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2" r:id="rId2"/>
    <p:sldId id="679" r:id="rId3"/>
    <p:sldId id="643" r:id="rId4"/>
    <p:sldId id="696" r:id="rId5"/>
    <p:sldId id="704" r:id="rId6"/>
    <p:sldId id="686" r:id="rId7"/>
    <p:sldId id="707" r:id="rId8"/>
    <p:sldId id="692" r:id="rId9"/>
    <p:sldId id="693" r:id="rId10"/>
    <p:sldId id="706" r:id="rId11"/>
    <p:sldId id="703" r:id="rId12"/>
    <p:sldId id="690" r:id="rId13"/>
    <p:sldId id="698" r:id="rId14"/>
    <p:sldId id="702" r:id="rId15"/>
    <p:sldId id="701" r:id="rId16"/>
    <p:sldId id="705" r:id="rId17"/>
    <p:sldId id="562" r:id="rId18"/>
    <p:sldId id="688" r:id="rId19"/>
    <p:sldId id="670" r:id="rId20"/>
    <p:sldId id="650" r:id="rId21"/>
    <p:sldId id="6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Lacombe" initials="JL" lastIdx="3" clrIdx="0">
    <p:extLst>
      <p:ext uri="{19B8F6BF-5375-455C-9EA6-DF929625EA0E}">
        <p15:presenceInfo xmlns:p15="http://schemas.microsoft.com/office/powerpoint/2012/main" userId="S-1-5-21-1087103429-2500212742-680250774-3248" providerId="AD"/>
      </p:ext>
    </p:extLst>
  </p:cmAuthor>
  <p:cmAuthor id="2" name="Saima Memon" initials="SM" lastIdx="25" clrIdx="1">
    <p:extLst>
      <p:ext uri="{19B8F6BF-5375-455C-9EA6-DF929625EA0E}">
        <p15:presenceInfo xmlns:p15="http://schemas.microsoft.com/office/powerpoint/2012/main" userId="S-1-5-21-1087103429-2500212742-680250774-4657" providerId="AD"/>
      </p:ext>
    </p:extLst>
  </p:cmAuthor>
  <p:cmAuthor id="3" name="Cindy Gauvreau" initials="CG" lastIdx="43" clrIdx="2">
    <p:extLst>
      <p:ext uri="{19B8F6BF-5375-455C-9EA6-DF929625EA0E}">
        <p15:presenceInfo xmlns:p15="http://schemas.microsoft.com/office/powerpoint/2012/main" userId="S-1-5-21-1087103429-2500212742-680250774-3241" providerId="AD"/>
      </p:ext>
    </p:extLst>
  </p:cmAuthor>
  <p:cmAuthor id="4" name="Ahmed Silwadi" initials="AS" lastIdx="3" clrIdx="3">
    <p:extLst>
      <p:ext uri="{19B8F6BF-5375-455C-9EA6-DF929625EA0E}">
        <p15:presenceInfo xmlns:p15="http://schemas.microsoft.com/office/powerpoint/2012/main" userId="S-1-5-21-1087103429-2500212742-680250774-3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BE"/>
    <a:srgbClr val="E46C0A"/>
    <a:srgbClr val="0000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5731" autoAdjust="0"/>
  </p:normalViewPr>
  <p:slideViewPr>
    <p:cSldViewPr>
      <p:cViewPr varScale="1">
        <p:scale>
          <a:sx n="76" d="100"/>
          <a:sy n="76" d="100"/>
        </p:scale>
        <p:origin x="161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52" y="-11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'incidence and mortality '!$AP$26:$AP$30</c:f>
              <c:strCache>
                <c:ptCount val="5"/>
                <c:pt idx="0">
                  <c:v>ABS, 21 x 3; 30 x 5</c:v>
                </c:pt>
                <c:pt idx="1">
                  <c:v>ABS, 25 x 3; 30 x 5</c:v>
                </c:pt>
                <c:pt idx="2">
                  <c:v>Pap, 21 x 3</c:v>
                </c:pt>
                <c:pt idx="3">
                  <c:v>Pap, 25 x 3</c:v>
                </c:pt>
                <c:pt idx="4">
                  <c:v>HPV, 30 x 5</c:v>
                </c:pt>
              </c:strCache>
            </c:strRef>
          </c:cat>
          <c:val>
            <c:numRef>
              <c:f>'incidence and mortality '!$AQ$26:$AQ$30</c:f>
              <c:numCache>
                <c:formatCode>General</c:formatCode>
                <c:ptCount val="5"/>
                <c:pt idx="0">
                  <c:v>1411.1819687</c:v>
                </c:pt>
                <c:pt idx="1">
                  <c:v>1418.667021575</c:v>
                </c:pt>
                <c:pt idx="2">
                  <c:v>1425.1540674</c:v>
                </c:pt>
                <c:pt idx="3">
                  <c:v>1435.1341379</c:v>
                </c:pt>
                <c:pt idx="4">
                  <c:v>1436.1321449500001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197456"/>
        <c:axId val="482198240"/>
      </c:barChart>
      <c:catAx>
        <c:axId val="4821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98240"/>
        <c:crosses val="autoZero"/>
        <c:auto val="1"/>
        <c:lblAlgn val="ctr"/>
        <c:lblOffset val="100"/>
        <c:noMultiLvlLbl val="0"/>
      </c:catAx>
      <c:valAx>
        <c:axId val="48219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9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'incidence and mortality '!$AP$49:$AP$53</c:f>
              <c:strCache>
                <c:ptCount val="5"/>
                <c:pt idx="0">
                  <c:v>ABS, 21 x 3; 30 x 5</c:v>
                </c:pt>
                <c:pt idx="1">
                  <c:v>ABS, 25 x 3; 30 x 5</c:v>
                </c:pt>
                <c:pt idx="2">
                  <c:v>Pap, 21 x 3</c:v>
                </c:pt>
                <c:pt idx="3">
                  <c:v>Pap, 25 x 3</c:v>
                </c:pt>
                <c:pt idx="4">
                  <c:v>HPV, 30 x 5</c:v>
                </c:pt>
              </c:strCache>
            </c:strRef>
          </c:cat>
          <c:val>
            <c:numRef>
              <c:f>'incidence and mortality '!$AQ$49:$AQ$53</c:f>
              <c:numCache>
                <c:formatCode>General</c:formatCode>
                <c:ptCount val="5"/>
                <c:pt idx="0">
                  <c:v>483.03541219999988</c:v>
                </c:pt>
                <c:pt idx="1">
                  <c:v>485.03142630000002</c:v>
                </c:pt>
                <c:pt idx="2">
                  <c:v>493.01548270000001</c:v>
                </c:pt>
                <c:pt idx="3">
                  <c:v>496.50850737500002</c:v>
                </c:pt>
                <c:pt idx="4">
                  <c:v>499.502528525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198632"/>
        <c:axId val="482199024"/>
      </c:barChart>
      <c:catAx>
        <c:axId val="48219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99024"/>
        <c:crosses val="autoZero"/>
        <c:auto val="1"/>
        <c:lblAlgn val="ctr"/>
        <c:lblOffset val="100"/>
        <c:noMultiLvlLbl val="0"/>
      </c:catAx>
      <c:valAx>
        <c:axId val="48219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19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37070427621599"/>
          <c:y val="3.9682539682539701E-2"/>
          <c:w val="0.82910677320126103"/>
          <c:h val="0.690420515617365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screens!$AP$46</c:f>
              <c:strCache>
                <c:ptCount val="1"/>
                <c:pt idx="0">
                  <c:v>Primary cytology screening count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pct75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pct75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screens!$AO$47:$AO$51</c:f>
              <c:strCache>
                <c:ptCount val="5"/>
                <c:pt idx="0">
                  <c:v>Pap, 21 x 3</c:v>
                </c:pt>
                <c:pt idx="1">
                  <c:v>Pap, 25 x 3</c:v>
                </c:pt>
                <c:pt idx="2">
                  <c:v>HPV, 30 x 3</c:v>
                </c:pt>
                <c:pt idx="3">
                  <c:v>ABS, 21 x 3; 30 x 5</c:v>
                </c:pt>
                <c:pt idx="4">
                  <c:v>ABS, 25 x 3; 30 x 5</c:v>
                </c:pt>
              </c:strCache>
            </c:strRef>
          </c:cat>
          <c:val>
            <c:numRef>
              <c:f>screens!$AP$47:$AP$51</c:f>
              <c:numCache>
                <c:formatCode>#,##0</c:formatCode>
                <c:ptCount val="5"/>
                <c:pt idx="0">
                  <c:v>2963959.1816399</c:v>
                </c:pt>
                <c:pt idx="1">
                  <c:v>2800788.5219895798</c:v>
                </c:pt>
                <c:pt idx="2">
                  <c:v>0</c:v>
                </c:pt>
                <c:pt idx="3">
                  <c:v>480337.79914385022</c:v>
                </c:pt>
                <c:pt idx="4">
                  <c:v>347844.87820347509</c:v>
                </c:pt>
              </c:numCache>
            </c:numRef>
          </c:val>
        </c:ser>
        <c:ser>
          <c:idx val="1"/>
          <c:order val="1"/>
          <c:tx>
            <c:strRef>
              <c:f>screens!$AQ$46</c:f>
              <c:strCache>
                <c:ptCount val="1"/>
                <c:pt idx="0">
                  <c:v>HPV DNA test count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pct50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pct50">
                <a:fgClr>
                  <a:schemeClr val="accent4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screens!$AO$47:$AO$51</c:f>
              <c:strCache>
                <c:ptCount val="5"/>
                <c:pt idx="0">
                  <c:v>Pap, 21 x 3</c:v>
                </c:pt>
                <c:pt idx="1">
                  <c:v>Pap, 25 x 3</c:v>
                </c:pt>
                <c:pt idx="2">
                  <c:v>HPV, 30 x 3</c:v>
                </c:pt>
                <c:pt idx="3">
                  <c:v>ABS, 21 x 3; 30 x 5</c:v>
                </c:pt>
                <c:pt idx="4">
                  <c:v>ABS, 25 x 3; 30 x 5</c:v>
                </c:pt>
              </c:strCache>
            </c:strRef>
          </c:cat>
          <c:val>
            <c:numRef>
              <c:f>screens!$AQ$47:$AQ$51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2606689.1248562201</c:v>
                </c:pt>
                <c:pt idx="3">
                  <c:v>1549815.62701903</c:v>
                </c:pt>
                <c:pt idx="4">
                  <c:v>1526206.7722442299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329344"/>
        <c:axId val="481329736"/>
      </c:barChart>
      <c:catAx>
        <c:axId val="4813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29736"/>
        <c:crosses val="autoZero"/>
        <c:auto val="1"/>
        <c:lblAlgn val="ctr"/>
        <c:lblOffset val="100"/>
        <c:noMultiLvlLbl val="0"/>
      </c:catAx>
      <c:valAx>
        <c:axId val="48132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2934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colpo!$AO$28</c:f>
              <c:strCache>
                <c:ptCount val="1"/>
                <c:pt idx="0">
                  <c:v>Number of colposcopies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colpo!$AN$29:$AN$33</c:f>
              <c:strCache>
                <c:ptCount val="5"/>
                <c:pt idx="0">
                  <c:v>Pap, 21 x 3</c:v>
                </c:pt>
                <c:pt idx="1">
                  <c:v>Pap, 25 x 3</c:v>
                </c:pt>
                <c:pt idx="2">
                  <c:v>ABS, 21 x 3; 30 x 5</c:v>
                </c:pt>
                <c:pt idx="3">
                  <c:v>ABS, 25 x 3; 30 x 5</c:v>
                </c:pt>
                <c:pt idx="4">
                  <c:v>HPV, 30 x 5</c:v>
                </c:pt>
              </c:strCache>
            </c:strRef>
          </c:cat>
          <c:val>
            <c:numRef>
              <c:f>colpo!$AO$29:$AO$33</c:f>
              <c:numCache>
                <c:formatCode>#,##0</c:formatCode>
                <c:ptCount val="5"/>
                <c:pt idx="0">
                  <c:v>164727.55064832501</c:v>
                </c:pt>
                <c:pt idx="1">
                  <c:v>149682</c:v>
                </c:pt>
                <c:pt idx="2">
                  <c:v>104656</c:v>
                </c:pt>
                <c:pt idx="3">
                  <c:v>88460</c:v>
                </c:pt>
                <c:pt idx="4">
                  <c:v>67537.632091124935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1330912"/>
        <c:axId val="481331304"/>
      </c:barChart>
      <c:catAx>
        <c:axId val="4813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31304"/>
        <c:crosses val="autoZero"/>
        <c:auto val="1"/>
        <c:lblAlgn val="ctr"/>
        <c:lblOffset val="100"/>
        <c:noMultiLvlLbl val="0"/>
      </c:catAx>
      <c:valAx>
        <c:axId val="48133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1" dirty="0"/>
                  <a:t>Number of </a:t>
                </a:r>
                <a:r>
                  <a:rPr lang="en-CA" sz="2000" b="1" dirty="0" smtClean="0"/>
                  <a:t>colposcopies (Thousands)</a:t>
                </a:r>
                <a:endParaRPr lang="en-CA" sz="2000" b="1" dirty="0"/>
              </a:p>
            </c:rich>
          </c:tx>
          <c:layout>
            <c:manualLayout>
              <c:xMode val="edge"/>
              <c:yMode val="edge"/>
              <c:x val="3.1644599749384699E-3"/>
              <c:y val="0.141501091036900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3309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gradFill>
        <a:gsLst>
          <a:gs pos="20000">
            <a:schemeClr val="accent1">
              <a:lumMod val="5000"/>
              <a:lumOff val="95000"/>
              <a:alpha val="93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0.71454</cdr:x>
      <cdr:y>0.61514</cdr:y>
    </cdr:from>
    <cdr:to>
      <cdr:x>0.80109</cdr:x>
      <cdr:y>0.69378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123452" y="3608716"/>
          <a:ext cx="741750" cy="4613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0.80109</cdr:x>
      <cdr:y>0.61514</cdr:y>
    </cdr:from>
    <cdr:to>
      <cdr:x>0.9009</cdr:x>
      <cdr:y>0.68636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6865202" y="3608716"/>
          <a:ext cx="855336" cy="4178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0.77903</cdr:x>
      <cdr:y>0.19583</cdr:y>
    </cdr:from>
    <cdr:to>
      <cdr:x>0.89607</cdr:x>
      <cdr:y>0.32356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6676135" y="1148869"/>
          <a:ext cx="1003007" cy="749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b="1" dirty="0" smtClean="0"/>
            <a:t>HPV DNA Test </a:t>
          </a:r>
          <a:r>
            <a:rPr lang="en-CA" sz="1400" b="1" dirty="0"/>
            <a:t>C</a:t>
          </a:r>
          <a:r>
            <a:rPr lang="en-CA" sz="1400" b="1" dirty="0" smtClean="0"/>
            <a:t>ount</a:t>
          </a:r>
          <a:endParaRPr lang="en-CA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A794-2E35-4C3F-A5CA-A7975231030D}" type="datetimeFigureOut">
              <a:rPr lang="en-CA" smtClean="0"/>
              <a:pPr/>
              <a:t>07/11/2017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A47D6-CC8E-43FA-935C-F1F748F521E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74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9D1D1-D4F5-3A47-A8B8-1590865BCE47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88C83-F2CB-A043-BDAA-C6BE7A4C1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825A0-13E1-41C8-B70B-A489BE282EA0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47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Verbally explain</a:t>
            </a:r>
            <a:r>
              <a:rPr lang="en-CA" baseline="0" dirty="0" smtClean="0"/>
              <a:t>:</a:t>
            </a:r>
          </a:p>
          <a:p>
            <a:r>
              <a:rPr lang="en-CA" baseline="0" dirty="0" smtClean="0"/>
              <a:t>- HPVMM allows modelling of HPV strains 6, 11, 16, 18, other carcinogenic combined, other non-carcinogenic combined.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HPV natural history models infection to CIN 1, 2, 3 to cancer, and infection to warts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Outcomes include….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B4B75-B09F-42DF-B7C5-5C8300E81664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65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dirty="0" smtClean="0"/>
              <a:t>$500</a:t>
            </a:r>
            <a:r>
              <a:rPr lang="en-CA" baseline="0" dirty="0" smtClean="0"/>
              <a:t> for 3 doses (vaccine)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Quadrivalent</a:t>
            </a:r>
            <a:r>
              <a:rPr lang="en-US" dirty="0" smtClean="0"/>
              <a:t> vaccine used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8C83-F2CB-A043-BDAA-C6BE7A4C13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/>
              <a:t>The Canadian Task Force on Preventive Health Care recommends </a:t>
            </a:r>
            <a:r>
              <a:rPr lang="en-CA" sz="1200" dirty="0" smtClean="0"/>
              <a:t>screening sexually active women of average risk with cytology (Pap test) every 3 years from ages 25 to 69 years old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200" dirty="0" smtClean="0"/>
              <a:t>Currently provinces and territories screen with the Pap test every 2-3 years starting at age 21 (or 3 years post first sexual contact)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8C83-F2CB-A043-BDAA-C6BE7A4C13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1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8C83-F2CB-A043-BDAA-C6BE7A4C13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HPV</a:t>
            </a:r>
            <a:r>
              <a:rPr lang="en-CA" baseline="0" dirty="0" smtClean="0">
                <a:solidFill>
                  <a:schemeClr val="tx1"/>
                </a:solidFill>
              </a:rPr>
              <a:t> has an unbelievable cost saving in terms of indirect costs to the system.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>
                <a:solidFill>
                  <a:schemeClr val="tx1"/>
                </a:solidFill>
              </a:rPr>
              <a:t>Cost of a </a:t>
            </a:r>
            <a:r>
              <a:rPr lang="en-CA" baseline="0" dirty="0" err="1" smtClean="0">
                <a:solidFill>
                  <a:schemeClr val="tx1"/>
                </a:solidFill>
              </a:rPr>
              <a:t>colpo</a:t>
            </a:r>
            <a:r>
              <a:rPr lang="en-CA" baseline="0" dirty="0" smtClean="0">
                <a:solidFill>
                  <a:schemeClr val="tx1"/>
                </a:solidFill>
              </a:rPr>
              <a:t> is about $50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8C83-F2CB-A043-BDAA-C6BE7A4C13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6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71407" indent="-29669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6781" indent="-237356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61494" indent="-237356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6206" indent="-237356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10918" indent="-2373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85630" indent="-2373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60342" indent="-2373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35056" indent="-23735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58D92E-FD66-4200-B82F-37FA56B9B735}" type="slidenum">
              <a:rPr lang="en-CA" altLang="en-US" sz="1200"/>
              <a:pPr/>
              <a:t>18</a:t>
            </a:fld>
            <a:endParaRPr lang="en-CA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2668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57551-4BC6-4696-A019-9FCF37E02C30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89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1A0FA-BDF3-4170-A9EE-C60CFBBDD825}" type="slidenum">
              <a:rPr lang="en-CA" smtClean="0"/>
              <a:pPr/>
              <a:t>20</a:t>
            </a:fld>
            <a:endParaRPr lang="en-CA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871" y="4345587"/>
            <a:ext cx="5488264" cy="4112926"/>
          </a:xfrm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All Data Sourced and Available</a:t>
            </a:r>
          </a:p>
        </p:txBody>
      </p:sp>
    </p:spTree>
    <p:extLst>
      <p:ext uri="{BB962C8B-B14F-4D97-AF65-F5344CB8AC3E}">
        <p14:creationId xmlns:p14="http://schemas.microsoft.com/office/powerpoint/2010/main" val="16943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6EDF-6C95-4991-8FDF-7BF7404975EC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14A1-322D-4C2F-AB00-39A5C6DC51D6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B073-70E7-4E6A-A094-F304419BCF3B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B07C-6C06-4E07-AA59-ADFD3960B3F5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F075-F53F-44BD-BAA6-E7398CC583E6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8CB-8413-4FDC-AD08-20CB041FA150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EB0C0-269B-4E8A-88EF-21C61A9CA63B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76DF-6F11-4770-A281-7FD04487A7E4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BC8D-4B86-4C31-88CA-02356713785E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2D76-9706-4DE8-912F-A6F1CC2A8967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71A2-0B3D-496D-A2B6-44F9FA0B0DE7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3857-D1C1-4536-8049-1F85E9EBFBA3}" type="datetime1">
              <a:rPr lang="en-CA" smtClean="0"/>
              <a:pPr/>
              <a:t>07/11/2017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AE437-B3E9-42AD-81C9-39FEF333B4A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iskmgmt@cancerview.ca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ncerview.ca/cancerriskmanagemen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430" y="1988597"/>
            <a:ext cx="8471140" cy="1603375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00FF"/>
                </a:solidFill>
              </a:rPr>
              <a:t>Exploring the health outcomes of various pan-Canadian cervical cancer screening programs using microsimulation modelling </a:t>
            </a:r>
            <a:endParaRPr lang="en-CA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30" y="3867925"/>
            <a:ext cx="8604849" cy="2057400"/>
          </a:xfrm>
        </p:spPr>
        <p:txBody>
          <a:bodyPr>
            <a:normAutofit fontScale="92500"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CSEB, June 10, 2016</a:t>
            </a:r>
          </a:p>
          <a:p>
            <a:r>
              <a:rPr lang="en-CA" sz="2800" b="1" dirty="0" smtClean="0">
                <a:solidFill>
                  <a:schemeClr val="tx1"/>
                </a:solidFill>
              </a:rPr>
              <a:t>Jason Lacombe</a:t>
            </a:r>
            <a:r>
              <a:rPr lang="en-CA" sz="2800" b="1" baseline="30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 </a:t>
            </a:r>
            <a:r>
              <a:rPr lang="en-CA" sz="2800" dirty="0">
                <a:solidFill>
                  <a:schemeClr val="tx1"/>
                </a:solidFill>
              </a:rPr>
              <a:t>Saima </a:t>
            </a:r>
            <a:r>
              <a:rPr lang="en-CA" sz="2800" dirty="0" smtClean="0">
                <a:solidFill>
                  <a:schemeClr val="tx1"/>
                </a:solidFill>
              </a:rPr>
              <a:t>Memon</a:t>
            </a:r>
            <a:r>
              <a:rPr lang="en-CA" sz="2800" baseline="30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 Cindy Gauvreau</a:t>
            </a:r>
            <a:r>
              <a:rPr lang="en-CA" sz="2800" baseline="30000" dirty="0" smtClean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</a:t>
            </a:r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>
                <a:solidFill>
                  <a:schemeClr val="tx1"/>
                </a:solidFill>
              </a:rPr>
              <a:t>Cathy </a:t>
            </a:r>
            <a:r>
              <a:rPr lang="en-CA" sz="2800" dirty="0" smtClean="0">
                <a:solidFill>
                  <a:schemeClr val="tx1"/>
                </a:solidFill>
              </a:rPr>
              <a:t>Popadiuk</a:t>
            </a:r>
            <a:r>
              <a:rPr lang="en-CA" sz="2800" baseline="30000" dirty="0">
                <a:solidFill>
                  <a:schemeClr val="tx1"/>
                </a:solidFill>
              </a:rPr>
              <a:t>2</a:t>
            </a:r>
            <a:r>
              <a:rPr lang="en-CA" sz="2800" dirty="0" smtClean="0">
                <a:solidFill>
                  <a:schemeClr val="tx1"/>
                </a:solidFill>
              </a:rPr>
              <a:t>, William Flanagan</a:t>
            </a:r>
            <a:r>
              <a:rPr lang="en-CA" sz="2800" baseline="30000" dirty="0" smtClean="0">
                <a:solidFill>
                  <a:schemeClr val="tx1"/>
                </a:solidFill>
              </a:rPr>
              <a:t>3</a:t>
            </a:r>
            <a:r>
              <a:rPr lang="en-CA" sz="2800" dirty="0" smtClean="0">
                <a:solidFill>
                  <a:schemeClr val="tx1"/>
                </a:solidFill>
              </a:rPr>
              <a:t>, Claude Nadeau</a:t>
            </a:r>
            <a:r>
              <a:rPr lang="en-CA" sz="2800" baseline="30000" dirty="0">
                <a:solidFill>
                  <a:schemeClr val="tx1"/>
                </a:solidFill>
              </a:rPr>
              <a:t>3</a:t>
            </a:r>
            <a:r>
              <a:rPr lang="en-CA" sz="2800" dirty="0" smtClean="0">
                <a:solidFill>
                  <a:schemeClr val="tx1"/>
                </a:solidFill>
              </a:rPr>
              <a:t>, Andrew J. Coldman</a:t>
            </a:r>
            <a:r>
              <a:rPr lang="en-CA" sz="2800" baseline="30000" dirty="0">
                <a:solidFill>
                  <a:schemeClr val="tx1"/>
                </a:solidFill>
              </a:rPr>
              <a:t>1</a:t>
            </a:r>
            <a:r>
              <a:rPr lang="en-CA" sz="2800" dirty="0" smtClean="0">
                <a:solidFill>
                  <a:schemeClr val="tx1"/>
                </a:solidFill>
              </a:rPr>
              <a:t>, Michael C. Wolfson</a:t>
            </a:r>
            <a:r>
              <a:rPr lang="en-CA" sz="2800" baseline="30000" dirty="0">
                <a:solidFill>
                  <a:schemeClr val="tx1"/>
                </a:solidFill>
              </a:rPr>
              <a:t> </a:t>
            </a:r>
            <a:r>
              <a:rPr lang="en-CA" sz="2800" baseline="30000" dirty="0" smtClean="0">
                <a:solidFill>
                  <a:schemeClr val="tx1"/>
                </a:solidFill>
              </a:rPr>
              <a:t>4</a:t>
            </a:r>
            <a:r>
              <a:rPr lang="en-CA" sz="2800" dirty="0" smtClean="0">
                <a:solidFill>
                  <a:schemeClr val="tx1"/>
                </a:solidFill>
              </a:rPr>
              <a:t>, &amp; Anthony B. Miller</a:t>
            </a:r>
            <a:r>
              <a:rPr lang="en-CA" sz="2800" baseline="30000" dirty="0" smtClean="0">
                <a:solidFill>
                  <a:schemeClr val="tx1"/>
                </a:solidFill>
              </a:rPr>
              <a:t>5</a:t>
            </a:r>
            <a:endParaRPr lang="en-CA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CRMM-banner-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4706" y="5925325"/>
            <a:ext cx="8410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baseline="30000" dirty="0" smtClean="0"/>
              <a:t>1</a:t>
            </a:r>
            <a:r>
              <a:rPr lang="en-CA" sz="1600" i="1" dirty="0" smtClean="0"/>
              <a:t>Canadian Partnership Against Cancer , </a:t>
            </a:r>
            <a:r>
              <a:rPr lang="en-CA" sz="1600" i="1" baseline="30000" dirty="0" smtClean="0"/>
              <a:t>2</a:t>
            </a:r>
            <a:r>
              <a:rPr lang="en-CA" sz="1600" i="1" dirty="0" smtClean="0"/>
              <a:t>Memorial University, </a:t>
            </a:r>
            <a:r>
              <a:rPr lang="en-CA" sz="1600" i="1" baseline="30000" dirty="0" smtClean="0"/>
              <a:t>3</a:t>
            </a:r>
            <a:r>
              <a:rPr lang="en-CA" sz="1600" i="1" dirty="0" smtClean="0"/>
              <a:t>Statistics Canada,                            </a:t>
            </a:r>
            <a:r>
              <a:rPr lang="en-CA" sz="1600" i="1" baseline="30000" dirty="0" smtClean="0"/>
              <a:t>4</a:t>
            </a:r>
            <a:r>
              <a:rPr lang="en-CA" sz="1600" i="1" dirty="0" smtClean="0"/>
              <a:t>University </a:t>
            </a:r>
            <a:r>
              <a:rPr lang="en-CA" sz="1600" i="1" dirty="0"/>
              <a:t>of </a:t>
            </a:r>
            <a:r>
              <a:rPr lang="en-CA" sz="1600" i="1" dirty="0" smtClean="0"/>
              <a:t>Ottawa, </a:t>
            </a:r>
            <a:r>
              <a:rPr lang="en-CA" sz="1600" i="1" baseline="30000" dirty="0" smtClean="0"/>
              <a:t>5</a:t>
            </a:r>
            <a:r>
              <a:rPr lang="en-CA" sz="1600" i="1" dirty="0" smtClean="0"/>
              <a:t>University of Toronto   </a:t>
            </a:r>
            <a:endParaRPr lang="en-US" sz="1600" i="1" dirty="0"/>
          </a:p>
          <a:p>
            <a:pPr algn="ctr"/>
            <a:r>
              <a:rPr lang="en-CA" sz="1400" i="1" dirty="0" smtClean="0"/>
              <a:t>  </a:t>
            </a:r>
            <a:endParaRPr lang="en-US" sz="1400" i="1" dirty="0"/>
          </a:p>
          <a:p>
            <a:pPr algn="ctr"/>
            <a:endParaRPr lang="en-US" sz="2000" i="1" dirty="0"/>
          </a:p>
        </p:txBody>
      </p:sp>
    </p:spTree>
  </p:cSld>
  <p:clrMapOvr>
    <a:masterClrMapping/>
  </p:clrMapOvr>
  <p:transition advTm="220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438" y="788932"/>
            <a:ext cx="7609655" cy="850062"/>
          </a:xfrm>
        </p:spPr>
        <p:txBody>
          <a:bodyPr>
            <a:noAutofit/>
          </a:bodyPr>
          <a:lstStyle/>
          <a:p>
            <a:r>
              <a:rPr lang="en-CA" sz="3200" b="1" dirty="0" smtClean="0"/>
              <a:t>Number of Cervical </a:t>
            </a:r>
            <a:r>
              <a:rPr lang="en-CA" sz="3200" b="1" dirty="0"/>
              <a:t>C</a:t>
            </a:r>
            <a:r>
              <a:rPr lang="en-CA" sz="3200" b="1" dirty="0" smtClean="0"/>
              <a:t>ancer </a:t>
            </a:r>
            <a:r>
              <a:rPr lang="en-CA" sz="3200" b="1" dirty="0"/>
              <a:t>S</a:t>
            </a:r>
            <a:r>
              <a:rPr lang="en-CA" sz="3200" b="1" dirty="0" smtClean="0"/>
              <a:t>creens, </a:t>
            </a:r>
            <a:br>
              <a:rPr lang="en-CA" sz="3200" b="1" dirty="0" smtClean="0"/>
            </a:br>
            <a:r>
              <a:rPr lang="en-CA" sz="3200" b="1" dirty="0" smtClean="0"/>
              <a:t>5-year Average </a:t>
            </a:r>
            <a:r>
              <a:rPr lang="en-CA" sz="3200" b="1" dirty="0"/>
              <a:t>A</a:t>
            </a:r>
            <a:r>
              <a:rPr lang="en-CA" sz="3200" b="1" dirty="0" smtClean="0"/>
              <a:t>round 2046</a:t>
            </a:r>
            <a:endParaRPr lang="en-CA" sz="3200" b="1" strike="sngStrik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512" y="2364466"/>
            <a:ext cx="800219" cy="234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A" sz="2000" b="1" dirty="0" smtClean="0">
                <a:solidFill>
                  <a:prstClr val="black"/>
                </a:solidFill>
              </a:rPr>
              <a:t>Number of screens (Millions) </a:t>
            </a:r>
            <a:endParaRPr lang="en-CA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461034"/>
              </p:ext>
            </p:extLst>
          </p:nvPr>
        </p:nvGraphicFramePr>
        <p:xfrm>
          <a:off x="126313" y="1647879"/>
          <a:ext cx="8569780" cy="586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84307" y="4517931"/>
            <a:ext cx="1162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prstClr val="black"/>
                </a:solidFill>
              </a:rPr>
              <a:t>Primary Cytology </a:t>
            </a:r>
            <a:r>
              <a:rPr lang="en-CA" sz="1400" b="1" dirty="0">
                <a:solidFill>
                  <a:prstClr val="black"/>
                </a:solidFill>
              </a:rPr>
              <a:t>C</a:t>
            </a:r>
            <a:r>
              <a:rPr lang="en-CA" sz="1400" b="1" dirty="0" smtClean="0">
                <a:solidFill>
                  <a:prstClr val="black"/>
                </a:solidFill>
              </a:rPr>
              <a:t>ount</a:t>
            </a:r>
            <a:endParaRPr lang="en-CA" sz="1400" b="1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15441" y="3279507"/>
            <a:ext cx="729694" cy="108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45135" y="3270622"/>
            <a:ext cx="701716" cy="990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11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352859"/>
              </p:ext>
            </p:extLst>
          </p:nvPr>
        </p:nvGraphicFramePr>
        <p:xfrm>
          <a:off x="270640" y="1777585"/>
          <a:ext cx="8586107" cy="494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Number of Colposcopies, </a:t>
            </a:r>
          </a:p>
          <a:p>
            <a:r>
              <a:rPr lang="en-CA" sz="3200" b="1" dirty="0" smtClean="0"/>
              <a:t>5-year Average Around 2046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12</a:t>
            </a:fld>
            <a:endParaRPr lang="en-C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200159"/>
              </p:ext>
            </p:extLst>
          </p:nvPr>
        </p:nvGraphicFramePr>
        <p:xfrm>
          <a:off x="309045" y="1686822"/>
          <a:ext cx="8695125" cy="48618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2655"/>
                <a:gridCol w="1382580"/>
                <a:gridCol w="1420985"/>
                <a:gridCol w="1881845"/>
                <a:gridCol w="1997060"/>
              </a:tblGrid>
              <a:tr h="27776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dirty="0"/>
                        <a:t> </a:t>
                      </a:r>
                    </a:p>
                  </a:txBody>
                  <a:tcPr marL="64093" marR="64093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149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Scenario</a:t>
                      </a:r>
                      <a:endParaRPr lang="en-CA" sz="1800" b="1" dirty="0">
                        <a:effectLst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Difference    in incidence</a:t>
                      </a:r>
                      <a:r>
                        <a:rPr lang="en-CA" sz="1800" b="1" baseline="0" dirty="0" smtClean="0">
                          <a:effectLst/>
                        </a:rPr>
                        <a:t> (% change)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Difference    in mortality (% change)</a:t>
                      </a:r>
                      <a:endParaRPr lang="en-CA" sz="1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 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Difference</a:t>
                      </a:r>
                      <a:r>
                        <a:rPr lang="en-CA" sz="1800" b="1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800" b="1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in colposcopies   (% change)</a:t>
                      </a:r>
                      <a:endParaRPr lang="en-CA" sz="1800" b="1" dirty="0" smtClean="0">
                        <a:effectLst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Difference               in screens</a:t>
                      </a:r>
                      <a:r>
                        <a:rPr lang="en-CA" sz="1800" b="1" baseline="0" dirty="0" smtClean="0">
                          <a:effectLst/>
                        </a:rPr>
                        <a:t>               (% change)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667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Pap, 25 </a:t>
                      </a:r>
                      <a:r>
                        <a:rPr lang="en-CA" sz="1800" b="1" dirty="0">
                          <a:effectLst/>
                        </a:rPr>
                        <a:t>x </a:t>
                      </a:r>
                      <a:r>
                        <a:rPr lang="en-CA" sz="1800" b="1" dirty="0" smtClean="0">
                          <a:effectLst/>
                        </a:rPr>
                        <a:t>3 -</a:t>
                      </a:r>
                      <a:r>
                        <a:rPr lang="en-CA" sz="1800" b="1" baseline="0" dirty="0" smtClean="0">
                          <a:effectLst/>
                        </a:rPr>
                        <a:t> </a:t>
                      </a:r>
                      <a:r>
                        <a:rPr lang="en-CA" sz="1800" b="1" dirty="0" err="1" smtClean="0">
                          <a:effectLst/>
                        </a:rPr>
                        <a:t>Reference</a:t>
                      </a:r>
                      <a:r>
                        <a:rPr lang="en-CA" sz="1800" b="1" baseline="30000" dirty="0" err="1" smtClean="0">
                          <a:effectLst/>
                        </a:rPr>
                        <a:t>a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n/a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n/a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</a:rPr>
                        <a:t>n/a</a:t>
                      </a:r>
                      <a:endParaRPr lang="en-C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n/a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5223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Pap, 21 x 3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-10 (1)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-3 </a:t>
                      </a:r>
                      <a:r>
                        <a:rPr lang="en-CA" sz="1800" b="1" dirty="0">
                          <a:effectLst/>
                        </a:rPr>
                        <a:t>(1)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15,000 (10)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163,000 (6)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4527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HPV,</a:t>
                      </a:r>
                      <a:r>
                        <a:rPr lang="en-CA" sz="1800" b="1" baseline="0" dirty="0" smtClean="0">
                          <a:effectLst/>
                        </a:rPr>
                        <a:t> 30 x 5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1 (0)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-3 </a:t>
                      </a:r>
                      <a:r>
                        <a:rPr lang="en-CA" sz="1800" b="1" dirty="0">
                          <a:effectLst/>
                        </a:rPr>
                        <a:t>(1)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-82,000 (55)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-1,195,000 (43)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458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ABS,</a:t>
                      </a:r>
                      <a:r>
                        <a:rPr lang="en-CA" sz="1800" b="1" baseline="0" dirty="0" smtClean="0">
                          <a:effectLst/>
                        </a:rPr>
                        <a:t> </a:t>
                      </a:r>
                      <a:r>
                        <a:rPr lang="en-CA" sz="1800" b="1" dirty="0" smtClean="0">
                          <a:effectLst/>
                        </a:rPr>
                        <a:t>21 </a:t>
                      </a:r>
                      <a:r>
                        <a:rPr lang="en-CA" sz="1800" b="1" dirty="0">
                          <a:effectLst/>
                        </a:rPr>
                        <a:t>x </a:t>
                      </a:r>
                      <a:r>
                        <a:rPr lang="en-CA" sz="1800" b="1" dirty="0" smtClean="0">
                          <a:effectLst/>
                        </a:rPr>
                        <a:t>3; </a:t>
                      </a:r>
                      <a:r>
                        <a:rPr lang="en-CA" sz="1800" b="1" dirty="0">
                          <a:effectLst/>
                        </a:rPr>
                        <a:t>30 x </a:t>
                      </a:r>
                      <a:r>
                        <a:rPr lang="en-CA" sz="1800" b="1" dirty="0" smtClean="0">
                          <a:effectLst/>
                        </a:rPr>
                        <a:t>5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-</a:t>
                      </a:r>
                      <a:r>
                        <a:rPr lang="en-CA" sz="1800" b="1" dirty="0" smtClean="0">
                          <a:effectLst/>
                        </a:rPr>
                        <a:t>24 </a:t>
                      </a:r>
                      <a:r>
                        <a:rPr lang="en-CA" sz="1800" b="1" dirty="0">
                          <a:effectLst/>
                        </a:rPr>
                        <a:t>(2)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-</a:t>
                      </a:r>
                      <a:r>
                        <a:rPr lang="en-CA" sz="1800" b="1" dirty="0" smtClean="0">
                          <a:effectLst/>
                        </a:rPr>
                        <a:t>13 </a:t>
                      </a:r>
                      <a:r>
                        <a:rPr lang="en-CA" sz="1800" b="1" dirty="0">
                          <a:effectLst/>
                        </a:rPr>
                        <a:t>(3)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-45,000 (30)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-771,000 (28)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5169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ABS, 25 </a:t>
                      </a:r>
                      <a:r>
                        <a:rPr lang="en-CA" sz="1800" b="1" dirty="0">
                          <a:effectLst/>
                        </a:rPr>
                        <a:t>x 3; 30 x </a:t>
                      </a:r>
                      <a:r>
                        <a:rPr lang="en-CA" sz="1800" b="1" dirty="0" smtClean="0">
                          <a:effectLst/>
                        </a:rPr>
                        <a:t>5 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effectLst/>
                        </a:rPr>
                        <a:t>-16 </a:t>
                      </a:r>
                      <a:r>
                        <a:rPr lang="en-CA" sz="1800" b="1" dirty="0">
                          <a:effectLst/>
                        </a:rPr>
                        <a:t>(1)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</a:rPr>
                        <a:t>-</a:t>
                      </a:r>
                      <a:r>
                        <a:rPr lang="en-CA" sz="1800" b="1" dirty="0" smtClean="0">
                          <a:effectLst/>
                        </a:rPr>
                        <a:t>11 </a:t>
                      </a:r>
                      <a:r>
                        <a:rPr lang="en-CA" sz="1800" b="1" dirty="0">
                          <a:effectLst/>
                        </a:rPr>
                        <a:t>(2)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-61,000 (41)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b="1" dirty="0">
                          <a:solidFill>
                            <a:srgbClr val="1802BE"/>
                          </a:solidFill>
                          <a:effectLst/>
                        </a:rPr>
                        <a:t>-927,000 (33)</a:t>
                      </a:r>
                      <a:endParaRPr lang="en-CA" sz="1800" b="1" dirty="0">
                        <a:solidFill>
                          <a:srgbClr val="1802B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/>
                </a:tc>
              </a:tr>
              <a:tr h="789189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baseline="30000" dirty="0" smtClean="0">
                          <a:effectLst/>
                        </a:rPr>
                        <a:t>a </a:t>
                      </a:r>
                      <a:r>
                        <a:rPr lang="en-CA" sz="1600" dirty="0" smtClean="0">
                          <a:effectLst/>
                        </a:rPr>
                        <a:t>Values </a:t>
                      </a:r>
                      <a:r>
                        <a:rPr lang="en-CA" sz="1600" dirty="0">
                          <a:effectLst/>
                        </a:rPr>
                        <a:t>for the reference scenario: incident cases = 1440; deaths = 500; </a:t>
                      </a:r>
                      <a:r>
                        <a:rPr lang="en-CA" sz="1600" dirty="0" smtClean="0">
                          <a:effectLst/>
                        </a:rPr>
                        <a:t/>
                      </a:r>
                      <a:br>
                        <a:rPr lang="en-CA" sz="1600" dirty="0" smtClean="0">
                          <a:effectLst/>
                        </a:rPr>
                      </a:br>
                      <a:r>
                        <a:rPr lang="en-CA" sz="1600" dirty="0" smtClean="0">
                          <a:effectLst/>
                        </a:rPr>
                        <a:t>colposcopies </a:t>
                      </a:r>
                      <a:r>
                        <a:rPr lang="en-CA" sz="1600" dirty="0">
                          <a:effectLst/>
                        </a:rPr>
                        <a:t>= 149,680; screens = 2,800,790. </a:t>
                      </a:r>
                      <a:endParaRPr lang="en-CA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* All </a:t>
                      </a:r>
                      <a:r>
                        <a:rPr lang="en-CA" sz="1600" dirty="0">
                          <a:effectLst/>
                        </a:rPr>
                        <a:t>figures in table are </a:t>
                      </a:r>
                      <a:r>
                        <a:rPr lang="en-CA" sz="1600" dirty="0" smtClean="0">
                          <a:effectLst/>
                        </a:rPr>
                        <a:t>rounded</a:t>
                      </a:r>
                      <a:r>
                        <a:rPr lang="en-CA" sz="1600" baseline="0" dirty="0" smtClean="0">
                          <a:effectLst/>
                        </a:rPr>
                        <a:t> and based on 5-year average around 2046. </a:t>
                      </a:r>
                      <a:endParaRPr lang="en-CA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93" marR="64093" marT="0" marB="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Difference of Outcomes Compared to Reference Scenario 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75" y="1700775"/>
            <a:ext cx="8229600" cy="4525963"/>
          </a:xfrm>
        </p:spPr>
        <p:txBody>
          <a:bodyPr>
            <a:noAutofit/>
          </a:bodyPr>
          <a:lstStyle/>
          <a:p>
            <a:r>
              <a:rPr lang="en-CA" sz="2000" dirty="0" smtClean="0"/>
              <a:t>Women &lt; 30 years could have high rates of transient HPV infection and cervical abnormalities, most of which resolve on their own, but once detected could trigger largely unnecessary colposcopies and diagnostic tests</a:t>
            </a:r>
          </a:p>
          <a:p>
            <a:r>
              <a:rPr lang="en-CA" sz="2000" dirty="0" smtClean="0"/>
              <a:t>A switch to HPV DNA screening or ABS screening could result in substantially fewer screens and colposcopies compared to Pap testing over the next 30 years</a:t>
            </a:r>
          </a:p>
          <a:p>
            <a:r>
              <a:rPr lang="en-CA" sz="2000" dirty="0"/>
              <a:t>In the Canadian context, a shift from Pap testing to HPV DNA testing or ABS screening could result in significant cost savings</a:t>
            </a:r>
            <a:r>
              <a:rPr lang="en-CA" sz="2000" dirty="0" smtClean="0"/>
              <a:t> without </a:t>
            </a:r>
            <a:r>
              <a:rPr lang="en-CA" sz="2000" dirty="0"/>
              <a:t>negatively impacting incidence or </a:t>
            </a:r>
            <a:r>
              <a:rPr lang="en-CA" sz="2000" dirty="0" smtClean="0"/>
              <a:t>mortality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Discussion 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180"/>
            <a:ext cx="8229600" cy="4525963"/>
          </a:xfrm>
        </p:spPr>
        <p:txBody>
          <a:bodyPr>
            <a:noAutofit/>
          </a:bodyPr>
          <a:lstStyle/>
          <a:p>
            <a:r>
              <a:rPr lang="en-CA" sz="2000" dirty="0" smtClean="0"/>
              <a:t>The </a:t>
            </a:r>
            <a:r>
              <a:rPr lang="en-CA" sz="2000" dirty="0"/>
              <a:t>Ontario follow-up protocol for HPV DNA test as the primary screening modality was </a:t>
            </a:r>
            <a:r>
              <a:rPr lang="en-CA" sz="2000" dirty="0" smtClean="0"/>
              <a:t>used, </a:t>
            </a:r>
            <a:r>
              <a:rPr lang="en-CA" sz="2000" dirty="0"/>
              <a:t>which may impact screening outcomes (i.e. number of colposcopies</a:t>
            </a:r>
            <a:r>
              <a:rPr lang="en-CA" sz="2000" dirty="0" smtClean="0"/>
              <a:t>)</a:t>
            </a:r>
            <a:endParaRPr lang="en-CA" sz="2000" strike="sngStrike" dirty="0">
              <a:solidFill>
                <a:srgbClr val="FF0000"/>
              </a:solidFill>
            </a:endParaRPr>
          </a:p>
          <a:p>
            <a:r>
              <a:rPr lang="en-CA" sz="2000" dirty="0" smtClean="0"/>
              <a:t>HPV </a:t>
            </a:r>
            <a:r>
              <a:rPr lang="en-CA" sz="2000" dirty="0"/>
              <a:t>DNA testing comes with some uncertainty related to performance and cost in the Canadian context as it has not</a:t>
            </a:r>
            <a:r>
              <a:rPr lang="en-CA" sz="2000" dirty="0" smtClean="0"/>
              <a:t> yet been widely implemented</a:t>
            </a:r>
          </a:p>
          <a:p>
            <a:r>
              <a:rPr lang="en-CA" sz="2000" dirty="0"/>
              <a:t>Due to little empirical data on sexual behaviour, long-term data on vaccine efficacy and</a:t>
            </a:r>
            <a:r>
              <a:rPr lang="en-CA" sz="2000" dirty="0" smtClean="0"/>
              <a:t> questions </a:t>
            </a:r>
            <a:r>
              <a:rPr lang="en-CA" sz="2000" dirty="0"/>
              <a:t>around the development and progression of lesions and HPV-related cancers, there is a </a:t>
            </a:r>
            <a:r>
              <a:rPr lang="en-CA" sz="2000" dirty="0" smtClean="0"/>
              <a:t>high </a:t>
            </a:r>
            <a:r>
              <a:rPr lang="en-CA" sz="2000" dirty="0"/>
              <a:t>degree of </a:t>
            </a:r>
            <a:r>
              <a:rPr lang="en-CA" sz="2000" dirty="0" smtClean="0"/>
              <a:t>uncertainty in this parameter</a:t>
            </a:r>
          </a:p>
          <a:p>
            <a:r>
              <a:rPr lang="en-CA" sz="2000" dirty="0" smtClean="0"/>
              <a:t>Due to very low prevalence of cervical cancer, estimates are subject to a high degree of Monte Carlo uncertainty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Limitations 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0" y="1739180"/>
            <a:ext cx="8686800" cy="4525963"/>
          </a:xfrm>
        </p:spPr>
        <p:txBody>
          <a:bodyPr>
            <a:normAutofit/>
          </a:bodyPr>
          <a:lstStyle/>
          <a:p>
            <a:r>
              <a:rPr lang="en-CA" sz="2000" dirty="0" smtClean="0"/>
              <a:t>According to the CRMM, changing from Pap to HPV DNA testing only, or age-based sequential screening, would be a better strategy for cervical cancer screening in Canada with respect to impact on incidence, mortality, and screening/diagnostic test volumes.</a:t>
            </a:r>
          </a:p>
          <a:p>
            <a:r>
              <a:rPr lang="en-CA" sz="2000" dirty="0" smtClean="0"/>
              <a:t>Implications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/>
              <a:t>Potential economic savings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/>
              <a:t>Reduced psychological burden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000" dirty="0" smtClean="0"/>
              <a:t>Improved patient experience</a:t>
            </a:r>
          </a:p>
          <a:p>
            <a:pPr>
              <a:buFontTx/>
              <a:buChar char="-"/>
            </a:pPr>
            <a:endParaRPr lang="en-CA" sz="2000" dirty="0" smtClean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Conclusions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180"/>
            <a:ext cx="8229600" cy="4525963"/>
          </a:xfrm>
        </p:spPr>
        <p:txBody>
          <a:bodyPr>
            <a:normAutofit/>
          </a:bodyPr>
          <a:lstStyle/>
          <a:p>
            <a:r>
              <a:rPr lang="en-CA" sz="2000" dirty="0"/>
              <a:t>The </a:t>
            </a:r>
            <a:r>
              <a:rPr lang="en-CA" sz="2000" dirty="0" smtClean="0"/>
              <a:t>CRMM </a:t>
            </a:r>
            <a:r>
              <a:rPr lang="en-CA" sz="2000" dirty="0"/>
              <a:t>is made possible by a financial contribution from Health Canada through the Canadian Partnership Against </a:t>
            </a:r>
            <a:r>
              <a:rPr lang="en-CA" sz="2000" dirty="0" smtClean="0"/>
              <a:t>Cancer</a:t>
            </a:r>
          </a:p>
          <a:p>
            <a:r>
              <a:rPr lang="en-CA" sz="2000" dirty="0" smtClean="0"/>
              <a:t>Special thank you to members of the Cervical </a:t>
            </a:r>
            <a:r>
              <a:rPr lang="en-CA" sz="2000" dirty="0"/>
              <a:t>C</a:t>
            </a:r>
            <a:r>
              <a:rPr lang="en-CA" sz="2000" dirty="0" smtClean="0"/>
              <a:t>ancer </a:t>
            </a:r>
            <a:r>
              <a:rPr lang="en-CA" sz="2000" dirty="0"/>
              <a:t>W</a:t>
            </a:r>
            <a:r>
              <a:rPr lang="en-CA" sz="2000" dirty="0" smtClean="0"/>
              <a:t>orking </a:t>
            </a:r>
            <a:r>
              <a:rPr lang="en-CA" sz="2000" dirty="0"/>
              <a:t>G</a:t>
            </a:r>
            <a:r>
              <a:rPr lang="en-CA" sz="2000" dirty="0" smtClean="0"/>
              <a:t>roup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Thank you! Questions? 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180"/>
            <a:ext cx="9179944" cy="37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855" y="5584805"/>
            <a:ext cx="7936302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0000FF"/>
                </a:solidFill>
              </a:rPr>
              <a:t>Email: </a:t>
            </a:r>
            <a:r>
              <a:rPr lang="en-CA" sz="2800" b="1" dirty="0" smtClean="0">
                <a:solidFill>
                  <a:srgbClr val="0000FF"/>
                </a:solidFill>
                <a:hlinkClick r:id="rId3"/>
              </a:rPr>
              <a:t>riskmgmt@cancerview.ca</a:t>
            </a:r>
            <a:endParaRPr lang="en-CA" sz="2800" b="1" dirty="0" smtClean="0">
              <a:solidFill>
                <a:srgbClr val="0000FF"/>
              </a:solidFill>
            </a:endParaRPr>
          </a:p>
          <a:p>
            <a:r>
              <a:rPr lang="en-CA" sz="2800" b="1" dirty="0" smtClean="0">
                <a:solidFill>
                  <a:srgbClr val="0000FF"/>
                </a:solidFill>
              </a:rPr>
              <a:t>Web: </a:t>
            </a:r>
            <a:r>
              <a:rPr lang="en-CA" sz="2800" b="1" dirty="0" smtClean="0">
                <a:solidFill>
                  <a:srgbClr val="0000FF"/>
                </a:solidFill>
                <a:hlinkClick r:id="rId4"/>
              </a:rPr>
              <a:t>www.cancerview.ca/cancerriskmanagement</a:t>
            </a:r>
            <a:r>
              <a:rPr lang="en-CA" sz="2800" b="1" dirty="0" smtClean="0">
                <a:solidFill>
                  <a:srgbClr val="0000FF"/>
                </a:solidFill>
              </a:rPr>
              <a:t> </a:t>
            </a:r>
            <a:endParaRPr lang="en-CA" sz="28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Contact us to learn more! </a:t>
            </a:r>
            <a:endParaRPr lang="en-CA" sz="3200" b="1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831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867627" y="356600"/>
            <a:ext cx="5771025" cy="499265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latin typeface="+mn-lt"/>
              </a:rPr>
              <a:t>CRMM Publications (10)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32235" y="1096561"/>
            <a:ext cx="8643257" cy="4578523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None/>
            </a:pPr>
            <a:r>
              <a:rPr lang="en-US" sz="1150" b="1" dirty="0">
                <a:solidFill>
                  <a:srgbClr val="0000FF"/>
                </a:solidFill>
              </a:rPr>
              <a:t>FOUNDATIONAL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Evans WK, Wolfson MC, Flanagan WM,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Canadian Cancer Risk Management Model: Evaluation of cancer control.</a:t>
            </a:r>
            <a:r>
              <a:rPr lang="en-US" sz="11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150" dirty="0"/>
              <a:t>Int J Technol Assess Health Care. 2013 Apr; 29(2):131-9. </a:t>
            </a:r>
            <a:endParaRPr lang="en-CA" sz="1150" dirty="0"/>
          </a:p>
          <a:p>
            <a:pPr>
              <a:spcBef>
                <a:spcPts val="900"/>
              </a:spcBef>
              <a:buNone/>
            </a:pPr>
            <a:r>
              <a:rPr lang="en-US" sz="1150" b="1" dirty="0">
                <a:solidFill>
                  <a:srgbClr val="0000FF"/>
                </a:solidFill>
              </a:rPr>
              <a:t>LUNG CANCER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Evans WK, Wolfson M, Flanagan WM,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The evaluation of cancer control intervention in lung cancer using the Canadian Cancer Risk Management Model</a:t>
            </a:r>
            <a:r>
              <a:rPr lang="en-US" sz="1150" dirty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en-US" sz="1150" dirty="0"/>
              <a:t>Lung Cancer Manage. 2012; 1(1):25-33. </a:t>
            </a:r>
            <a:endParaRPr lang="en-CA" sz="1150" dirty="0"/>
          </a:p>
          <a:p>
            <a:pPr>
              <a:spcBef>
                <a:spcPts val="900"/>
              </a:spcBef>
            </a:pPr>
            <a:r>
              <a:rPr lang="en-US" sz="1150" dirty="0"/>
              <a:t>Louie AV, Rodrigues GB, Palma DA,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Measuring the population impact of introducing stereotactic ablative radiotherapy for stage I non-small cell lung cancer in Canada</a:t>
            </a:r>
            <a:r>
              <a:rPr lang="en-US" sz="1150" b="1" dirty="0"/>
              <a:t>. </a:t>
            </a:r>
            <a:r>
              <a:rPr lang="en-US" sz="1150" dirty="0"/>
              <a:t>Oncologist. 2014 Aug; 19(8):880-5.</a:t>
            </a:r>
            <a:endParaRPr lang="en-CA" sz="1150" dirty="0"/>
          </a:p>
          <a:p>
            <a:pPr>
              <a:spcBef>
                <a:spcPts val="900"/>
              </a:spcBef>
            </a:pPr>
            <a:r>
              <a:rPr lang="en-US" sz="1150" dirty="0"/>
              <a:t>Fitzgerald NR, Flanagan WM, Evans WK,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Eligibility for low-dose computerized tomography screening among asbestos-exposed individuals</a:t>
            </a:r>
            <a:r>
              <a:rPr lang="en-US" sz="1150" b="1" dirty="0"/>
              <a:t>. </a:t>
            </a:r>
            <a:r>
              <a:rPr lang="en-US" sz="1150" dirty="0"/>
              <a:t>Scand J Work Environ Health. 2015 Apr. 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Flanagan WM, Evans WK, Fitzgerald NR, et al. 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Performance of the Cancer Risk Management Model lung cancer screening module</a:t>
            </a:r>
            <a:r>
              <a:rPr lang="en-US" sz="1150" b="1" dirty="0"/>
              <a:t>.</a:t>
            </a:r>
            <a:r>
              <a:rPr lang="en-US" sz="1150" dirty="0"/>
              <a:t>  Health Reports. 2015 May; 26(5).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Goffin JR, Flanagan WM, Miller AB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The Cost-Effectiveness of Lung Cancer Screening in Canada. </a:t>
            </a:r>
            <a:r>
              <a:rPr lang="en-US" sz="1150" dirty="0"/>
              <a:t>JAMA Oncology; </a:t>
            </a:r>
            <a:r>
              <a:rPr lang="en-CA" sz="1150" dirty="0"/>
              <a:t>2015;1(6):807-813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Evans WK, Flanagan WM, Miller AB,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Implementing Low Dose CT Screening for Lung Cancer in Canada:  Implications of Alternative At Risk Populations, Screening Frequency and Duration. </a:t>
            </a:r>
            <a:r>
              <a:rPr lang="en-CA" sz="1150" b="1" dirty="0"/>
              <a:t>Accepted for publication to Current Oncology</a:t>
            </a:r>
            <a:endParaRPr lang="en-CA" sz="1150" dirty="0"/>
          </a:p>
          <a:p>
            <a:pPr>
              <a:spcBef>
                <a:spcPts val="900"/>
              </a:spcBef>
              <a:buNone/>
            </a:pPr>
            <a:r>
              <a:rPr lang="en-US" sz="1150" b="1" dirty="0">
                <a:solidFill>
                  <a:srgbClr val="0000FF"/>
                </a:solidFill>
              </a:rPr>
              <a:t>COLORECTAL CANCER</a:t>
            </a:r>
          </a:p>
          <a:p>
            <a:pPr>
              <a:spcBef>
                <a:spcPts val="900"/>
              </a:spcBef>
            </a:pPr>
            <a:r>
              <a:rPr lang="en-US" sz="1150" dirty="0"/>
              <a:t>Coldman AJ, Phillips N, Brisson J, et al. </a:t>
            </a:r>
            <a:r>
              <a:rPr lang="en-US" sz="1150" b="1" dirty="0">
                <a:solidFill>
                  <a:schemeClr val="accent1">
                    <a:lumMod val="75000"/>
                  </a:schemeClr>
                </a:solidFill>
              </a:rPr>
              <a:t>Evaluating colorectal cancer screening options for Canada using the Cancer Risk Management Model</a:t>
            </a:r>
            <a:r>
              <a:rPr lang="en-US" sz="1150" b="1" dirty="0"/>
              <a:t>.  </a:t>
            </a:r>
            <a:r>
              <a:rPr lang="en-US" sz="1150" dirty="0"/>
              <a:t>2015 Apr; 22(2):e41-50. </a:t>
            </a:r>
            <a:endParaRPr lang="en-CA" sz="1150" dirty="0"/>
          </a:p>
          <a:p>
            <a:pPr>
              <a:spcBef>
                <a:spcPts val="900"/>
              </a:spcBef>
              <a:buNone/>
            </a:pPr>
            <a:r>
              <a:rPr lang="en-GB" sz="1150" b="1" dirty="0">
                <a:solidFill>
                  <a:srgbClr val="0000FF"/>
                </a:solidFill>
              </a:rPr>
              <a:t>CERVICAL CANCER / HPV</a:t>
            </a:r>
          </a:p>
          <a:p>
            <a:pPr>
              <a:spcBef>
                <a:spcPts val="900"/>
              </a:spcBef>
            </a:pPr>
            <a:r>
              <a:rPr lang="en-GB" sz="1150" dirty="0"/>
              <a:t>Miller AB, Gribble S, Nadeau C et al. </a:t>
            </a:r>
            <a:r>
              <a:rPr lang="en-GB" sz="1150" b="1" dirty="0">
                <a:solidFill>
                  <a:schemeClr val="accent1">
                    <a:lumMod val="75000"/>
                  </a:schemeClr>
                </a:solidFill>
              </a:rPr>
              <a:t>Evaluation of the Natural History of cancer of the cervix, implications for prevention.  The Cancer Risk Management Model (CRMM)- Human PapillomaVirus and Cervical components.</a:t>
            </a:r>
            <a:r>
              <a:rPr lang="en-GB" sz="1150" b="1" dirty="0"/>
              <a:t> </a:t>
            </a:r>
            <a:r>
              <a:rPr lang="en-CA" sz="1150" dirty="0"/>
              <a:t>Journal of Cancer Policy 4 (2015) 1–6.</a:t>
            </a:r>
          </a:p>
          <a:p>
            <a:pPr>
              <a:spcBef>
                <a:spcPts val="900"/>
              </a:spcBef>
            </a:pPr>
            <a:r>
              <a:rPr lang="en-CA" sz="1150" dirty="0"/>
              <a:t>Popadiuk C, Bhavsar</a:t>
            </a:r>
            <a:r>
              <a:rPr lang="en-CA" sz="1150" baseline="30000" dirty="0"/>
              <a:t> </a:t>
            </a:r>
            <a:r>
              <a:rPr lang="en-CA" sz="1150" dirty="0"/>
              <a:t>M, Wolfson MC, et al. </a:t>
            </a:r>
            <a:r>
              <a:rPr lang="en-CA" sz="1150" b="1" dirty="0">
                <a:solidFill>
                  <a:schemeClr val="accent1">
                    <a:lumMod val="75000"/>
                  </a:schemeClr>
                </a:solidFill>
              </a:rPr>
              <a:t>Evaluating the health and economic impact of cytology versus primary HPV DNA cervical cancer screening in Canada using the Cancer Risk Management Model (CRMM). </a:t>
            </a:r>
            <a:r>
              <a:rPr lang="en-CA" sz="1150" dirty="0" err="1"/>
              <a:t>Curr</a:t>
            </a:r>
            <a:r>
              <a:rPr lang="en-CA" sz="1150" dirty="0"/>
              <a:t> </a:t>
            </a:r>
            <a:r>
              <a:rPr lang="en-CA" sz="1150" dirty="0" err="1"/>
              <a:t>Oncol</a:t>
            </a:r>
            <a:r>
              <a:rPr lang="en-CA" sz="1150" dirty="0"/>
              <a:t>. 2016 Feb; 23(</a:t>
            </a:r>
            <a:r>
              <a:rPr lang="en-CA" sz="1150" dirty="0" err="1"/>
              <a:t>Suppl</a:t>
            </a:r>
            <a:r>
              <a:rPr lang="en-CA" sz="1150" dirty="0"/>
              <a:t> 1): </a:t>
            </a:r>
            <a:r>
              <a:rPr lang="en-CA" sz="1150" dirty="0" err="1"/>
              <a:t>S56</a:t>
            </a:r>
            <a:r>
              <a:rPr lang="en-CA" sz="1150" dirty="0"/>
              <a:t>–</a:t>
            </a:r>
            <a:r>
              <a:rPr lang="en-CA" sz="1150" dirty="0" err="1"/>
              <a:t>S63</a:t>
            </a:r>
            <a:r>
              <a:rPr lang="en-CA" sz="1150" dirty="0"/>
              <a:t>.</a:t>
            </a:r>
            <a:endParaRPr lang="en-CA" sz="115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36083" y="5661585"/>
            <a:ext cx="1200150" cy="2738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A6C56E4-686C-4706-B6AE-54B76BD06F9F}" type="slidenum">
              <a:rPr lang="en-CA" altLang="en-US" sz="900">
                <a:solidFill>
                  <a:srgbClr val="898989"/>
                </a:solidFill>
              </a:rPr>
              <a:pPr/>
              <a:t>18</a:t>
            </a:fld>
            <a:endParaRPr lang="en-CA" altLang="en-US" sz="9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81128"/>
      </p:ext>
    </p:extLst>
  </p:cSld>
  <p:clrMapOvr>
    <a:masterClrMapping/>
  </p:clrMapOvr>
  <p:transition advTm="2876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MM_home_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4309" y="457191"/>
            <a:ext cx="63732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638530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00FF"/>
                </a:solidFill>
              </a:rPr>
              <a:t>www.cancerview.ca/cancerriskmanagement</a:t>
            </a:r>
            <a:endParaRPr lang="en-CA" sz="2400" b="1" dirty="0">
              <a:solidFill>
                <a:srgbClr val="0000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274" y="3246156"/>
            <a:ext cx="1621766" cy="891883"/>
          </a:xfrm>
          <a:prstGeom prst="wedgeRoundRectCallout">
            <a:avLst>
              <a:gd name="adj1" fmla="val 86454"/>
              <a:gd name="adj2" fmla="val 40912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Request an account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3" y="5217171"/>
            <a:ext cx="1647646" cy="687061"/>
          </a:xfrm>
          <a:prstGeom prst="wedgeRoundRectCallout">
            <a:avLst>
              <a:gd name="adj1" fmla="val 79418"/>
              <a:gd name="adj2" fmla="val -54414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Model Login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0939" y="4188969"/>
            <a:ext cx="1621766" cy="891883"/>
          </a:xfrm>
          <a:prstGeom prst="wedgeRoundRectCallout">
            <a:avLst>
              <a:gd name="adj1" fmla="val 83587"/>
              <a:gd name="adj2" fmla="val 3552"/>
              <a:gd name="adj3" fmla="val 16667"/>
            </a:avLst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and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802244"/>
      </p:ext>
    </p:extLst>
  </p:cSld>
  <p:clrMapOvr>
    <a:masterClrMapping/>
  </p:clrMapOvr>
  <p:transition advTm="348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51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CA" sz="3600" b="1" dirty="0" smtClean="0"/>
              <a:t> Cervical </a:t>
            </a:r>
            <a:r>
              <a:rPr lang="en-CA" sz="3600" b="1" dirty="0"/>
              <a:t>C</a:t>
            </a:r>
            <a:r>
              <a:rPr lang="en-CA" sz="3600" b="1" dirty="0" smtClean="0"/>
              <a:t>ancer </a:t>
            </a:r>
            <a:r>
              <a:rPr lang="en-CA" sz="3600" b="1" dirty="0"/>
              <a:t>P</a:t>
            </a:r>
            <a:r>
              <a:rPr lang="en-CA" sz="3600" b="1" dirty="0" smtClean="0"/>
              <a:t>revention and Early </a:t>
            </a:r>
            <a:r>
              <a:rPr lang="en-CA" sz="3600" b="1" dirty="0"/>
              <a:t>D</a:t>
            </a:r>
            <a:r>
              <a:rPr lang="en-CA" sz="3600" b="1" dirty="0" smtClean="0"/>
              <a:t>etection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082" y="1662369"/>
            <a:ext cx="7949835" cy="51868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ASIR: 7/100,000*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ASMR: 1.6/100,000*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&gt;90% of all cervical cancers linked to persistent HPV infection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Preventable through vaccination against HPV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Prognosis is good if caught early using any of these screening strategies: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Pap Smear: conventional test that detects abnormal cells but requires follow-up colposcopy to confirm presence of cervical cancer</a:t>
            </a:r>
            <a:endParaRPr lang="en-US" sz="1800" dirty="0"/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/>
              <a:t>HPV DNA Test: more precise test that detects the presence of HPV infection but requires follow-up colposcopy to confirm presence of cervical cancer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Colposcopy: invasive test to confirm presence of cervical cancer; exerts excessive burden on health care resources and patients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425" y="6168041"/>
            <a:ext cx="2841970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100" dirty="0"/>
          </a:p>
          <a:p>
            <a:pPr>
              <a:lnSpc>
                <a:spcPct val="110000"/>
              </a:lnSpc>
            </a:pPr>
            <a:r>
              <a:rPr lang="en-US" sz="1100" dirty="0"/>
              <a:t>* Canadian Cancer Society Statistics, 2015</a:t>
            </a:r>
          </a:p>
          <a:p>
            <a:endParaRPr lang="en-CA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416" y="103199"/>
            <a:ext cx="8353425" cy="50405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CA" sz="3600" b="1" dirty="0" smtClean="0"/>
              <a:t>Main Data </a:t>
            </a:r>
            <a:r>
              <a:rPr lang="en-CA" sz="3600" b="1" dirty="0"/>
              <a:t>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35505"/>
              </p:ext>
            </p:extLst>
          </p:nvPr>
        </p:nvGraphicFramePr>
        <p:xfrm>
          <a:off x="297649" y="837441"/>
          <a:ext cx="8640960" cy="55876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03131"/>
                <a:gridCol w="4637829"/>
              </a:tblGrid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Data</a:t>
                      </a:r>
                      <a:r>
                        <a:rPr lang="en-US" sz="1400" b="1" baseline="0" dirty="0" smtClean="0"/>
                        <a:t>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Source</a:t>
                      </a:r>
                      <a:endParaRPr lang="en-US" sz="1400" b="1" dirty="0"/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Mortality, Birth, Population projections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Vital Statistics (1950-2005), Census (2006, 2011)</a:t>
                      </a:r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Incidence, Staging, (Survival)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Canadian Cancer Registry (1992-2010)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Cancer Survival by stage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British Columbia Cancer Registry</a:t>
                      </a:r>
                      <a:r>
                        <a:rPr lang="en-US" sz="1400" b="1" baseline="0" dirty="0" smtClean="0"/>
                        <a:t> Data (1992-2012)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Chart review (1991-92), Literature (1981, 1990-2000, 2005),</a:t>
                      </a:r>
                      <a:endParaRPr lang="en-US" sz="1400" b="1" dirty="0"/>
                    </a:p>
                  </a:txBody>
                  <a:tcPr/>
                </a:tc>
              </a:tr>
              <a:tr h="5705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Smoking rates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Canadian Community Health Survey (2000-2007),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r>
                        <a:rPr lang="en-US" sz="1400" b="1" baseline="0" dirty="0" smtClean="0"/>
                        <a:t>National Population Health Survey (1994-2004)</a:t>
                      </a:r>
                    </a:p>
                    <a:p>
                      <a:r>
                        <a:rPr lang="en-US" sz="1400" b="1" baseline="0" dirty="0" smtClean="0"/>
                        <a:t>Canadian Health Survey (1979)</a:t>
                      </a:r>
                      <a:endParaRPr lang="en-US" sz="1400" b="1" dirty="0"/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Time use data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General Social Survey (2005)</a:t>
                      </a:r>
                      <a:endParaRPr lang="en-US" sz="1400" b="1" dirty="0"/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Earnings,</a:t>
                      </a:r>
                      <a:r>
                        <a:rPr lang="en-US" sz="1400" b="1" baseline="0" dirty="0" smtClean="0"/>
                        <a:t> Transfers, and Taxes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Census 2006, SPSD/M</a:t>
                      </a:r>
                      <a:r>
                        <a:rPr lang="en-US" sz="1400" b="1" baseline="0" dirty="0" smtClean="0"/>
                        <a:t> v16.1 (2005)</a:t>
                      </a:r>
                      <a:endParaRPr lang="en-US" sz="1400" b="1" dirty="0"/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health care expenditures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Canadian Institute for Health</a:t>
                      </a:r>
                      <a:r>
                        <a:rPr lang="en-US" sz="1400" b="1" baseline="0" dirty="0" smtClean="0"/>
                        <a:t> Information (2006)</a:t>
                      </a:r>
                      <a:endParaRPr lang="en-US" sz="1400" b="1" dirty="0"/>
                    </a:p>
                  </a:txBody>
                  <a:tcPr/>
                </a:tc>
              </a:tr>
              <a:tr h="7456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Health care costs</a:t>
                      </a:r>
                      <a:r>
                        <a:rPr lang="en-US" sz="1400" b="1" baseline="0" dirty="0" smtClean="0"/>
                        <a:t>: diagnosis, treatment, follow-up, palliative and terminal care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Ontario Case Costing Initiative (2007-2008),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r>
                        <a:rPr lang="en-US" sz="1400" b="1" baseline="0" dirty="0" smtClean="0"/>
                        <a:t>Provincial formulary (2009), </a:t>
                      </a:r>
                    </a:p>
                    <a:p>
                      <a:r>
                        <a:rPr lang="en-US" sz="1400" b="1" baseline="0" dirty="0" smtClean="0"/>
                        <a:t>Provincial Ministries of Health (2009)</a:t>
                      </a:r>
                      <a:endParaRPr lang="en-US" sz="1400" b="1" dirty="0"/>
                    </a:p>
                  </a:txBody>
                  <a:tcPr/>
                </a:tc>
              </a:tr>
              <a:tr h="38121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Current treatment practice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Expert Opinion, Ontario</a:t>
                      </a:r>
                      <a:r>
                        <a:rPr lang="en-US" sz="1400" b="1" baseline="0" dirty="0" smtClean="0"/>
                        <a:t> admin data</a:t>
                      </a:r>
                      <a:endParaRPr lang="en-US" sz="1400" b="1" dirty="0"/>
                    </a:p>
                  </a:txBody>
                  <a:tcPr/>
                </a:tc>
              </a:tr>
              <a:tr h="5430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Screening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dirty="0" smtClean="0"/>
                        <a:t>Lung cancer risk equation, </a:t>
                      </a:r>
                      <a:r>
                        <a:rPr lang="en-US" sz="1400" b="1" baseline="0" dirty="0" smtClean="0"/>
                        <a:t>Radon exposure, sexual network, HPV virus transmission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baseline="0" dirty="0" smtClean="0"/>
                        <a:t>Canadian Breast Cancer Screening Database, </a:t>
                      </a:r>
                      <a:r>
                        <a:rPr lang="en-US" sz="1400" b="1" dirty="0" smtClean="0"/>
                        <a:t>British Columbia</a:t>
                      </a:r>
                      <a:r>
                        <a:rPr lang="en-US" sz="1400" b="1" baseline="0" dirty="0" smtClean="0"/>
                        <a:t> admin data, CCHS, Reports, </a:t>
                      </a:r>
                      <a:r>
                        <a:rPr lang="en-US" sz="1400" b="1" dirty="0" smtClean="0"/>
                        <a:t>Literature</a:t>
                      </a:r>
                      <a:endParaRPr lang="en-US" sz="1400" b="1" dirty="0"/>
                    </a:p>
                  </a:txBody>
                  <a:tcPr/>
                </a:tc>
              </a:tr>
              <a:tr h="38077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Health status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Classification</a:t>
                      </a:r>
                      <a:r>
                        <a:rPr lang="en-US" sz="1400" b="1" baseline="0" dirty="0" smtClean="0"/>
                        <a:t> and Measurement System</a:t>
                      </a:r>
                      <a:r>
                        <a:rPr lang="en-US" sz="1400" b="1" dirty="0" smtClean="0"/>
                        <a:t>, CCHS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628814"/>
      </p:ext>
    </p:extLst>
  </p:cSld>
  <p:clrMapOvr>
    <a:masterClrMapping/>
  </p:clrMapOvr>
  <p:transition spd="slow" advTm="14387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66"/>
            <a:ext cx="8229600" cy="569345"/>
          </a:xfrm>
        </p:spPr>
        <p:txBody>
          <a:bodyPr>
            <a:noAutofit/>
          </a:bodyPr>
          <a:lstStyle/>
          <a:p>
            <a:r>
              <a:rPr lang="en-CA" sz="3600" b="1" dirty="0" smtClean="0"/>
              <a:t>Model Assessment</a:t>
            </a:r>
            <a:endParaRPr lang="en-CA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33840"/>
            <a:ext cx="2133600" cy="365125"/>
          </a:xfrm>
        </p:spPr>
        <p:txBody>
          <a:bodyPr/>
          <a:lstStyle/>
          <a:p>
            <a:fld id="{456AE437-B3E9-42AD-81C9-39FEF333B4AE}" type="slidenum">
              <a:rPr lang="en-CA" smtClean="0"/>
              <a:pPr/>
              <a:t>21</a:t>
            </a:fld>
            <a:endParaRPr lang="en-CA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854442"/>
              </p:ext>
            </p:extLst>
          </p:nvPr>
        </p:nvGraphicFramePr>
        <p:xfrm>
          <a:off x="517845" y="815742"/>
          <a:ext cx="3933645" cy="2091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645"/>
              </a:tblGrid>
              <a:tr h="20919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a typeface="ヒラギノ角ゴ Pro W3" pitchFamily="1" charset="-128"/>
                        </a:rPr>
                        <a:t>Consultation (external)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ea typeface="ヒラギノ角ゴ Pro W3" pitchFamily="1" charset="-128"/>
                        </a:rPr>
                        <a:t>Current practice/costs reviewed by experts from across Canada not involved in building model 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ea typeface="ヒラギノ角ゴ Pro W3" pitchFamily="1" charset="-128"/>
                        </a:rPr>
                        <a:t>Case study evaluations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704344"/>
              </p:ext>
            </p:extLst>
          </p:nvPr>
        </p:nvGraphicFramePr>
        <p:xfrm>
          <a:off x="4572000" y="815742"/>
          <a:ext cx="4025659" cy="209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659"/>
              </a:tblGrid>
              <a:tr h="209478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Face Validity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Inspect simulated individual life trajectories for plausibility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97639"/>
              </p:ext>
            </p:extLst>
          </p:nvPr>
        </p:nvGraphicFramePr>
        <p:xfrm>
          <a:off x="517845" y="2988160"/>
          <a:ext cx="3933645" cy="243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645"/>
              </a:tblGrid>
              <a:tr h="2431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Internal validation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Ensure model outputs are consistent with model inputs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ヒラギノ角ゴ Pro W3" pitchFamily="1" charset="-128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Example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: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Do incidence rates generate the expected number of cancer cases?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51304"/>
              </p:ext>
            </p:extLst>
          </p:nvPr>
        </p:nvGraphicFramePr>
        <p:xfrm>
          <a:off x="4563310" y="2988160"/>
          <a:ext cx="4068792" cy="242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792"/>
              </a:tblGrid>
              <a:tr h="236361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External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 W3" pitchFamily="1" charset="-128"/>
                          <a:cs typeface="+mn-cs"/>
                        </a:rPr>
                        <a:t>validation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ea typeface="ヒラギノ角ゴ Pro W3" pitchFamily="1" charset="-128"/>
                      </a:endParaRP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Ensure model outputs are consistent with other data sources not used to build model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u="sng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Example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: 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Can we replicate outcomes from other studies (RCTs)?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477270"/>
              </p:ext>
            </p:extLst>
          </p:nvPr>
        </p:nvGraphicFramePr>
        <p:xfrm>
          <a:off x="514645" y="5488957"/>
          <a:ext cx="811745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7457"/>
              </a:tblGrid>
              <a:tr h="74762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Calibration ( model fitting )</a:t>
                      </a:r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An iterative process of parameter estimation to ensure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that the underlying model processes can match a pre-selected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a typeface="ヒラギノ角ゴ Pro W3" pitchFamily="1" charset="-128"/>
                        </a:rPr>
                        <a:t> set of target data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a typeface="ヒラギノ角ゴ Pro W3" pitchFamily="1" charset="-128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advTm="256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285" y="1662370"/>
            <a:ext cx="8141860" cy="496281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Quickly quantify burden of cervical cancer on a population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Review the effectiveness and/or efficiency of different screening protocols at the population level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smtClean="0"/>
              <a:t>Provide evidence to inform policies about population level interventions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45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/>
              <a:t>Why Model HPV &amp; </a:t>
            </a:r>
            <a:r>
              <a:rPr lang="en-CA" sz="3200" b="1" dirty="0" smtClean="0"/>
              <a:t>Cervical</a:t>
            </a:r>
            <a:endParaRPr lang="en-CA" sz="3200" b="1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503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/>
              <a:t>Evaluate </a:t>
            </a:r>
            <a:r>
              <a:rPr lang="en-CA" sz="2000" dirty="0"/>
              <a:t>the clinical impact of Pap, HPV DNA, and </a:t>
            </a:r>
            <a:r>
              <a:rPr lang="en-CA" sz="2000" dirty="0" smtClean="0"/>
              <a:t>sequential </a:t>
            </a:r>
            <a:r>
              <a:rPr lang="en-CA" sz="2000" dirty="0"/>
              <a:t>Pap-HPV DNA testing in the Canadian </a:t>
            </a:r>
            <a:r>
              <a:rPr lang="en-CA" sz="2000" dirty="0" smtClean="0"/>
              <a:t>context using the CRMM (version 2.2)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000" dirty="0" smtClean="0"/>
              <a:t>Help inform </a:t>
            </a:r>
            <a:r>
              <a:rPr lang="en-CA" sz="2000" dirty="0"/>
              <a:t>cancer control policy and </a:t>
            </a:r>
            <a:r>
              <a:rPr lang="en-CA" sz="2000" dirty="0" smtClean="0"/>
              <a:t>decision-making in Canada</a:t>
            </a:r>
            <a:endParaRPr lang="en-CA" sz="2000" dirty="0"/>
          </a:p>
          <a:p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45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Objectives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3358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3176085" y="2663549"/>
            <a:ext cx="5832648" cy="194421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algn="ctr" defTabSz="435769">
              <a:defRPr/>
            </a:pPr>
            <a:endParaRPr lang="en-US" sz="1200" b="1" dirty="0"/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171197" y="2663549"/>
            <a:ext cx="2808312" cy="194421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algn="ctr" defTabSz="435769">
              <a:defRPr/>
            </a:pPr>
            <a:endParaRPr lang="en-US" sz="12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416446" y="3041591"/>
            <a:ext cx="1237580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Progression of cancer</a:t>
            </a:r>
            <a:endParaRPr lang="en-US" sz="1200" b="1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928614" y="3041591"/>
            <a:ext cx="949549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Case-fatality</a:t>
            </a:r>
            <a:endParaRPr lang="en-US" sz="1200" b="1" dirty="0"/>
          </a:p>
        </p:txBody>
      </p:sp>
      <p:cxnSp>
        <p:nvCxnSpPr>
          <p:cNvPr id="12" name="AutoShape 13"/>
          <p:cNvCxnSpPr>
            <a:cxnSpLocks noChangeShapeType="1"/>
            <a:stCxn id="35" idx="3"/>
            <a:endCxn id="8" idx="1"/>
          </p:cNvCxnSpPr>
          <p:nvPr/>
        </p:nvCxnSpPr>
        <p:spPr bwMode="auto">
          <a:xfrm>
            <a:off x="6227359" y="3260666"/>
            <a:ext cx="18908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14"/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7654026" y="3260666"/>
            <a:ext cx="2745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5264317" y="3797675"/>
            <a:ext cx="2368228" cy="2286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43533" tIns="21765" rIns="43533" bIns="21765" anchor="ctr">
            <a:spAutoFit/>
          </a:bodyPr>
          <a:lstStyle/>
          <a:p>
            <a:pPr algn="ctr" defTabSz="435769"/>
            <a:r>
              <a:rPr lang="en-CA" sz="1200" b="1" dirty="0"/>
              <a:t>Treatment of cancer</a:t>
            </a:r>
            <a:endParaRPr lang="en-US" sz="1200" b="1" dirty="0"/>
          </a:p>
        </p:txBody>
      </p:sp>
      <p:cxnSp>
        <p:nvCxnSpPr>
          <p:cNvPr id="15" name="AutoShape 16"/>
          <p:cNvCxnSpPr>
            <a:cxnSpLocks noChangeShapeType="1"/>
          </p:cNvCxnSpPr>
          <p:nvPr/>
        </p:nvCxnSpPr>
        <p:spPr bwMode="auto">
          <a:xfrm>
            <a:off x="5696365" y="3527645"/>
            <a:ext cx="0" cy="2700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7"/>
          <p:cNvCxnSpPr>
            <a:cxnSpLocks noChangeShapeType="1"/>
          </p:cNvCxnSpPr>
          <p:nvPr/>
        </p:nvCxnSpPr>
        <p:spPr bwMode="auto">
          <a:xfrm>
            <a:off x="7208533" y="3527645"/>
            <a:ext cx="0" cy="2700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8"/>
          <p:cNvCxnSpPr>
            <a:cxnSpLocks noChangeShapeType="1"/>
          </p:cNvCxnSpPr>
          <p:nvPr/>
        </p:nvCxnSpPr>
        <p:spPr bwMode="auto">
          <a:xfrm flipV="1">
            <a:off x="6848493" y="3527645"/>
            <a:ext cx="0" cy="2700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1951949" y="3041592"/>
            <a:ext cx="991046" cy="442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algn="ctr" defTabSz="435769">
              <a:defRPr/>
            </a:pPr>
            <a:r>
              <a:rPr lang="en-CA" sz="1200" b="1" dirty="0"/>
              <a:t>HPV incidence</a:t>
            </a:r>
            <a:endParaRPr lang="en-US" sz="1200" b="1" dirty="0"/>
          </a:p>
        </p:txBody>
      </p:sp>
      <p:cxnSp>
        <p:nvCxnSpPr>
          <p:cNvPr id="21" name="AutoShape 25"/>
          <p:cNvCxnSpPr>
            <a:cxnSpLocks noChangeShapeType="1"/>
            <a:stCxn id="20" idx="3"/>
            <a:endCxn id="42" idx="1"/>
          </p:cNvCxnSpPr>
          <p:nvPr/>
        </p:nvCxnSpPr>
        <p:spPr bwMode="auto">
          <a:xfrm flipV="1">
            <a:off x="2942995" y="3260667"/>
            <a:ext cx="377106" cy="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1212422" y="4013699"/>
            <a:ext cx="1171575" cy="2583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Vaccination</a:t>
            </a:r>
            <a:endParaRPr lang="en-US" sz="1200" b="1" dirty="0"/>
          </a:p>
        </p:txBody>
      </p:sp>
      <p:cxnSp>
        <p:nvCxnSpPr>
          <p:cNvPr id="26" name="AutoShape 34"/>
          <p:cNvCxnSpPr>
            <a:cxnSpLocks noChangeShapeType="1"/>
          </p:cNvCxnSpPr>
          <p:nvPr/>
        </p:nvCxnSpPr>
        <p:spPr bwMode="auto">
          <a:xfrm flipV="1">
            <a:off x="1798211" y="3311621"/>
            <a:ext cx="9723" cy="7020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4"/>
          <p:cNvCxnSpPr>
            <a:cxnSpLocks noChangeShapeType="1"/>
            <a:stCxn id="25" idx="3"/>
            <a:endCxn id="44" idx="1"/>
          </p:cNvCxnSpPr>
          <p:nvPr/>
        </p:nvCxnSpPr>
        <p:spPr bwMode="auto">
          <a:xfrm flipV="1">
            <a:off x="2383997" y="3872852"/>
            <a:ext cx="1296144" cy="2700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295765" y="2825567"/>
            <a:ext cx="1368152" cy="87637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algn="ctr" defTabSz="435769">
              <a:defRPr/>
            </a:pPr>
            <a:r>
              <a:rPr lang="en-CA" sz="1200" b="1" dirty="0"/>
              <a:t>Sexual network &amp; Virus transmission</a:t>
            </a:r>
            <a:endParaRPr lang="en-US" sz="1200" b="1" dirty="0"/>
          </a:p>
        </p:txBody>
      </p:sp>
      <p:cxnSp>
        <p:nvCxnSpPr>
          <p:cNvPr id="47" name="AutoShape 25"/>
          <p:cNvCxnSpPr>
            <a:cxnSpLocks noChangeShapeType="1"/>
            <a:stCxn id="28" idx="3"/>
            <a:endCxn id="20" idx="1"/>
          </p:cNvCxnSpPr>
          <p:nvPr/>
        </p:nvCxnSpPr>
        <p:spPr bwMode="auto">
          <a:xfrm flipV="1">
            <a:off x="1663918" y="3262929"/>
            <a:ext cx="288032" cy="8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171197" y="4683768"/>
            <a:ext cx="2808312" cy="4860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marL="342900" indent="-342900" algn="ctr"/>
            <a:r>
              <a:rPr lang="en-CA" sz="1200" b="1" dirty="0"/>
              <a:t>Vaccine program strategy</a:t>
            </a:r>
            <a:endParaRPr lang="en-CA" sz="1200" dirty="0"/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3176085" y="4682672"/>
            <a:ext cx="5832648" cy="48605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marL="342900" indent="-342900" algn="ctr"/>
            <a:r>
              <a:rPr lang="en-CA" sz="1200" b="1" dirty="0"/>
              <a:t>Cervical cancer screening &amp; treatment strategy</a:t>
            </a:r>
            <a:endParaRPr lang="en-CA" sz="1200" dirty="0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auto">
          <a:xfrm>
            <a:off x="4904277" y="3041591"/>
            <a:ext cx="1323082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Incidence </a:t>
            </a:r>
          </a:p>
          <a:p>
            <a:pPr algn="ctr" defTabSz="435769"/>
            <a:r>
              <a:rPr lang="en-CA" sz="1200" b="1" dirty="0"/>
              <a:t>&amp; Staging</a:t>
            </a:r>
            <a:endParaRPr lang="en-US" sz="1200" b="1" dirty="0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3320102" y="3041591"/>
            <a:ext cx="1171575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43533" tIns="21765" rIns="43533" bIns="21765" anchor="ctr"/>
          <a:lstStyle/>
          <a:p>
            <a:pPr algn="ctr" defTabSz="435769">
              <a:defRPr/>
            </a:pPr>
            <a:r>
              <a:rPr lang="en-CA" sz="1200" b="1" dirty="0"/>
              <a:t>Natural history</a:t>
            </a:r>
            <a:endParaRPr lang="en-US" sz="1200" b="1" dirty="0"/>
          </a:p>
        </p:txBody>
      </p:sp>
      <p:cxnSp>
        <p:nvCxnSpPr>
          <p:cNvPr id="43" name="AutoShape 12"/>
          <p:cNvCxnSpPr>
            <a:cxnSpLocks noChangeShapeType="1"/>
            <a:stCxn id="42" idx="3"/>
            <a:endCxn id="35" idx="1"/>
          </p:cNvCxnSpPr>
          <p:nvPr/>
        </p:nvCxnSpPr>
        <p:spPr bwMode="auto">
          <a:xfrm>
            <a:off x="4491677" y="3260666"/>
            <a:ext cx="41260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4" name="AutoShape 22"/>
          <p:cNvSpPr>
            <a:spLocks noChangeArrowheads="1"/>
          </p:cNvSpPr>
          <p:nvPr/>
        </p:nvSpPr>
        <p:spPr bwMode="auto">
          <a:xfrm>
            <a:off x="3680142" y="3743669"/>
            <a:ext cx="942107" cy="2583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Screening</a:t>
            </a:r>
            <a:endParaRPr lang="en-US" sz="1200" b="1" dirty="0"/>
          </a:p>
        </p:txBody>
      </p:sp>
      <p:cxnSp>
        <p:nvCxnSpPr>
          <p:cNvPr id="45" name="AutoShape 23"/>
          <p:cNvCxnSpPr>
            <a:cxnSpLocks noChangeShapeType="1"/>
            <a:stCxn id="44" idx="3"/>
            <a:endCxn id="35" idx="1"/>
          </p:cNvCxnSpPr>
          <p:nvPr/>
        </p:nvCxnSpPr>
        <p:spPr bwMode="auto">
          <a:xfrm flipV="1">
            <a:off x="4622249" y="3260666"/>
            <a:ext cx="282029" cy="612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3320102" y="4229725"/>
            <a:ext cx="3225601" cy="295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3533" tIns="21765" rIns="43533" bIns="21765" anchor="ctr"/>
          <a:lstStyle/>
          <a:p>
            <a:pPr algn="ctr" defTabSz="435769"/>
            <a:r>
              <a:rPr lang="en-CA" sz="1200" b="1" dirty="0"/>
              <a:t>Treatment of non-cancerous lesions</a:t>
            </a:r>
            <a:endParaRPr lang="en-US" sz="1200" b="1" dirty="0"/>
          </a:p>
        </p:txBody>
      </p:sp>
      <p:cxnSp>
        <p:nvCxnSpPr>
          <p:cNvPr id="48" name="AutoShape 30"/>
          <p:cNvCxnSpPr>
            <a:cxnSpLocks noChangeShapeType="1"/>
          </p:cNvCxnSpPr>
          <p:nvPr/>
        </p:nvCxnSpPr>
        <p:spPr bwMode="auto">
          <a:xfrm flipH="1">
            <a:off x="4040182" y="4013699"/>
            <a:ext cx="6350" cy="216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AutoShape 34"/>
          <p:cNvCxnSpPr>
            <a:cxnSpLocks noChangeShapeType="1"/>
          </p:cNvCxnSpPr>
          <p:nvPr/>
        </p:nvCxnSpPr>
        <p:spPr bwMode="auto">
          <a:xfrm flipV="1">
            <a:off x="3464117" y="3527645"/>
            <a:ext cx="0" cy="7020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0" name="AutoShape 30"/>
          <p:cNvCxnSpPr>
            <a:cxnSpLocks noChangeShapeType="1"/>
          </p:cNvCxnSpPr>
          <p:nvPr/>
        </p:nvCxnSpPr>
        <p:spPr bwMode="auto">
          <a:xfrm>
            <a:off x="4040181" y="3527645"/>
            <a:ext cx="0" cy="2160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Freeform 54"/>
          <p:cNvSpPr/>
          <p:nvPr/>
        </p:nvSpPr>
        <p:spPr>
          <a:xfrm>
            <a:off x="1087853" y="2123489"/>
            <a:ext cx="1296144" cy="432048"/>
          </a:xfrm>
          <a:custGeom>
            <a:avLst/>
            <a:gdLst>
              <a:gd name="connsiteX0" fmla="*/ 0 w 3087504"/>
              <a:gd name="connsiteY0" fmla="*/ 76378 h 763781"/>
              <a:gd name="connsiteX1" fmla="*/ 22371 w 3087504"/>
              <a:gd name="connsiteY1" fmla="*/ 22371 h 763781"/>
              <a:gd name="connsiteX2" fmla="*/ 76378 w 3087504"/>
              <a:gd name="connsiteY2" fmla="*/ 0 h 763781"/>
              <a:gd name="connsiteX3" fmla="*/ 3011126 w 3087504"/>
              <a:gd name="connsiteY3" fmla="*/ 0 h 763781"/>
              <a:gd name="connsiteX4" fmla="*/ 3065133 w 3087504"/>
              <a:gd name="connsiteY4" fmla="*/ 22371 h 763781"/>
              <a:gd name="connsiteX5" fmla="*/ 3087504 w 3087504"/>
              <a:gd name="connsiteY5" fmla="*/ 76378 h 763781"/>
              <a:gd name="connsiteX6" fmla="*/ 3087504 w 3087504"/>
              <a:gd name="connsiteY6" fmla="*/ 687403 h 763781"/>
              <a:gd name="connsiteX7" fmla="*/ 3065133 w 3087504"/>
              <a:gd name="connsiteY7" fmla="*/ 741410 h 763781"/>
              <a:gd name="connsiteX8" fmla="*/ 3011126 w 3087504"/>
              <a:gd name="connsiteY8" fmla="*/ 763781 h 763781"/>
              <a:gd name="connsiteX9" fmla="*/ 76378 w 3087504"/>
              <a:gd name="connsiteY9" fmla="*/ 763781 h 763781"/>
              <a:gd name="connsiteX10" fmla="*/ 22371 w 3087504"/>
              <a:gd name="connsiteY10" fmla="*/ 741410 h 763781"/>
              <a:gd name="connsiteX11" fmla="*/ 0 w 3087504"/>
              <a:gd name="connsiteY11" fmla="*/ 687403 h 763781"/>
              <a:gd name="connsiteX12" fmla="*/ 0 w 3087504"/>
              <a:gd name="connsiteY12" fmla="*/ 76378 h 7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04" h="763781">
                <a:moveTo>
                  <a:pt x="0" y="76378"/>
                </a:moveTo>
                <a:cubicBezTo>
                  <a:pt x="0" y="56121"/>
                  <a:pt x="8047" y="36694"/>
                  <a:pt x="22371" y="22371"/>
                </a:cubicBezTo>
                <a:cubicBezTo>
                  <a:pt x="36695" y="8047"/>
                  <a:pt x="56122" y="0"/>
                  <a:pt x="76378" y="0"/>
                </a:cubicBezTo>
                <a:lnTo>
                  <a:pt x="3011126" y="0"/>
                </a:lnTo>
                <a:cubicBezTo>
                  <a:pt x="3031383" y="0"/>
                  <a:pt x="3050810" y="8047"/>
                  <a:pt x="3065133" y="22371"/>
                </a:cubicBezTo>
                <a:cubicBezTo>
                  <a:pt x="3079457" y="36695"/>
                  <a:pt x="3087504" y="56122"/>
                  <a:pt x="3087504" y="76378"/>
                </a:cubicBezTo>
                <a:lnTo>
                  <a:pt x="3087504" y="687403"/>
                </a:lnTo>
                <a:cubicBezTo>
                  <a:pt x="3087504" y="707660"/>
                  <a:pt x="3079457" y="727087"/>
                  <a:pt x="3065133" y="741410"/>
                </a:cubicBezTo>
                <a:cubicBezTo>
                  <a:pt x="3050809" y="755734"/>
                  <a:pt x="3031382" y="763781"/>
                  <a:pt x="3011126" y="763781"/>
                </a:cubicBezTo>
                <a:lnTo>
                  <a:pt x="76378" y="763781"/>
                </a:lnTo>
                <a:cubicBezTo>
                  <a:pt x="56121" y="763781"/>
                  <a:pt x="36694" y="755734"/>
                  <a:pt x="22371" y="741410"/>
                </a:cubicBezTo>
                <a:cubicBezTo>
                  <a:pt x="8047" y="727086"/>
                  <a:pt x="0" y="707659"/>
                  <a:pt x="0" y="687403"/>
                </a:cubicBezTo>
                <a:lnTo>
                  <a:pt x="0" y="7637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06680" tIns="106680" rIns="106680" bIns="248096" numCol="1" spcCol="1270" anchor="t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500" b="1" dirty="0">
                <a:solidFill>
                  <a:srgbClr val="000000"/>
                </a:solidFill>
              </a:rPr>
              <a:t>HPVMM</a:t>
            </a:r>
          </a:p>
        </p:txBody>
      </p:sp>
      <p:sp>
        <p:nvSpPr>
          <p:cNvPr id="56" name="Freeform 55"/>
          <p:cNvSpPr/>
          <p:nvPr/>
        </p:nvSpPr>
        <p:spPr>
          <a:xfrm>
            <a:off x="4616245" y="2123489"/>
            <a:ext cx="3024336" cy="432048"/>
          </a:xfrm>
          <a:custGeom>
            <a:avLst/>
            <a:gdLst>
              <a:gd name="connsiteX0" fmla="*/ 0 w 3087504"/>
              <a:gd name="connsiteY0" fmla="*/ 76378 h 763781"/>
              <a:gd name="connsiteX1" fmla="*/ 22371 w 3087504"/>
              <a:gd name="connsiteY1" fmla="*/ 22371 h 763781"/>
              <a:gd name="connsiteX2" fmla="*/ 76378 w 3087504"/>
              <a:gd name="connsiteY2" fmla="*/ 0 h 763781"/>
              <a:gd name="connsiteX3" fmla="*/ 3011126 w 3087504"/>
              <a:gd name="connsiteY3" fmla="*/ 0 h 763781"/>
              <a:gd name="connsiteX4" fmla="*/ 3065133 w 3087504"/>
              <a:gd name="connsiteY4" fmla="*/ 22371 h 763781"/>
              <a:gd name="connsiteX5" fmla="*/ 3087504 w 3087504"/>
              <a:gd name="connsiteY5" fmla="*/ 76378 h 763781"/>
              <a:gd name="connsiteX6" fmla="*/ 3087504 w 3087504"/>
              <a:gd name="connsiteY6" fmla="*/ 687403 h 763781"/>
              <a:gd name="connsiteX7" fmla="*/ 3065133 w 3087504"/>
              <a:gd name="connsiteY7" fmla="*/ 741410 h 763781"/>
              <a:gd name="connsiteX8" fmla="*/ 3011126 w 3087504"/>
              <a:gd name="connsiteY8" fmla="*/ 763781 h 763781"/>
              <a:gd name="connsiteX9" fmla="*/ 76378 w 3087504"/>
              <a:gd name="connsiteY9" fmla="*/ 763781 h 763781"/>
              <a:gd name="connsiteX10" fmla="*/ 22371 w 3087504"/>
              <a:gd name="connsiteY10" fmla="*/ 741410 h 763781"/>
              <a:gd name="connsiteX11" fmla="*/ 0 w 3087504"/>
              <a:gd name="connsiteY11" fmla="*/ 687403 h 763781"/>
              <a:gd name="connsiteX12" fmla="*/ 0 w 3087504"/>
              <a:gd name="connsiteY12" fmla="*/ 76378 h 7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7504" h="763781">
                <a:moveTo>
                  <a:pt x="0" y="76378"/>
                </a:moveTo>
                <a:cubicBezTo>
                  <a:pt x="0" y="56121"/>
                  <a:pt x="8047" y="36694"/>
                  <a:pt x="22371" y="22371"/>
                </a:cubicBezTo>
                <a:cubicBezTo>
                  <a:pt x="36695" y="8047"/>
                  <a:pt x="56122" y="0"/>
                  <a:pt x="76378" y="0"/>
                </a:cubicBezTo>
                <a:lnTo>
                  <a:pt x="3011126" y="0"/>
                </a:lnTo>
                <a:cubicBezTo>
                  <a:pt x="3031383" y="0"/>
                  <a:pt x="3050810" y="8047"/>
                  <a:pt x="3065133" y="22371"/>
                </a:cubicBezTo>
                <a:cubicBezTo>
                  <a:pt x="3079457" y="36695"/>
                  <a:pt x="3087504" y="56122"/>
                  <a:pt x="3087504" y="76378"/>
                </a:cubicBezTo>
                <a:lnTo>
                  <a:pt x="3087504" y="687403"/>
                </a:lnTo>
                <a:cubicBezTo>
                  <a:pt x="3087504" y="707660"/>
                  <a:pt x="3079457" y="727087"/>
                  <a:pt x="3065133" y="741410"/>
                </a:cubicBezTo>
                <a:cubicBezTo>
                  <a:pt x="3050809" y="755734"/>
                  <a:pt x="3031382" y="763781"/>
                  <a:pt x="3011126" y="763781"/>
                </a:cubicBezTo>
                <a:lnTo>
                  <a:pt x="76378" y="763781"/>
                </a:lnTo>
                <a:cubicBezTo>
                  <a:pt x="56121" y="763781"/>
                  <a:pt x="36694" y="755734"/>
                  <a:pt x="22371" y="741410"/>
                </a:cubicBezTo>
                <a:cubicBezTo>
                  <a:pt x="8047" y="727086"/>
                  <a:pt x="0" y="707659"/>
                  <a:pt x="0" y="687403"/>
                </a:cubicBezTo>
                <a:lnTo>
                  <a:pt x="0" y="7637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06680" tIns="106680" rIns="106680" bIns="248096" numCol="1" spcCol="1270" anchor="t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500" b="1" dirty="0">
                <a:solidFill>
                  <a:srgbClr val="000000"/>
                </a:solidFill>
              </a:rPr>
              <a:t>CRMM (Cervical cancer)</a:t>
            </a:r>
            <a:endParaRPr lang="en-CA" sz="1125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/>
              <a:t>t</a:t>
            </a:r>
            <a:fld id="{076D198F-13B7-4399-9893-6C617184C068}" type="slidenum">
              <a:rPr lang="en-CA" smtClean="0"/>
              <a:t>5</a:t>
            </a:fld>
            <a:endParaRPr lang="en-CA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97" y="30394"/>
            <a:ext cx="2100680" cy="404181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457200" y="6845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HPV/Cervical Cancer Model: </a:t>
            </a:r>
          </a:p>
          <a:p>
            <a:r>
              <a:rPr lang="en-CA" sz="3200" b="1" dirty="0" smtClean="0"/>
              <a:t>Conceptual Framework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3048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00" y="1842408"/>
            <a:ext cx="3955518" cy="5015592"/>
          </a:xfrm>
        </p:spPr>
        <p:txBody>
          <a:bodyPr>
            <a:noAutofit/>
          </a:bodyPr>
          <a:lstStyle/>
          <a:p>
            <a:r>
              <a:rPr lang="en-US" sz="2400" b="1" dirty="0"/>
              <a:t>Vaccination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Vaccination rate 70</a:t>
            </a:r>
            <a:r>
              <a:rPr lang="en-US" sz="2000" dirty="0" smtClean="0"/>
              <a:t>%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Vaccine 100% effective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Girls </a:t>
            </a:r>
            <a:r>
              <a:rPr lang="en-US" sz="2000" dirty="0"/>
              <a:t>vaccinated at age </a:t>
            </a:r>
            <a:r>
              <a:rPr lang="en-US" sz="2000" dirty="0" smtClean="0"/>
              <a:t>12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944" y="1783080"/>
            <a:ext cx="4080511" cy="474675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Screening</a:t>
            </a:r>
            <a:endParaRPr lang="en-US" sz="2400" b="1" strike="sngStrike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Screening recruitment starts 2016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Model </a:t>
            </a:r>
            <a:r>
              <a:rPr lang="en-US" sz="2000" dirty="0"/>
              <a:t>simulates historical screening </a:t>
            </a:r>
            <a:r>
              <a:rPr lang="en-US" sz="2000" dirty="0" err="1"/>
              <a:t>behaviour</a:t>
            </a:r>
            <a:r>
              <a:rPr lang="en-US" sz="2000" dirty="0"/>
              <a:t> </a:t>
            </a:r>
            <a:r>
              <a:rPr lang="en-US" sz="2000" dirty="0" smtClean="0"/>
              <a:t>and allows one to design hypothetical future screening programs </a:t>
            </a:r>
            <a:endParaRPr lang="en-US" sz="2000" dirty="0"/>
          </a:p>
          <a:p>
            <a:pPr marL="457200" lvl="1" indent="0">
              <a:buNone/>
            </a:pPr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198F-13B7-4399-9893-6C617184C068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845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300" b="1" dirty="0" smtClean="0"/>
              <a:t>Pertinent Modelling</a:t>
            </a:r>
            <a:r>
              <a:rPr lang="en-CA" sz="3200" b="1" dirty="0" smtClean="0"/>
              <a:t> Assumptions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460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198F-13B7-4399-9893-6C617184C068}" type="slidenum">
              <a:rPr lang="en-CA" smtClean="0"/>
              <a:pPr/>
              <a:t>7</a:t>
            </a:fld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507141"/>
              </p:ext>
            </p:extLst>
          </p:nvPr>
        </p:nvGraphicFramePr>
        <p:xfrm>
          <a:off x="270639" y="1527675"/>
          <a:ext cx="8602721" cy="464221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5027"/>
                <a:gridCol w="7077694"/>
              </a:tblGrid>
              <a:tr h="487227"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Descriptor</a:t>
                      </a:r>
                      <a:endParaRPr lang="en-CA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2100" dirty="0" smtClean="0"/>
                        <a:t>Variable</a:t>
                      </a:r>
                      <a:endParaRPr lang="en-CA" sz="2100" dirty="0"/>
                    </a:p>
                  </a:txBody>
                  <a:tcPr marL="68580" marR="68580" marT="34290" marB="34290"/>
                </a:tc>
              </a:tr>
              <a:tr h="2903391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Modalities*</a:t>
                      </a:r>
                      <a:endParaRPr lang="en-CA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1963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2000" baseline="0" dirty="0" smtClean="0"/>
                        <a:t>Pap only: every 3 years, from ages 21 or 25 until age 65  </a:t>
                      </a:r>
                    </a:p>
                    <a:p>
                      <a:pPr marL="461963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endParaRPr lang="en-CA" sz="2000" baseline="0" dirty="0" smtClean="0"/>
                    </a:p>
                    <a:p>
                      <a:pPr marL="461963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2000" baseline="0" dirty="0" smtClean="0"/>
                        <a:t>HPV DNA only: every 5 years, from ages 30 to 65</a:t>
                      </a:r>
                    </a:p>
                    <a:p>
                      <a:pPr marL="461963" indent="0">
                        <a:lnSpc>
                          <a:spcPct val="150000"/>
                        </a:lnSpc>
                        <a:buNone/>
                      </a:pPr>
                      <a:endParaRPr lang="en-CA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61963" indent="0">
                        <a:lnSpc>
                          <a:spcPct val="150000"/>
                        </a:lnSpc>
                        <a:buNone/>
                      </a:pPr>
                      <a:r>
                        <a:rPr lang="en-CA" sz="2000" baseline="0" dirty="0" smtClean="0">
                          <a:solidFill>
                            <a:schemeClr val="tx1"/>
                          </a:solidFill>
                        </a:rPr>
                        <a:t>Aged-based sequential (ABS): both used sequentially, Pap every 3 years starting at 21 or 25 until 30, then HPV DNA every 5 years until age 65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886010"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endParaRPr lang="en-CA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2713" lvl="1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CA" sz="2000" baseline="0" dirty="0" smtClean="0"/>
                        <a:t>Effective participation rate was 72% of eligible population.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79315"/>
            <a:ext cx="686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*Reference scenario: Triennial Pap from age 25 to 65 years (CTFPHC)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931415" y="2163192"/>
            <a:ext cx="307240" cy="369332"/>
          </a:xfrm>
          <a:prstGeom prst="rect">
            <a:avLst/>
          </a:prstGeom>
          <a:solidFill>
            <a:srgbClr val="E46C0A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931415" y="3049119"/>
            <a:ext cx="3072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1931415" y="3935046"/>
            <a:ext cx="30724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6845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Screening Variables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4420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1144" y="779055"/>
            <a:ext cx="8229600" cy="1143000"/>
          </a:xfrm>
        </p:spPr>
        <p:txBody>
          <a:bodyPr>
            <a:noAutofit/>
          </a:bodyPr>
          <a:lstStyle/>
          <a:p>
            <a:r>
              <a:rPr lang="en-CA" sz="3200" b="1" dirty="0" smtClean="0"/>
              <a:t>Incidence of Cervical </a:t>
            </a:r>
            <a:r>
              <a:rPr lang="en-CA" sz="3200" b="1" dirty="0"/>
              <a:t>C</a:t>
            </a:r>
            <a:r>
              <a:rPr lang="en-CA" sz="3200" b="1" dirty="0" smtClean="0"/>
              <a:t>ancer, </a:t>
            </a:r>
            <a:br>
              <a:rPr lang="en-CA" sz="3200" b="1" dirty="0" smtClean="0"/>
            </a:br>
            <a:r>
              <a:rPr lang="en-CA" sz="3200" b="1" dirty="0" smtClean="0"/>
              <a:t>5-year Average </a:t>
            </a:r>
            <a:r>
              <a:rPr lang="en-CA" sz="3200" b="1" dirty="0"/>
              <a:t>A</a:t>
            </a:r>
            <a:r>
              <a:rPr lang="en-CA" sz="3200" b="1" dirty="0" smtClean="0"/>
              <a:t>round 2046  </a:t>
            </a:r>
            <a:r>
              <a:rPr lang="en-CA" sz="3600" b="1" dirty="0" smtClean="0">
                <a:solidFill>
                  <a:srgbClr val="FF0000"/>
                </a:solidFill>
              </a:rPr>
              <a:t/>
            </a:r>
            <a:br>
              <a:rPr lang="en-CA" sz="3600" b="1" dirty="0" smtClean="0">
                <a:solidFill>
                  <a:srgbClr val="FF0000"/>
                </a:solidFill>
              </a:rPr>
            </a:br>
            <a:endParaRPr lang="en-CA" sz="3600" b="1" strike="sngStrike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8</a:t>
            </a:fld>
            <a:endParaRPr lang="en-CA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849832"/>
              </p:ext>
            </p:extLst>
          </p:nvPr>
        </p:nvGraphicFramePr>
        <p:xfrm>
          <a:off x="380453" y="1451419"/>
          <a:ext cx="8487506" cy="540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6500" y="1922055"/>
            <a:ext cx="492443" cy="36146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CA" sz="2000" b="1" dirty="0" smtClean="0"/>
              <a:t>Number of cervical cancer cases</a:t>
            </a:r>
            <a:endParaRPr lang="en-CA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E437-B3E9-42AD-81C9-39FEF333B4AE}" type="slidenum">
              <a:rPr lang="en-CA" smtClean="0"/>
              <a:pPr/>
              <a:t>9</a:t>
            </a:fld>
            <a:endParaRPr lang="en-CA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168153"/>
              </p:ext>
            </p:extLst>
          </p:nvPr>
        </p:nvGraphicFramePr>
        <p:xfrm>
          <a:off x="554364" y="1662369"/>
          <a:ext cx="8395805" cy="505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700" y="1470345"/>
            <a:ext cx="492443" cy="40325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CA" sz="2000" b="1" dirty="0" smtClean="0"/>
              <a:t>Number of cervical cancer deaths </a:t>
            </a:r>
            <a:endParaRPr lang="en-CA" sz="2000" b="1" strike="sngStrik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05" y="31873"/>
            <a:ext cx="2100680" cy="404181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651144" y="7790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/>
              <a:t>Mortality of Cervical Cancer, </a:t>
            </a:r>
            <a:br>
              <a:rPr lang="en-CA" sz="3200" b="1" dirty="0" smtClean="0"/>
            </a:br>
            <a:r>
              <a:rPr lang="en-CA" sz="3200" b="1" dirty="0" smtClean="0"/>
              <a:t>5-year Average Around 2046  </a:t>
            </a:r>
            <a:r>
              <a:rPr lang="en-CA" sz="3600" b="1" dirty="0" smtClean="0">
                <a:solidFill>
                  <a:srgbClr val="FF0000"/>
                </a:solidFill>
              </a:rPr>
              <a:t/>
            </a:r>
            <a:br>
              <a:rPr lang="en-CA" sz="3600" b="1" dirty="0" smtClean="0">
                <a:solidFill>
                  <a:srgbClr val="FF0000"/>
                </a:solidFill>
              </a:rPr>
            </a:br>
            <a:endParaRPr lang="en-CA" sz="3600" b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90.4|19.8|24.7|4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9303</TotalTime>
  <Words>1836</Words>
  <Application>Microsoft Office PowerPoint</Application>
  <PresentationFormat>On-screen Show (4:3)</PresentationFormat>
  <Paragraphs>239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Calibri</vt:lpstr>
      <vt:lpstr>Courier New</vt:lpstr>
      <vt:lpstr>Times New Roman</vt:lpstr>
      <vt:lpstr>ヒラギノ角ゴ Pro W3</vt:lpstr>
      <vt:lpstr>Office Theme</vt:lpstr>
      <vt:lpstr>Exploring the health outcomes of various pan-Canadian cervical cancer screening programs using microsimulation modelling </vt:lpstr>
      <vt:lpstr> Cervical Cancer Prevention and Early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Incidence of Cervical Cancer,  5-year Average Around 2046   </vt:lpstr>
      <vt:lpstr>PowerPoint Presentation</vt:lpstr>
      <vt:lpstr>Number of Cervical Cancer Screens,  5-year Average Around 2046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CRMM Publications (10)</vt:lpstr>
      <vt:lpstr>Model Login</vt:lpstr>
      <vt:lpstr>Main Data Sources</vt:lpstr>
      <vt:lpstr>Model Assessment</vt:lpstr>
    </vt:vector>
  </TitlesOfParts>
  <Company>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CRMM: Cervical Cancer Model</dc:title>
  <dc:creator>Canadian Partnership Against Cancer</dc:creator>
  <cp:lastModifiedBy>Lindsay McDonald</cp:lastModifiedBy>
  <cp:revision>964</cp:revision>
  <dcterms:created xsi:type="dcterms:W3CDTF">2016-05-18T17:39:09Z</dcterms:created>
  <dcterms:modified xsi:type="dcterms:W3CDTF">2017-11-07T15:59:02Z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