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48"/>
  </p:notesMasterIdLst>
  <p:handoutMasterIdLst>
    <p:handoutMasterId r:id="rId49"/>
  </p:handoutMasterIdLst>
  <p:sldIdLst>
    <p:sldId id="267" r:id="rId3"/>
    <p:sldId id="263" r:id="rId4"/>
    <p:sldId id="268" r:id="rId5"/>
    <p:sldId id="265" r:id="rId6"/>
    <p:sldId id="271" r:id="rId7"/>
    <p:sldId id="270"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5" r:id="rId31"/>
    <p:sldId id="296" r:id="rId32"/>
    <p:sldId id="297" r:id="rId33"/>
    <p:sldId id="298" r:id="rId34"/>
    <p:sldId id="300" r:id="rId35"/>
    <p:sldId id="301" r:id="rId36"/>
    <p:sldId id="302" r:id="rId37"/>
    <p:sldId id="303" r:id="rId38"/>
    <p:sldId id="304" r:id="rId39"/>
    <p:sldId id="305" r:id="rId40"/>
    <p:sldId id="306" r:id="rId41"/>
    <p:sldId id="309" r:id="rId42"/>
    <p:sldId id="310" r:id="rId43"/>
    <p:sldId id="311" r:id="rId44"/>
    <p:sldId id="312" r:id="rId45"/>
    <p:sldId id="313" r:id="rId46"/>
    <p:sldId id="266" r:id="rId4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48656B"/>
    <a:srgbClr val="F68C2C"/>
    <a:srgbClr val="54B1AD"/>
    <a:srgbClr val="003CA6"/>
    <a:srgbClr val="009E7C"/>
    <a:srgbClr val="4F80A2"/>
    <a:srgbClr val="01B4DE"/>
    <a:srgbClr val="FAAB1B"/>
    <a:srgbClr val="0057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34"/>
    <p:restoredTop sz="72486"/>
  </p:normalViewPr>
  <p:slideViewPr>
    <p:cSldViewPr snapToGrid="0" snapToObjects="1">
      <p:cViewPr varScale="1">
        <p:scale>
          <a:sx n="57" d="100"/>
          <a:sy n="57" d="100"/>
        </p:scale>
        <p:origin x="2580" y="84"/>
      </p:cViewPr>
      <p:guideLst/>
    </p:cSldViewPr>
  </p:slideViewPr>
  <p:notesTextViewPr>
    <p:cViewPr>
      <p:scale>
        <a:sx n="1" d="1"/>
        <a:sy n="1" d="1"/>
      </p:scale>
      <p:origin x="0" y="0"/>
    </p:cViewPr>
  </p:notesTextViewPr>
  <p:notesViewPr>
    <p:cSldViewPr snapToGrid="0" snapToObjects="1">
      <p:cViewPr varScale="1">
        <p:scale>
          <a:sx n="170" d="100"/>
          <a:sy n="170" d="100"/>
        </p:scale>
        <p:origin x="1256"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568958-E55C-E042-AB04-65AD8D08C46C}" type="datetimeFigureOut">
              <a:rPr lang="en-US"/>
              <a:t>11/26/2018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EBA19E4-8F94-924B-A8B4-A301861FC822}" type="slidenum">
              <a:rPr/>
              <a:t>‹N°›</a:t>
            </a:fld>
            <a:endParaRPr lang="en-US" dirty="0"/>
          </a:p>
        </p:txBody>
      </p:sp>
    </p:spTree>
    <p:extLst>
      <p:ext uri="{BB962C8B-B14F-4D97-AF65-F5344CB8AC3E}">
        <p14:creationId xmlns:p14="http://schemas.microsoft.com/office/powerpoint/2010/main" val="5837609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4" name="Shape 144"/>
          <p:cNvSpPr>
            <a:spLocks noGrp="1" noRot="1" noChangeAspect="1"/>
          </p:cNvSpPr>
          <p:nvPr>
            <p:ph type="sldImg"/>
          </p:nvPr>
        </p:nvSpPr>
        <p:spPr>
          <a:xfrm>
            <a:off x="1143000" y="685800"/>
            <a:ext cx="4572000" cy="3429000"/>
          </a:xfrm>
          <a:prstGeom prst="rect">
            <a:avLst/>
          </a:prstGeom>
        </p:spPr>
        <p:txBody>
          <a:bodyPr/>
          <a:lstStyle/>
          <a:p>
            <a:endParaRPr/>
          </a:p>
        </p:txBody>
      </p:sp>
      <p:sp>
        <p:nvSpPr>
          <p:cNvPr id="145" name="Shape 14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811518345"/>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content.cancerview.ca/download/cv/prevention_and_screening/tobacco_cessation/documents/cessationaidcoverage2pdf?attachment=0"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nice.org.uk/nicemedia/pdf/NiceNRT39GUIDANCE.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ontent.cancerview.ca/download/cv/prevention_and_screening/tobacco_cessation/documents/rapidliteraturereviewecoevalpdf?attachment=0"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charset="0"/>
                <a:ea typeface="MS PGothic" charset="0"/>
              </a:rPr>
              <a:t>Data sources:</a:t>
            </a:r>
          </a:p>
          <a:p>
            <a:r>
              <a:rPr lang="en-US" err="1">
                <a:latin typeface="Calibri" charset="0"/>
                <a:ea typeface="MS PGothic" charset="0"/>
              </a:rPr>
              <a:t>Lucchiari</a:t>
            </a:r>
            <a:r>
              <a:rPr lang="en-US">
                <a:latin typeface="Calibri" charset="0"/>
                <a:ea typeface="MS PGothic" charset="0"/>
              </a:rPr>
              <a:t> C, </a:t>
            </a:r>
            <a:r>
              <a:rPr lang="en-US" err="1">
                <a:latin typeface="Calibri" charset="0"/>
                <a:ea typeface="MS PGothic" charset="0"/>
              </a:rPr>
              <a:t>Masiero</a:t>
            </a:r>
            <a:r>
              <a:rPr lang="en-US">
                <a:latin typeface="Calibri" charset="0"/>
                <a:ea typeface="MS PGothic" charset="0"/>
              </a:rPr>
              <a:t> M, </a:t>
            </a:r>
            <a:r>
              <a:rPr lang="en-US" err="1">
                <a:latin typeface="Calibri" charset="0"/>
                <a:ea typeface="MS PGothic" charset="0"/>
              </a:rPr>
              <a:t>Botturi</a:t>
            </a:r>
            <a:r>
              <a:rPr lang="en-US">
                <a:latin typeface="Calibri" charset="0"/>
                <a:ea typeface="MS PGothic" charset="0"/>
              </a:rPr>
              <a:t> A, </a:t>
            </a:r>
            <a:r>
              <a:rPr lang="en-US" err="1">
                <a:latin typeface="Calibri" charset="0"/>
                <a:ea typeface="MS PGothic" charset="0"/>
              </a:rPr>
              <a:t>Pravettoni</a:t>
            </a:r>
            <a:r>
              <a:rPr lang="en-US">
                <a:latin typeface="Calibri" charset="0"/>
                <a:ea typeface="MS PGothic" charset="0"/>
              </a:rPr>
              <a:t> G. Helping patients to reduce tobacco consumption in oncology: a narrative review. </a:t>
            </a:r>
            <a:r>
              <a:rPr lang="en-US" err="1">
                <a:latin typeface="Calibri" charset="0"/>
                <a:ea typeface="MS PGothic" charset="0"/>
              </a:rPr>
              <a:t>Springerplus</a:t>
            </a:r>
            <a:r>
              <a:rPr lang="en-US">
                <a:latin typeface="Calibri" charset="0"/>
                <a:ea typeface="MS PGothic" charset="0"/>
              </a:rPr>
              <a:t> 2016;5:1136.</a:t>
            </a:r>
          </a:p>
          <a:p>
            <a:endParaRPr lang="en-CA">
              <a:latin typeface="Calibri" charset="0"/>
              <a:ea typeface="MS PGothic" charset="0"/>
            </a:endParaRPr>
          </a:p>
          <a:p>
            <a:r>
              <a:rPr lang="en-CA">
                <a:latin typeface="Calibri" charset="0"/>
                <a:ea typeface="MS PGothic" charset="0"/>
              </a:rPr>
              <a:t>U.S. Department of Health and Human Services (HHS). The Health Consequences of Smoking: 50 Years of Progress. A Report of the Surgeon General. . Atlanta, GA: U.S. Department of Health and Human Services, Centers for Disease Control and Prevention, National Center for Chronic Disease Prevention and Health Promotion, Office on Smoking and Health., 2014.</a:t>
            </a:r>
          </a:p>
          <a:p>
            <a:endParaRPr lang="en-CA">
              <a:latin typeface="Calibri" charset="0"/>
              <a:ea typeface="MS PGothic" charset="0"/>
            </a:endParaRPr>
          </a:p>
          <a:p>
            <a:r>
              <a:rPr lang="en-CA">
                <a:latin typeface="Calibri" charset="0"/>
                <a:ea typeface="MS PGothic" charset="0"/>
              </a:rPr>
              <a:t>Liu J, </a:t>
            </a:r>
            <a:r>
              <a:rPr lang="en-CA" err="1">
                <a:latin typeface="Calibri" charset="0"/>
                <a:ea typeface="MS PGothic" charset="0"/>
              </a:rPr>
              <a:t>Chadder</a:t>
            </a:r>
            <a:r>
              <a:rPr lang="en-CA">
                <a:latin typeface="Calibri" charset="0"/>
                <a:ea typeface="MS PGothic" charset="0"/>
              </a:rPr>
              <a:t> J, Fung S, Lockwood G, Rahal R, Halligan M, </a:t>
            </a:r>
            <a:r>
              <a:rPr lang="en-CA" err="1">
                <a:latin typeface="Calibri" charset="0"/>
                <a:ea typeface="MS PGothic" charset="0"/>
              </a:rPr>
              <a:t>Mowat</a:t>
            </a:r>
            <a:r>
              <a:rPr lang="en-CA">
                <a:latin typeface="Calibri" charset="0"/>
                <a:ea typeface="MS PGothic" charset="0"/>
              </a:rPr>
              <a:t> D, Bryant H. Smoking behaviours of current cancer patients in Canada. Current Oncology 2016; 23(3):201-203.</a:t>
            </a:r>
          </a:p>
          <a:p>
            <a:endParaRPr lang="en-CA">
              <a:latin typeface="Calibri" charset="0"/>
              <a:ea typeface="MS PGothic" charset="0"/>
            </a:endParaRPr>
          </a:p>
          <a:p>
            <a:r>
              <a:rPr lang="en-CA">
                <a:latin typeface="Calibri" charset="0"/>
                <a:ea typeface="MS PGothic" charset="0"/>
              </a:rPr>
              <a:t>Li WHC, Chan SSC, Wang KMP, Lam TH. Helping cancer patients quit smoking by increasing their risk perception: a study protocol of a cluster randomized controlled trial. BMC Cancer 2015;15:490.</a:t>
            </a:r>
          </a:p>
          <a:p>
            <a:endParaRPr lang="en-CA">
              <a:latin typeface="Calibri" charset="0"/>
              <a:ea typeface="MS PGothic" charset="0"/>
            </a:endParaRPr>
          </a:p>
          <a:p>
            <a:r>
              <a:rPr lang="en-CA">
                <a:latin typeface="Calibri" charset="0"/>
                <a:ea typeface="MS PGothic" charset="0"/>
              </a:rPr>
              <a:t>Warren GW, Ward KD. Integration of tobacco cessation services into multidisciplinary lung cancer care: rationale, state of the art, and future directions. </a:t>
            </a:r>
            <a:r>
              <a:rPr lang="en-CA" err="1">
                <a:latin typeface="Calibri" charset="0"/>
                <a:ea typeface="MS PGothic" charset="0"/>
              </a:rPr>
              <a:t>Transl</a:t>
            </a:r>
            <a:r>
              <a:rPr lang="en-CA">
                <a:latin typeface="Calibri" charset="0"/>
                <a:ea typeface="MS PGothic" charset="0"/>
              </a:rPr>
              <a:t> Lung Cancer Res 2015;4:339-52.</a:t>
            </a:r>
            <a:endParaRPr lang="en-US">
              <a:latin typeface="Calibri" charset="0"/>
              <a:ea typeface="MS PGothic" charset="0"/>
            </a:endParaRPr>
          </a:p>
          <a:p>
            <a:endParaRPr lang="en-US"/>
          </a:p>
        </p:txBody>
      </p:sp>
    </p:spTree>
    <p:extLst>
      <p:ext uri="{BB962C8B-B14F-4D97-AF65-F5344CB8AC3E}">
        <p14:creationId xmlns:p14="http://schemas.microsoft.com/office/powerpoint/2010/main" val="842352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17999"/>
              </a:lnSpc>
              <a:spcBef>
                <a:spcPts val="0"/>
              </a:spcBef>
              <a:spcAft>
                <a:spcPts val="0"/>
              </a:spcAft>
              <a:buClrTx/>
              <a:buSzTx/>
              <a:buFontTx/>
              <a:buNone/>
              <a:tabLst/>
              <a:defRPr/>
            </a:pPr>
            <a:r>
              <a:rPr lang="en-US" dirty="0">
                <a:latin typeface="Calibri" charset="0"/>
                <a:ea typeface="MS PGothic" charset="0"/>
              </a:rPr>
              <a:t>de Oliveira, C. </a:t>
            </a:r>
            <a:r>
              <a:rPr lang="en-US" dirty="0" err="1">
                <a:latin typeface="Calibri" charset="0"/>
                <a:ea typeface="MS PGothic" charset="0"/>
              </a:rPr>
              <a:t>Pataky</a:t>
            </a:r>
            <a:r>
              <a:rPr lang="en-US" dirty="0">
                <a:latin typeface="Calibri" charset="0"/>
                <a:ea typeface="MS PGothic" charset="0"/>
              </a:rPr>
              <a:t>,</a:t>
            </a:r>
            <a:r>
              <a:rPr lang="en-US" baseline="0" dirty="0">
                <a:latin typeface="Calibri" charset="0"/>
                <a:ea typeface="MS PGothic" charset="0"/>
              </a:rPr>
              <a:t> R. </a:t>
            </a:r>
            <a:r>
              <a:rPr lang="en-US" dirty="0" err="1">
                <a:latin typeface="Calibri" charset="0"/>
                <a:ea typeface="MS PGothic" charset="0"/>
              </a:rPr>
              <a:t>Bremner</a:t>
            </a:r>
            <a:r>
              <a:rPr lang="en-US" dirty="0">
                <a:latin typeface="Calibri" charset="0"/>
                <a:ea typeface="MS PGothic" charset="0"/>
              </a:rPr>
              <a:t>, K. </a:t>
            </a:r>
            <a:r>
              <a:rPr lang="en-US" dirty="0" err="1">
                <a:latin typeface="Calibri" charset="0"/>
                <a:ea typeface="MS PGothic" charset="0"/>
              </a:rPr>
              <a:t>Rangrej</a:t>
            </a:r>
            <a:r>
              <a:rPr lang="en-US" dirty="0">
                <a:latin typeface="Calibri" charset="0"/>
                <a:ea typeface="MS PGothic" charset="0"/>
              </a:rPr>
              <a:t>, J. Chan, K. Cheung, W. Hoch, J. Peacock, S. and M. </a:t>
            </a:r>
            <a:r>
              <a:rPr lang="en-US" dirty="0" err="1">
                <a:latin typeface="Calibri" charset="0"/>
                <a:ea typeface="MS PGothic" charset="0"/>
              </a:rPr>
              <a:t>Krahn</a:t>
            </a:r>
            <a:r>
              <a:rPr lang="en-US" dirty="0">
                <a:latin typeface="Calibri" charset="0"/>
                <a:ea typeface="MS PGothic" charset="0"/>
              </a:rPr>
              <a:t>. BMC Cancer; 2016;16(1):809, Phase-specific and lifetime costs of cancer care in Ontario, Canada</a:t>
            </a:r>
          </a:p>
          <a:p>
            <a:endParaRPr lang="en-US"/>
          </a:p>
        </p:txBody>
      </p:sp>
    </p:spTree>
    <p:extLst>
      <p:ext uri="{BB962C8B-B14F-4D97-AF65-F5344CB8AC3E}">
        <p14:creationId xmlns:p14="http://schemas.microsoft.com/office/powerpoint/2010/main" val="537537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17999"/>
              </a:lnSpc>
              <a:spcBef>
                <a:spcPts val="0"/>
              </a:spcBef>
              <a:spcAft>
                <a:spcPts val="0"/>
              </a:spcAft>
              <a:buClrTx/>
              <a:buSzTx/>
              <a:buFontTx/>
              <a:buNone/>
              <a:tabLst/>
              <a:defRPr/>
            </a:pPr>
            <a:r>
              <a:rPr lang="en-US" dirty="0">
                <a:latin typeface="Calibri" charset="0"/>
                <a:ea typeface="MS PGothic" charset="0"/>
              </a:rPr>
              <a:t>de Oliveira, C. </a:t>
            </a:r>
            <a:r>
              <a:rPr lang="en-US" dirty="0" err="1">
                <a:latin typeface="Calibri" charset="0"/>
                <a:ea typeface="MS PGothic" charset="0"/>
              </a:rPr>
              <a:t>Pataky</a:t>
            </a:r>
            <a:r>
              <a:rPr lang="en-US" dirty="0">
                <a:latin typeface="Calibri" charset="0"/>
                <a:ea typeface="MS PGothic" charset="0"/>
              </a:rPr>
              <a:t>,</a:t>
            </a:r>
            <a:r>
              <a:rPr lang="en-US" baseline="0" dirty="0">
                <a:latin typeface="Calibri" charset="0"/>
                <a:ea typeface="MS PGothic" charset="0"/>
              </a:rPr>
              <a:t> R. </a:t>
            </a:r>
            <a:r>
              <a:rPr lang="en-US" dirty="0" err="1">
                <a:latin typeface="Calibri" charset="0"/>
                <a:ea typeface="MS PGothic" charset="0"/>
              </a:rPr>
              <a:t>Bremner</a:t>
            </a:r>
            <a:r>
              <a:rPr lang="en-US" dirty="0">
                <a:latin typeface="Calibri" charset="0"/>
                <a:ea typeface="MS PGothic" charset="0"/>
              </a:rPr>
              <a:t>, K. </a:t>
            </a:r>
            <a:r>
              <a:rPr lang="en-US" dirty="0" err="1">
                <a:latin typeface="Calibri" charset="0"/>
                <a:ea typeface="MS PGothic" charset="0"/>
              </a:rPr>
              <a:t>Rangrej</a:t>
            </a:r>
            <a:r>
              <a:rPr lang="en-US" dirty="0">
                <a:latin typeface="Calibri" charset="0"/>
                <a:ea typeface="MS PGothic" charset="0"/>
              </a:rPr>
              <a:t>, J. Chan, K. Cheung, W. Hoch, J. Peacock, S. and M. </a:t>
            </a:r>
            <a:r>
              <a:rPr lang="en-US" dirty="0" err="1">
                <a:latin typeface="Calibri" charset="0"/>
                <a:ea typeface="MS PGothic" charset="0"/>
              </a:rPr>
              <a:t>Krahn</a:t>
            </a:r>
            <a:r>
              <a:rPr lang="en-US" dirty="0">
                <a:latin typeface="Calibri" charset="0"/>
                <a:ea typeface="MS PGothic" charset="0"/>
              </a:rPr>
              <a:t>. BMC Cancer; 2016;16(1):809, Phase-specific and lifetime costs of cancer care in Ontario, Canada</a:t>
            </a:r>
          </a:p>
          <a:p>
            <a:endParaRPr lang="en-US"/>
          </a:p>
        </p:txBody>
      </p:sp>
    </p:spTree>
    <p:extLst>
      <p:ext uri="{BB962C8B-B14F-4D97-AF65-F5344CB8AC3E}">
        <p14:creationId xmlns:p14="http://schemas.microsoft.com/office/powerpoint/2010/main" val="2076240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latin typeface="Calibri" charset="0"/>
                <a:ea typeface="MS PGothic" charset="0"/>
              </a:rPr>
              <a:t>de Oliveira, C. </a:t>
            </a:r>
            <a:r>
              <a:rPr lang="en-US" dirty="0" err="1">
                <a:latin typeface="Calibri" charset="0"/>
                <a:ea typeface="MS PGothic" charset="0"/>
              </a:rPr>
              <a:t>Pataky</a:t>
            </a:r>
            <a:r>
              <a:rPr lang="en-US" dirty="0">
                <a:latin typeface="Calibri" charset="0"/>
                <a:ea typeface="MS PGothic" charset="0"/>
              </a:rPr>
              <a:t>,</a:t>
            </a:r>
            <a:r>
              <a:rPr lang="en-US" baseline="0" dirty="0">
                <a:latin typeface="Calibri" charset="0"/>
                <a:ea typeface="MS PGothic" charset="0"/>
              </a:rPr>
              <a:t> R. </a:t>
            </a:r>
            <a:r>
              <a:rPr lang="en-US" dirty="0" err="1">
                <a:latin typeface="Calibri" charset="0"/>
                <a:ea typeface="MS PGothic" charset="0"/>
              </a:rPr>
              <a:t>Bremner</a:t>
            </a:r>
            <a:r>
              <a:rPr lang="en-US" dirty="0">
                <a:latin typeface="Calibri" charset="0"/>
                <a:ea typeface="MS PGothic" charset="0"/>
              </a:rPr>
              <a:t>, K. </a:t>
            </a:r>
            <a:r>
              <a:rPr lang="en-US" dirty="0" err="1">
                <a:latin typeface="Calibri" charset="0"/>
                <a:ea typeface="MS PGothic" charset="0"/>
              </a:rPr>
              <a:t>Rangrej</a:t>
            </a:r>
            <a:r>
              <a:rPr lang="en-US" dirty="0">
                <a:latin typeface="Calibri" charset="0"/>
                <a:ea typeface="MS PGothic" charset="0"/>
              </a:rPr>
              <a:t>, J. Chan, K. Cheung, W. Hoch, J. Peacock, S. and M. </a:t>
            </a:r>
            <a:r>
              <a:rPr lang="en-US" dirty="0" err="1">
                <a:latin typeface="Calibri" charset="0"/>
                <a:ea typeface="MS PGothic" charset="0"/>
              </a:rPr>
              <a:t>Krahn</a:t>
            </a:r>
            <a:r>
              <a:rPr lang="en-US" dirty="0">
                <a:latin typeface="Calibri" charset="0"/>
                <a:ea typeface="MS PGothic" charset="0"/>
              </a:rPr>
              <a:t>. BMC Cancer; 2016;16(1):809, Phase-specific and lifetime costs of cancer care in Ontario, Canada</a:t>
            </a:r>
          </a:p>
          <a:p>
            <a:endParaRPr lang="en-US" dirty="0">
              <a:latin typeface="Calibri" charset="0"/>
              <a:ea typeface="MS PGothic" charset="0"/>
            </a:endParaRPr>
          </a:p>
          <a:p>
            <a:endParaRPr lang="en-US" dirty="0"/>
          </a:p>
        </p:txBody>
      </p:sp>
    </p:spTree>
    <p:extLst>
      <p:ext uri="{BB962C8B-B14F-4D97-AF65-F5344CB8AC3E}">
        <p14:creationId xmlns:p14="http://schemas.microsoft.com/office/powerpoint/2010/main" val="2184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0" i="0" kern="1200" dirty="0" smtClean="0">
                <a:solidFill>
                  <a:schemeClr val="tx1"/>
                </a:solidFill>
                <a:effectLst/>
                <a:latin typeface="Helvetica Neue"/>
                <a:ea typeface="MS PGothic" panose="020B0600070205080204" pitchFamily="34" charset="-128"/>
                <a:cs typeface="MS PGothic" charset="0"/>
                <a:sym typeface="Helvetica Neue"/>
              </a:rPr>
              <a:t>Cahill K, Stevens S, </a:t>
            </a:r>
            <a:r>
              <a:rPr lang="en-US" sz="2400" b="0" i="0" kern="1200" dirty="0" err="1" smtClean="0">
                <a:solidFill>
                  <a:schemeClr val="tx1"/>
                </a:solidFill>
                <a:effectLst/>
                <a:latin typeface="Helvetica Neue"/>
                <a:ea typeface="MS PGothic" panose="020B0600070205080204" pitchFamily="34" charset="-128"/>
                <a:cs typeface="MS PGothic" charset="0"/>
                <a:sym typeface="Helvetica Neue"/>
              </a:rPr>
              <a:t>Perera</a:t>
            </a:r>
            <a:r>
              <a:rPr lang="en-US" sz="2400" b="0" i="0" kern="1200" dirty="0" smtClean="0">
                <a:solidFill>
                  <a:schemeClr val="tx1"/>
                </a:solidFill>
                <a:effectLst/>
                <a:latin typeface="Helvetica Neue"/>
                <a:ea typeface="MS PGothic" panose="020B0600070205080204" pitchFamily="34" charset="-128"/>
                <a:cs typeface="MS PGothic" charset="0"/>
                <a:sym typeface="Helvetica Neue"/>
              </a:rPr>
              <a:t> R, Lancaster T. Pharmacological interventions for smoking cessation: an overview and network meta-analysis. Cochrane Database of Systematic Reviews 2013, Issue 5. Art. No.: CD009329. DOI: 10.1002/14651858.CD009329.pub2.</a:t>
            </a:r>
          </a:p>
          <a:p>
            <a:endParaRPr lang="en-US" sz="2400" b="0" i="0" kern="1200" dirty="0" smtClean="0">
              <a:solidFill>
                <a:schemeClr val="tx1"/>
              </a:solidFill>
              <a:effectLst/>
              <a:latin typeface="Helvetica Neue"/>
              <a:ea typeface="MS PGothic" panose="020B0600070205080204" pitchFamily="34" charset="-128"/>
              <a:cs typeface="MS PGothic" charset="0"/>
              <a:sym typeface="Helvetica Neue"/>
            </a:endParaRPr>
          </a:p>
          <a:p>
            <a:r>
              <a:rPr lang="en-US" sz="2400" b="0" i="0" kern="1200" dirty="0" smtClean="0">
                <a:solidFill>
                  <a:schemeClr val="tx1"/>
                </a:solidFill>
                <a:effectLst/>
                <a:latin typeface="Helvetica Neue"/>
                <a:ea typeface="MS PGothic" panose="020B0600070205080204" pitchFamily="34" charset="-128"/>
                <a:cs typeface="MS PGothic" charset="0"/>
                <a:sym typeface="Helvetica Neue"/>
              </a:rPr>
              <a:t>Cahill K, Stevens S, Lancaster T. Pharmacological Treatments for Smoking Cessation. </a:t>
            </a:r>
            <a:r>
              <a:rPr lang="en-US" sz="2400" b="0" i="1" kern="1200" dirty="0" smtClean="0">
                <a:solidFill>
                  <a:schemeClr val="tx1"/>
                </a:solidFill>
                <a:effectLst/>
                <a:latin typeface="Helvetica Neue"/>
                <a:ea typeface="MS PGothic" panose="020B0600070205080204" pitchFamily="34" charset="-128"/>
                <a:cs typeface="MS PGothic" charset="0"/>
                <a:sym typeface="Helvetica Neue"/>
              </a:rPr>
              <a:t>JAMA.</a:t>
            </a:r>
            <a:r>
              <a:rPr lang="en-US" sz="2400" b="0" i="0" kern="1200" dirty="0" smtClean="0">
                <a:solidFill>
                  <a:schemeClr val="tx1"/>
                </a:solidFill>
                <a:effectLst/>
                <a:latin typeface="Helvetica Neue"/>
                <a:ea typeface="MS PGothic" panose="020B0600070205080204" pitchFamily="34" charset="-128"/>
                <a:cs typeface="MS PGothic" charset="0"/>
                <a:sym typeface="Helvetica Neue"/>
              </a:rPr>
              <a:t> 2014;311(2):193-194. doi:10.1001/jama.2013.283787</a:t>
            </a:r>
          </a:p>
          <a:p>
            <a:endParaRPr lang="en-US" sz="2400" b="0" i="0" kern="1200" dirty="0" smtClean="0">
              <a:solidFill>
                <a:schemeClr val="tx1"/>
              </a:solidFill>
              <a:effectLst/>
              <a:latin typeface="Helvetica Neue"/>
              <a:ea typeface="MS PGothic" panose="020B0600070205080204" pitchFamily="34" charset="-128"/>
              <a:cs typeface="MS PGothic" charset="0"/>
              <a:sym typeface="Helvetica Neue"/>
            </a:endParaRPr>
          </a:p>
          <a:p>
            <a:endParaRPr lang="en-US" dirty="0"/>
          </a:p>
          <a:p>
            <a:endParaRPr lang="en-US"/>
          </a:p>
        </p:txBody>
      </p:sp>
    </p:spTree>
    <p:extLst>
      <p:ext uri="{BB962C8B-B14F-4D97-AF65-F5344CB8AC3E}">
        <p14:creationId xmlns:p14="http://schemas.microsoft.com/office/powerpoint/2010/main" val="915530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2400" b="0" i="0" u="none" strike="noStrike" kern="1200" dirty="0" smtClean="0">
                <a:solidFill>
                  <a:schemeClr val="tx1"/>
                </a:solidFill>
                <a:effectLst/>
                <a:latin typeface="Helvetica Neue"/>
                <a:ea typeface="MS PGothic" panose="020B0600070205080204" pitchFamily="34" charset="-128"/>
                <a:cs typeface="MS PGothic" charset="0"/>
                <a:sym typeface="Helvetica Neue"/>
              </a:rPr>
              <a:t>Robert D. Reid, Gillian Pritchard, Kathryn Walker, Debbie Aitken, Kerri-Anne Mullen, and Andrew L. Pipe. </a:t>
            </a:r>
            <a:r>
              <a:rPr lang="en-US" sz="2400" b="0" i="0" kern="1200" dirty="0" smtClean="0">
                <a:solidFill>
                  <a:schemeClr val="tx1"/>
                </a:solidFill>
                <a:effectLst/>
                <a:latin typeface="Helvetica Neue"/>
                <a:ea typeface="MS PGothic" panose="020B0600070205080204" pitchFamily="34" charset="-128"/>
                <a:cs typeface="MS PGothic" charset="0"/>
                <a:sym typeface="Helvetica Neue"/>
              </a:rPr>
              <a:t>Managing smoking cessation. CMAJ December 6, 2016 188:E484-E492;</a:t>
            </a:r>
            <a:endParaRPr lang="en-US" dirty="0" smtClean="0"/>
          </a:p>
          <a:p>
            <a:endParaRPr lang="en-US" dirty="0" smtClean="0"/>
          </a:p>
          <a:p>
            <a:pPr fontAlgn="base"/>
            <a:r>
              <a:rPr lang="en-US" sz="2400" b="0" i="0" u="none" strike="noStrike" kern="1200" dirty="0" smtClean="0">
                <a:solidFill>
                  <a:schemeClr val="tx1"/>
                </a:solidFill>
                <a:effectLst/>
                <a:latin typeface="Helvetica Neue"/>
                <a:ea typeface="MS PGothic" panose="020B0600070205080204" pitchFamily="34" charset="-128"/>
                <a:cs typeface="MS PGothic" charset="0"/>
                <a:sym typeface="Helvetica Neue"/>
              </a:rPr>
              <a:t>Fiore MC, </a:t>
            </a:r>
            <a:r>
              <a:rPr lang="en-US" sz="2400" b="0" i="0" u="none" strike="noStrike" kern="1200" dirty="0" err="1" smtClean="0">
                <a:solidFill>
                  <a:schemeClr val="tx1"/>
                </a:solidFill>
                <a:effectLst/>
                <a:latin typeface="Helvetica Neue"/>
                <a:ea typeface="MS PGothic" panose="020B0600070205080204" pitchFamily="34" charset="-128"/>
                <a:cs typeface="MS PGothic" charset="0"/>
                <a:sym typeface="Helvetica Neue"/>
              </a:rPr>
              <a:t>Jaén</a:t>
            </a:r>
            <a:r>
              <a:rPr lang="en-US" sz="2400" b="0" i="0" u="none" strike="noStrike" kern="1200" dirty="0" smtClean="0">
                <a:solidFill>
                  <a:schemeClr val="tx1"/>
                </a:solidFill>
                <a:effectLst/>
                <a:latin typeface="Helvetica Neue"/>
                <a:ea typeface="MS PGothic" panose="020B0600070205080204" pitchFamily="34" charset="-128"/>
                <a:cs typeface="MS PGothic" charset="0"/>
                <a:sym typeface="Helvetica Neue"/>
              </a:rPr>
              <a:t> CR, Baker TB, et al</a:t>
            </a:r>
            <a:r>
              <a:rPr lang="en-US" sz="2400" b="0" i="0" kern="1200" dirty="0" smtClean="0">
                <a:solidFill>
                  <a:schemeClr val="tx1"/>
                </a:solidFill>
                <a:effectLst/>
                <a:latin typeface="Helvetica Neue"/>
                <a:ea typeface="MS PGothic" panose="020B0600070205080204" pitchFamily="34" charset="-128"/>
                <a:cs typeface="MS PGothic" charset="0"/>
                <a:sym typeface="Helvetica Neue"/>
              </a:rPr>
              <a:t>. </a:t>
            </a:r>
            <a:r>
              <a:rPr lang="en-US" sz="2400" b="0" i="1" kern="1200" dirty="0" smtClean="0">
                <a:solidFill>
                  <a:schemeClr val="tx1"/>
                </a:solidFill>
                <a:effectLst/>
                <a:latin typeface="Helvetica Neue"/>
                <a:ea typeface="MS PGothic" panose="020B0600070205080204" pitchFamily="34" charset="-128"/>
                <a:cs typeface="MS PGothic" charset="0"/>
                <a:sym typeface="Helvetica Neue"/>
              </a:rPr>
              <a:t>Treating tobacco use and dependence: 2008 update</a:t>
            </a:r>
            <a:r>
              <a:rPr lang="en-US" sz="2400" b="0" i="0" kern="1200" dirty="0" smtClean="0">
                <a:solidFill>
                  <a:schemeClr val="tx1"/>
                </a:solidFill>
                <a:effectLst/>
                <a:latin typeface="Helvetica Neue"/>
                <a:ea typeface="MS PGothic" panose="020B0600070205080204" pitchFamily="34" charset="-128"/>
                <a:cs typeface="MS PGothic" charset="0"/>
                <a:sym typeface="Helvetica Neue"/>
              </a:rPr>
              <a:t>. Washington (DC): US Department of Health and Human Services, Public Health Service; 2008.</a:t>
            </a:r>
          </a:p>
          <a:p>
            <a:pPr fontAlgn="base"/>
            <a:endParaRPr lang="en-US" sz="2400" b="0" i="0" kern="1200" dirty="0" smtClean="0">
              <a:solidFill>
                <a:schemeClr val="tx1"/>
              </a:solidFill>
              <a:effectLst/>
              <a:latin typeface="Helvetica Neue"/>
              <a:ea typeface="MS PGothic" panose="020B0600070205080204" pitchFamily="34" charset="-128"/>
              <a:cs typeface="MS PGothic" charset="0"/>
              <a:sym typeface="Helvetica Neue"/>
            </a:endParaRPr>
          </a:p>
          <a:p>
            <a:pPr fontAlgn="base"/>
            <a:r>
              <a:rPr lang="en-US" sz="2400" b="0" i="0" u="none" strike="noStrike" kern="1200" dirty="0" smtClean="0">
                <a:solidFill>
                  <a:schemeClr val="tx1"/>
                </a:solidFill>
                <a:effectLst/>
                <a:latin typeface="Helvetica Neue"/>
                <a:ea typeface="MS PGothic" panose="020B0600070205080204" pitchFamily="34" charset="-128"/>
                <a:cs typeface="MS PGothic" charset="0"/>
                <a:sym typeface="Helvetica Neue"/>
              </a:rPr>
              <a:t>Stead LF, </a:t>
            </a:r>
            <a:r>
              <a:rPr lang="en-US" sz="2400" b="0" i="0" u="none" strike="noStrike" kern="1200" dirty="0" err="1" smtClean="0">
                <a:solidFill>
                  <a:schemeClr val="tx1"/>
                </a:solidFill>
                <a:effectLst/>
                <a:latin typeface="Helvetica Neue"/>
                <a:ea typeface="MS PGothic" panose="020B0600070205080204" pitchFamily="34" charset="-128"/>
                <a:cs typeface="MS PGothic" charset="0"/>
                <a:sym typeface="Helvetica Neue"/>
              </a:rPr>
              <a:t>Buitrago</a:t>
            </a:r>
            <a:r>
              <a:rPr lang="en-US" sz="2400" b="0" i="0" u="none" strike="noStrike" kern="1200" dirty="0" smtClean="0">
                <a:solidFill>
                  <a:schemeClr val="tx1"/>
                </a:solidFill>
                <a:effectLst/>
                <a:latin typeface="Helvetica Neue"/>
                <a:ea typeface="MS PGothic" panose="020B0600070205080204" pitchFamily="34" charset="-128"/>
                <a:cs typeface="MS PGothic" charset="0"/>
                <a:sym typeface="Helvetica Neue"/>
              </a:rPr>
              <a:t> D, Preciado N, et al</a:t>
            </a:r>
            <a:r>
              <a:rPr lang="en-US" sz="2400" b="0" i="0" kern="1200" dirty="0" smtClean="0">
                <a:solidFill>
                  <a:schemeClr val="tx1"/>
                </a:solidFill>
                <a:effectLst/>
                <a:latin typeface="Helvetica Neue"/>
                <a:ea typeface="MS PGothic" panose="020B0600070205080204" pitchFamily="34" charset="-128"/>
                <a:cs typeface="MS PGothic" charset="0"/>
                <a:sym typeface="Helvetica Neue"/>
              </a:rPr>
              <a:t>. Physician advice for smoking cessation. Cochrane Database </a:t>
            </a:r>
            <a:r>
              <a:rPr lang="en-US" sz="2400" b="0" i="0" kern="1200" dirty="0" err="1" smtClean="0">
                <a:solidFill>
                  <a:schemeClr val="tx1"/>
                </a:solidFill>
                <a:effectLst/>
                <a:latin typeface="Helvetica Neue"/>
                <a:ea typeface="MS PGothic" panose="020B0600070205080204" pitchFamily="34" charset="-128"/>
                <a:cs typeface="MS PGothic" charset="0"/>
                <a:sym typeface="Helvetica Neue"/>
              </a:rPr>
              <a:t>Syst</a:t>
            </a:r>
            <a:r>
              <a:rPr lang="en-US" sz="2400" b="0" i="0" kern="1200" dirty="0" smtClean="0">
                <a:solidFill>
                  <a:schemeClr val="tx1"/>
                </a:solidFill>
                <a:effectLst/>
                <a:latin typeface="Helvetica Neue"/>
                <a:ea typeface="MS PGothic" panose="020B0600070205080204" pitchFamily="34" charset="-128"/>
                <a:cs typeface="MS PGothic" charset="0"/>
                <a:sym typeface="Helvetica Neue"/>
              </a:rPr>
              <a:t> Rev 2013;(5): CD000165</a:t>
            </a:r>
          </a:p>
          <a:p>
            <a:pPr fontAlgn="base"/>
            <a:endParaRPr lang="en-US" sz="2400" b="0" i="0" kern="1200" dirty="0" smtClean="0">
              <a:solidFill>
                <a:schemeClr val="tx1"/>
              </a:solidFill>
              <a:effectLst/>
              <a:latin typeface="Helvetica Neue"/>
              <a:ea typeface="MS PGothic" panose="020B0600070205080204" pitchFamily="34" charset="-128"/>
              <a:cs typeface="MS PGothic" charset="0"/>
              <a:sym typeface="Helvetica Neue"/>
            </a:endParaRPr>
          </a:p>
          <a:p>
            <a:pPr fontAlgn="base"/>
            <a:r>
              <a:rPr lang="en-US" sz="2400" b="0" i="0" u="none" strike="noStrike" kern="1200" dirty="0" smtClean="0">
                <a:solidFill>
                  <a:schemeClr val="tx1"/>
                </a:solidFill>
                <a:effectLst/>
                <a:latin typeface="Helvetica Neue"/>
                <a:ea typeface="MS PGothic" panose="020B0600070205080204" pitchFamily="34" charset="-128"/>
                <a:cs typeface="MS PGothic" charset="0"/>
                <a:sym typeface="Helvetica Neue"/>
              </a:rPr>
              <a:t>Lancaster T, Stead LF</a:t>
            </a:r>
            <a:r>
              <a:rPr lang="en-US" sz="2400" b="0" i="0" kern="1200" dirty="0" smtClean="0">
                <a:solidFill>
                  <a:schemeClr val="tx1"/>
                </a:solidFill>
                <a:effectLst/>
                <a:latin typeface="Helvetica Neue"/>
                <a:ea typeface="MS PGothic" panose="020B0600070205080204" pitchFamily="34" charset="-128"/>
                <a:cs typeface="MS PGothic" charset="0"/>
                <a:sym typeface="Helvetica Neue"/>
              </a:rPr>
              <a:t>. Individual </a:t>
            </a:r>
            <a:r>
              <a:rPr lang="en-US" sz="2400" b="0" i="0" kern="1200" dirty="0" err="1" smtClean="0">
                <a:solidFill>
                  <a:schemeClr val="tx1"/>
                </a:solidFill>
                <a:effectLst/>
                <a:latin typeface="Helvetica Neue"/>
                <a:ea typeface="MS PGothic" panose="020B0600070205080204" pitchFamily="34" charset="-128"/>
                <a:cs typeface="MS PGothic" charset="0"/>
                <a:sym typeface="Helvetica Neue"/>
              </a:rPr>
              <a:t>behavioural</a:t>
            </a:r>
            <a:r>
              <a:rPr lang="en-US" sz="2400" b="0" i="0" kern="1200" dirty="0" smtClean="0">
                <a:solidFill>
                  <a:schemeClr val="tx1"/>
                </a:solidFill>
                <a:effectLst/>
                <a:latin typeface="Helvetica Neue"/>
                <a:ea typeface="MS PGothic" panose="020B0600070205080204" pitchFamily="34" charset="-128"/>
                <a:cs typeface="MS PGothic" charset="0"/>
                <a:sym typeface="Helvetica Neue"/>
              </a:rPr>
              <a:t> counselling for smoking cessation. Cochrane Database </a:t>
            </a:r>
            <a:r>
              <a:rPr lang="en-US" sz="2400" b="0" i="0" kern="1200" dirty="0" err="1" smtClean="0">
                <a:solidFill>
                  <a:schemeClr val="tx1"/>
                </a:solidFill>
                <a:effectLst/>
                <a:latin typeface="Helvetica Neue"/>
                <a:ea typeface="MS PGothic" panose="020B0600070205080204" pitchFamily="34" charset="-128"/>
                <a:cs typeface="MS PGothic" charset="0"/>
                <a:sym typeface="Helvetica Neue"/>
              </a:rPr>
              <a:t>Syst</a:t>
            </a:r>
            <a:r>
              <a:rPr lang="en-US" sz="2400" b="0" i="0" kern="1200" dirty="0" smtClean="0">
                <a:solidFill>
                  <a:schemeClr val="tx1"/>
                </a:solidFill>
                <a:effectLst/>
                <a:latin typeface="Helvetica Neue"/>
                <a:ea typeface="MS PGothic" panose="020B0600070205080204" pitchFamily="34" charset="-128"/>
                <a:cs typeface="MS PGothic" charset="0"/>
                <a:sym typeface="Helvetica Neue"/>
              </a:rPr>
              <a:t> Rev 2005; (2): CD001292.</a:t>
            </a:r>
          </a:p>
          <a:p>
            <a:pPr fontAlgn="base"/>
            <a:endParaRPr lang="en-US" sz="2400" b="0" i="0" kern="1200" dirty="0" smtClean="0">
              <a:solidFill>
                <a:schemeClr val="tx1"/>
              </a:solidFill>
              <a:effectLst/>
              <a:latin typeface="Helvetica Neue"/>
              <a:ea typeface="MS PGothic" panose="020B0600070205080204" pitchFamily="34" charset="-128"/>
              <a:cs typeface="MS PGothic" charset="0"/>
              <a:sym typeface="Helvetica Neue"/>
            </a:endParaRPr>
          </a:p>
          <a:p>
            <a:pPr fontAlgn="base"/>
            <a:r>
              <a:rPr lang="en-US" sz="2400" b="0" i="0" u="none" strike="noStrike" kern="1200" dirty="0" smtClean="0">
                <a:solidFill>
                  <a:schemeClr val="tx1"/>
                </a:solidFill>
                <a:effectLst/>
                <a:latin typeface="Helvetica Neue"/>
                <a:ea typeface="MS PGothic" panose="020B0600070205080204" pitchFamily="34" charset="-128"/>
                <a:cs typeface="MS PGothic" charset="0"/>
                <a:sym typeface="Helvetica Neue"/>
              </a:rPr>
              <a:t>Stead LF, Lancaster T</a:t>
            </a:r>
            <a:r>
              <a:rPr lang="en-US" sz="2400" b="0" i="0" kern="1200" dirty="0" smtClean="0">
                <a:solidFill>
                  <a:schemeClr val="tx1"/>
                </a:solidFill>
                <a:effectLst/>
                <a:latin typeface="Helvetica Neue"/>
                <a:ea typeface="MS PGothic" panose="020B0600070205080204" pitchFamily="34" charset="-128"/>
                <a:cs typeface="MS PGothic" charset="0"/>
                <a:sym typeface="Helvetica Neue"/>
              </a:rPr>
              <a:t>. Group </a:t>
            </a:r>
            <a:r>
              <a:rPr lang="en-US" sz="2400" b="0" i="0" kern="1200" dirty="0" err="1" smtClean="0">
                <a:solidFill>
                  <a:schemeClr val="tx1"/>
                </a:solidFill>
                <a:effectLst/>
                <a:latin typeface="Helvetica Neue"/>
                <a:ea typeface="MS PGothic" panose="020B0600070205080204" pitchFamily="34" charset="-128"/>
                <a:cs typeface="MS PGothic" charset="0"/>
                <a:sym typeface="Helvetica Neue"/>
              </a:rPr>
              <a:t>behaviour</a:t>
            </a:r>
            <a:r>
              <a:rPr lang="en-US" sz="2400" b="0" i="0" kern="1200" dirty="0" smtClean="0">
                <a:solidFill>
                  <a:schemeClr val="tx1"/>
                </a:solidFill>
                <a:effectLst/>
                <a:latin typeface="Helvetica Neue"/>
                <a:ea typeface="MS PGothic" panose="020B0600070205080204" pitchFamily="34" charset="-128"/>
                <a:cs typeface="MS PGothic" charset="0"/>
                <a:sym typeface="Helvetica Neue"/>
              </a:rPr>
              <a:t> therapy </a:t>
            </a:r>
            <a:r>
              <a:rPr lang="en-US" sz="2400" b="0" i="0" kern="1200" dirty="0" err="1" smtClean="0">
                <a:solidFill>
                  <a:schemeClr val="tx1"/>
                </a:solidFill>
                <a:effectLst/>
                <a:latin typeface="Helvetica Neue"/>
                <a:ea typeface="MS PGothic" panose="020B0600070205080204" pitchFamily="34" charset="-128"/>
                <a:cs typeface="MS PGothic" charset="0"/>
                <a:sym typeface="Helvetica Neue"/>
              </a:rPr>
              <a:t>programmes</a:t>
            </a:r>
            <a:r>
              <a:rPr lang="en-US" sz="2400" b="0" i="0" kern="1200" dirty="0" smtClean="0">
                <a:solidFill>
                  <a:schemeClr val="tx1"/>
                </a:solidFill>
                <a:effectLst/>
                <a:latin typeface="Helvetica Neue"/>
                <a:ea typeface="MS PGothic" panose="020B0600070205080204" pitchFamily="34" charset="-128"/>
                <a:cs typeface="MS PGothic" charset="0"/>
                <a:sym typeface="Helvetica Neue"/>
              </a:rPr>
              <a:t> for smoking cessation. Cochrane Database </a:t>
            </a:r>
            <a:r>
              <a:rPr lang="en-US" sz="2400" b="0" i="0" kern="1200" dirty="0" err="1" smtClean="0">
                <a:solidFill>
                  <a:schemeClr val="tx1"/>
                </a:solidFill>
                <a:effectLst/>
                <a:latin typeface="Helvetica Neue"/>
                <a:ea typeface="MS PGothic" panose="020B0600070205080204" pitchFamily="34" charset="-128"/>
                <a:cs typeface="MS PGothic" charset="0"/>
                <a:sym typeface="Helvetica Neue"/>
              </a:rPr>
              <a:t>Syst</a:t>
            </a:r>
            <a:r>
              <a:rPr lang="en-US" sz="2400" b="0" i="0" kern="1200" dirty="0" smtClean="0">
                <a:solidFill>
                  <a:schemeClr val="tx1"/>
                </a:solidFill>
                <a:effectLst/>
                <a:latin typeface="Helvetica Neue"/>
                <a:ea typeface="MS PGothic" panose="020B0600070205080204" pitchFamily="34" charset="-128"/>
                <a:cs typeface="MS PGothic" charset="0"/>
                <a:sym typeface="Helvetica Neue"/>
              </a:rPr>
              <a:t> Rev 2005;(2): CD001007.</a:t>
            </a:r>
          </a:p>
          <a:p>
            <a:pPr fontAlgn="base"/>
            <a:endParaRPr lang="en-US" sz="2400" b="0" i="0" kern="1200" dirty="0" smtClean="0">
              <a:solidFill>
                <a:schemeClr val="tx1"/>
              </a:solidFill>
              <a:effectLst/>
              <a:latin typeface="Helvetica Neue"/>
              <a:ea typeface="MS PGothic" panose="020B0600070205080204" pitchFamily="34" charset="-128"/>
              <a:cs typeface="MS PGothic" charset="0"/>
              <a:sym typeface="Helvetica Neue"/>
            </a:endParaRPr>
          </a:p>
          <a:p>
            <a:pPr fontAlgn="base"/>
            <a:r>
              <a:rPr lang="en-US" sz="2400" b="0" i="0" u="none" strike="noStrike" kern="1200" dirty="0" smtClean="0">
                <a:solidFill>
                  <a:schemeClr val="tx1"/>
                </a:solidFill>
                <a:effectLst/>
                <a:latin typeface="Helvetica Neue"/>
                <a:ea typeface="MS PGothic" panose="020B0600070205080204" pitchFamily="34" charset="-128"/>
                <a:cs typeface="MS PGothic" charset="0"/>
                <a:sym typeface="Helvetica Neue"/>
              </a:rPr>
              <a:t>Stead LF, Hartmann-Boyce J, </a:t>
            </a:r>
            <a:r>
              <a:rPr lang="en-US" sz="2400" b="0" i="0" u="none" strike="noStrike" kern="1200" dirty="0" err="1" smtClean="0">
                <a:solidFill>
                  <a:schemeClr val="tx1"/>
                </a:solidFill>
                <a:effectLst/>
                <a:latin typeface="Helvetica Neue"/>
                <a:ea typeface="MS PGothic" panose="020B0600070205080204" pitchFamily="34" charset="-128"/>
                <a:cs typeface="MS PGothic" charset="0"/>
                <a:sym typeface="Helvetica Neue"/>
              </a:rPr>
              <a:t>Perera</a:t>
            </a:r>
            <a:r>
              <a:rPr lang="en-US" sz="2400" b="0" i="0" u="none" strike="noStrike" kern="1200" dirty="0" smtClean="0">
                <a:solidFill>
                  <a:schemeClr val="tx1"/>
                </a:solidFill>
                <a:effectLst/>
                <a:latin typeface="Helvetica Neue"/>
                <a:ea typeface="MS PGothic" panose="020B0600070205080204" pitchFamily="34" charset="-128"/>
                <a:cs typeface="MS PGothic" charset="0"/>
                <a:sym typeface="Helvetica Neue"/>
              </a:rPr>
              <a:t> R, et al</a:t>
            </a:r>
            <a:r>
              <a:rPr lang="en-US" sz="2400" b="0" i="0" kern="1200" dirty="0" smtClean="0">
                <a:solidFill>
                  <a:schemeClr val="tx1"/>
                </a:solidFill>
                <a:effectLst/>
                <a:latin typeface="Helvetica Neue"/>
                <a:ea typeface="MS PGothic" panose="020B0600070205080204" pitchFamily="34" charset="-128"/>
                <a:cs typeface="MS PGothic" charset="0"/>
                <a:sym typeface="Helvetica Neue"/>
              </a:rPr>
              <a:t>. Telephone counselling for smoking cessation. Cochrane Database </a:t>
            </a:r>
            <a:r>
              <a:rPr lang="en-US" sz="2400" b="0" i="0" kern="1200" dirty="0" err="1" smtClean="0">
                <a:solidFill>
                  <a:schemeClr val="tx1"/>
                </a:solidFill>
                <a:effectLst/>
                <a:latin typeface="Helvetica Neue"/>
                <a:ea typeface="MS PGothic" panose="020B0600070205080204" pitchFamily="34" charset="-128"/>
                <a:cs typeface="MS PGothic" charset="0"/>
                <a:sym typeface="Helvetica Neue"/>
              </a:rPr>
              <a:t>Syst</a:t>
            </a:r>
            <a:r>
              <a:rPr lang="en-US" sz="2400" b="0" i="0" kern="1200" dirty="0" smtClean="0">
                <a:solidFill>
                  <a:schemeClr val="tx1"/>
                </a:solidFill>
                <a:effectLst/>
                <a:latin typeface="Helvetica Neue"/>
                <a:ea typeface="MS PGothic" panose="020B0600070205080204" pitchFamily="34" charset="-128"/>
                <a:cs typeface="MS PGothic" charset="0"/>
                <a:sym typeface="Helvetica Neue"/>
              </a:rPr>
              <a:t> Rev 2013;(8):CD002850.</a:t>
            </a:r>
          </a:p>
          <a:p>
            <a:pPr fontAlgn="base"/>
            <a:endParaRPr lang="en-US" dirty="0"/>
          </a:p>
          <a:p>
            <a:endParaRPr lang="en-US"/>
          </a:p>
        </p:txBody>
      </p:sp>
    </p:spTree>
    <p:extLst>
      <p:ext uri="{BB962C8B-B14F-4D97-AF65-F5344CB8AC3E}">
        <p14:creationId xmlns:p14="http://schemas.microsoft.com/office/powerpoint/2010/main" val="598110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0" i="0" kern="1200" dirty="0" smtClean="0">
                <a:solidFill>
                  <a:schemeClr val="tx1"/>
                </a:solidFill>
                <a:effectLst/>
                <a:latin typeface="Helvetica Neue"/>
                <a:ea typeface="MS PGothic" panose="020B0600070205080204" pitchFamily="34" charset="-128"/>
                <a:cs typeface="MS PGothic" charset="0"/>
                <a:sym typeface="Helvetica Neue"/>
              </a:rPr>
              <a:t>Stead LF, </a:t>
            </a:r>
            <a:r>
              <a:rPr lang="en-US" sz="2400" b="0" i="0" kern="1200" dirty="0" err="1" smtClean="0">
                <a:solidFill>
                  <a:schemeClr val="tx1"/>
                </a:solidFill>
                <a:effectLst/>
                <a:latin typeface="Helvetica Neue"/>
                <a:ea typeface="MS PGothic" panose="020B0600070205080204" pitchFamily="34" charset="-128"/>
                <a:cs typeface="MS PGothic" charset="0"/>
                <a:sym typeface="Helvetica Neue"/>
              </a:rPr>
              <a:t>Koilpillai</a:t>
            </a:r>
            <a:r>
              <a:rPr lang="en-US" sz="2400" b="0" i="0" kern="1200" dirty="0" smtClean="0">
                <a:solidFill>
                  <a:schemeClr val="tx1"/>
                </a:solidFill>
                <a:effectLst/>
                <a:latin typeface="Helvetica Neue"/>
                <a:ea typeface="MS PGothic" panose="020B0600070205080204" pitchFamily="34" charset="-128"/>
                <a:cs typeface="MS PGothic" charset="0"/>
                <a:sym typeface="Helvetica Neue"/>
              </a:rPr>
              <a:t> P, </a:t>
            </a:r>
            <a:r>
              <a:rPr lang="en-US" sz="2400" b="0" i="0" kern="1200" dirty="0" err="1" smtClean="0">
                <a:solidFill>
                  <a:schemeClr val="tx1"/>
                </a:solidFill>
                <a:effectLst/>
                <a:latin typeface="Helvetica Neue"/>
                <a:ea typeface="MS PGothic" panose="020B0600070205080204" pitchFamily="34" charset="-128"/>
                <a:cs typeface="MS PGothic" charset="0"/>
                <a:sym typeface="Helvetica Neue"/>
              </a:rPr>
              <a:t>Fanshawe</a:t>
            </a:r>
            <a:r>
              <a:rPr lang="en-US" sz="2400" b="0" i="0" kern="1200" dirty="0" smtClean="0">
                <a:solidFill>
                  <a:schemeClr val="tx1"/>
                </a:solidFill>
                <a:effectLst/>
                <a:latin typeface="Helvetica Neue"/>
                <a:ea typeface="MS PGothic" panose="020B0600070205080204" pitchFamily="34" charset="-128"/>
                <a:cs typeface="MS PGothic" charset="0"/>
                <a:sym typeface="Helvetica Neue"/>
              </a:rPr>
              <a:t> TR, Lancaster T. Combined pharmacotherapy and </a:t>
            </a:r>
            <a:r>
              <a:rPr lang="en-US" sz="2400" b="0" i="0" kern="1200" dirty="0" err="1" smtClean="0">
                <a:solidFill>
                  <a:schemeClr val="tx1"/>
                </a:solidFill>
                <a:effectLst/>
                <a:latin typeface="Helvetica Neue"/>
                <a:ea typeface="MS PGothic" panose="020B0600070205080204" pitchFamily="34" charset="-128"/>
                <a:cs typeface="MS PGothic" charset="0"/>
                <a:sym typeface="Helvetica Neue"/>
              </a:rPr>
              <a:t>behavioural</a:t>
            </a:r>
            <a:r>
              <a:rPr lang="en-US" sz="2400" b="0" i="0" kern="1200" dirty="0" smtClean="0">
                <a:solidFill>
                  <a:schemeClr val="tx1"/>
                </a:solidFill>
                <a:effectLst/>
                <a:latin typeface="Helvetica Neue"/>
                <a:ea typeface="MS PGothic" panose="020B0600070205080204" pitchFamily="34" charset="-128"/>
                <a:cs typeface="MS PGothic" charset="0"/>
                <a:sym typeface="Helvetica Neue"/>
              </a:rPr>
              <a:t> interventions for smoking cessation. Cochrane Database of Systematic Reviews 2016, Issue 3. Art. No.: CD008286. DOI: 10.1002/14651858.CD008286.pub3.</a:t>
            </a:r>
          </a:p>
          <a:p>
            <a:endParaRPr lang="en-US" dirty="0"/>
          </a:p>
          <a:p>
            <a:endParaRPr lang="en-US"/>
          </a:p>
        </p:txBody>
      </p:sp>
    </p:spTree>
    <p:extLst>
      <p:ext uri="{BB962C8B-B14F-4D97-AF65-F5344CB8AC3E}">
        <p14:creationId xmlns:p14="http://schemas.microsoft.com/office/powerpoint/2010/main" val="71079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CA" sz="2400" dirty="0">
                <a:latin typeface="Calibri" charset="0"/>
                <a:ea typeface="MS PGothic" charset="0"/>
              </a:rPr>
              <a:t>Canadian Partnership Against Cancer. Cessation Aids and Coverage in Canada. April 2016. Available from: </a:t>
            </a:r>
            <a:r>
              <a:rPr lang="en-CA" sz="2400" dirty="0">
                <a:latin typeface="Calibri" charset="0"/>
                <a:ea typeface="MS PGothic" charset="0"/>
                <a:hlinkClick r:id="rId3"/>
              </a:rPr>
              <a:t>https://content.cancerview.ca/download/cv/prevention_and_screening/tobacco_cessation/documents/cessationaidcoverage2pdf?attachment=0</a:t>
            </a:r>
            <a:endParaRPr lang="en-CA" sz="2400" dirty="0">
              <a:latin typeface="Calibri" charset="0"/>
              <a:ea typeface="MS PGothic" charset="0"/>
            </a:endParaRPr>
          </a:p>
          <a:p>
            <a:endParaRPr lang="en-US"/>
          </a:p>
        </p:txBody>
      </p:sp>
    </p:spTree>
    <p:extLst>
      <p:ext uri="{BB962C8B-B14F-4D97-AF65-F5344CB8AC3E}">
        <p14:creationId xmlns:p14="http://schemas.microsoft.com/office/powerpoint/2010/main" val="624130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sz="2400" dirty="0" smtClean="0">
                <a:solidFill>
                  <a:schemeClr val="tx2"/>
                </a:solidFill>
                <a:cs typeface="ＭＳ Ｐゴシック" charset="0"/>
              </a:rPr>
              <a:t>Please refer to Key Cost Estimates Raw Data File for full details, assumptions and citations</a:t>
            </a:r>
            <a:endParaRPr lang="en-CA" dirty="0" smtClean="0">
              <a:latin typeface="Calibri" charset="0"/>
              <a:ea typeface="MS PGothic" charset="0"/>
            </a:endParaRPr>
          </a:p>
          <a:p>
            <a:endParaRPr lang="en-CA" dirty="0" smtClean="0">
              <a:latin typeface="Calibri" charset="0"/>
              <a:ea typeface="MS PGothic" charset="0"/>
            </a:endParaRPr>
          </a:p>
          <a:p>
            <a:r>
              <a:rPr lang="en-CA" dirty="0" smtClean="0">
                <a:latin typeface="Calibri" charset="0"/>
                <a:ea typeface="MS PGothic" charset="0"/>
              </a:rPr>
              <a:t>All costs in 2016 dollars.</a:t>
            </a:r>
          </a:p>
          <a:p>
            <a:endParaRPr lang="en-US" baseline="30000" dirty="0" smtClean="0">
              <a:latin typeface="Calibri" charset="0"/>
              <a:ea typeface="MS PGothic" charset="0"/>
            </a:endParaRPr>
          </a:p>
          <a:p>
            <a:r>
              <a:rPr lang="en-US" sz="2400" kern="1200" baseline="30000" dirty="0" smtClean="0">
                <a:solidFill>
                  <a:schemeClr val="tx1"/>
                </a:solidFill>
                <a:effectLst/>
                <a:latin typeface="Helvetica Neue"/>
                <a:ea typeface="MS PGothic" panose="020B0600070205080204" pitchFamily="34" charset="-128"/>
                <a:cs typeface="MS PGothic" charset="0"/>
                <a:sym typeface="Helvetica Neue"/>
              </a:rPr>
              <a:t>1</a:t>
            </a:r>
            <a:r>
              <a:rPr lang="en-US" sz="2400" kern="1200" dirty="0" smtClean="0">
                <a:solidFill>
                  <a:schemeClr val="tx1"/>
                </a:solidFill>
                <a:effectLst/>
                <a:latin typeface="Helvetica Neue"/>
                <a:ea typeface="MS PGothic" panose="020B0600070205080204" pitchFamily="34" charset="-128"/>
                <a:cs typeface="MS PGothic" charset="0"/>
                <a:sym typeface="Helvetica Neue"/>
              </a:rPr>
              <a:t>Based on modelling and data from </a:t>
            </a:r>
            <a:r>
              <a:rPr lang="en-US" sz="2400" kern="1200" dirty="0" err="1" smtClean="0">
                <a:solidFill>
                  <a:schemeClr val="tx1"/>
                </a:solidFill>
                <a:effectLst/>
                <a:latin typeface="Helvetica Neue"/>
                <a:ea typeface="MS PGothic" panose="020B0600070205080204" pitchFamily="34" charset="-128"/>
                <a:cs typeface="MS PGothic" charset="0"/>
                <a:sym typeface="Helvetica Neue"/>
              </a:rPr>
              <a:t>Chaiton</a:t>
            </a:r>
            <a:r>
              <a:rPr lang="en-US" sz="2400" kern="1200" dirty="0" smtClean="0">
                <a:solidFill>
                  <a:schemeClr val="tx1"/>
                </a:solidFill>
                <a:effectLst/>
                <a:latin typeface="Helvetica Neue"/>
                <a:ea typeface="MS PGothic" panose="020B0600070205080204" pitchFamily="34" charset="-128"/>
                <a:cs typeface="MS PGothic" charset="0"/>
                <a:sym typeface="Helvetica Neue"/>
              </a:rPr>
              <a:t> et al, 2016 study on estimating quit attempts in Canadian population, minimal, maximal, and average scenarios are presented that would likely be relevant to most cancer patient populations.  Minimum quit attempts = 6.3 attempts. This scenario comes from a recall of quit attempts over a lifetime amongst successful quitters, may underestimate actual number of quit attempts.  Maximum quit attempts = 29.6 attempts. This scenario comes from a life table approach, whereby the success rate of quit attempts varies by “quit attempt age” as observed during period of the study.  This approach is offsetting – it overestimates chance of success, may underestimate subsequent attempts.  Average quit attempts = 19.6 attempts. This scenario comes from a constant rate assumption, whereby every quit attempt has the same chance of success, no matter how many previous quit attempts there have been, may underestimate actual number of quit attempts.  Finally, </a:t>
            </a:r>
            <a:r>
              <a:rPr lang="en-US" sz="2400" kern="1200" dirty="0" err="1" smtClean="0">
                <a:solidFill>
                  <a:schemeClr val="tx1"/>
                </a:solidFill>
                <a:effectLst/>
                <a:latin typeface="Helvetica Neue"/>
                <a:ea typeface="MS PGothic" panose="020B0600070205080204" pitchFamily="34" charset="-128"/>
                <a:cs typeface="MS PGothic" charset="0"/>
                <a:sym typeface="Helvetica Neue"/>
              </a:rPr>
              <a:t>Chaiton</a:t>
            </a:r>
            <a:r>
              <a:rPr lang="en-US" sz="2400" kern="1200" dirty="0" smtClean="0">
                <a:solidFill>
                  <a:schemeClr val="tx1"/>
                </a:solidFill>
                <a:effectLst/>
                <a:latin typeface="Helvetica Neue"/>
                <a:ea typeface="MS PGothic" panose="020B0600070205080204" pitchFamily="34" charset="-128"/>
                <a:cs typeface="MS PGothic" charset="0"/>
                <a:sym typeface="Helvetica Neue"/>
              </a:rPr>
              <a:t> et </a:t>
            </a:r>
            <a:r>
              <a:rPr lang="en-US" sz="2400" kern="1200" dirty="0" err="1" smtClean="0">
                <a:solidFill>
                  <a:schemeClr val="tx1"/>
                </a:solidFill>
                <a:effectLst/>
                <a:latin typeface="Helvetica Neue"/>
                <a:ea typeface="MS PGothic" panose="020B0600070205080204" pitchFamily="34" charset="-128"/>
                <a:cs typeface="MS PGothic" charset="0"/>
                <a:sym typeface="Helvetica Neue"/>
              </a:rPr>
              <a:t>al’s</a:t>
            </a:r>
            <a:r>
              <a:rPr lang="en-US" sz="2400" kern="1200" dirty="0" smtClean="0">
                <a:solidFill>
                  <a:schemeClr val="tx1"/>
                </a:solidFill>
                <a:effectLst/>
                <a:latin typeface="Helvetica Neue"/>
                <a:ea typeface="MS PGothic" panose="020B0600070205080204" pitchFamily="34" charset="-128"/>
                <a:cs typeface="MS PGothic" charset="0"/>
                <a:sym typeface="Helvetica Neue"/>
              </a:rPr>
              <a:t> maximum quit attempts (142) wasn’t used in this analysis, as this represents a lifetime approach, and is less relevant to the cancer patient population, though may be helpful when estimating quit attempts in the general population.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i="0" kern="1200" dirty="0" smtClean="0">
              <a:solidFill>
                <a:schemeClr val="tx1"/>
              </a:solidFill>
              <a:effectLst/>
              <a:latin typeface="Helvetica Neue"/>
              <a:ea typeface="MS PGothic" panose="020B0600070205080204" pitchFamily="34" charset="-128"/>
              <a:cs typeface="MS PGothic" charset="0"/>
              <a:sym typeface="Helvetica Neue"/>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b="0" i="0" kern="1200" dirty="0" err="1" smtClean="0">
                <a:solidFill>
                  <a:schemeClr val="tx1"/>
                </a:solidFill>
                <a:effectLst/>
                <a:latin typeface="Helvetica Neue"/>
                <a:ea typeface="MS PGothic" panose="020B0600070205080204" pitchFamily="34" charset="-128"/>
                <a:cs typeface="MS PGothic" charset="0"/>
                <a:sym typeface="Helvetica Neue"/>
              </a:rPr>
              <a:t>Chaiton</a:t>
            </a:r>
            <a:r>
              <a:rPr lang="en-US" sz="2400" b="0" i="0" kern="1200" dirty="0" smtClean="0">
                <a:solidFill>
                  <a:schemeClr val="tx1"/>
                </a:solidFill>
                <a:effectLst/>
                <a:latin typeface="Helvetica Neue"/>
                <a:ea typeface="MS PGothic" panose="020B0600070205080204" pitchFamily="34" charset="-128"/>
                <a:cs typeface="MS PGothic" charset="0"/>
                <a:sym typeface="Helvetica Neue"/>
              </a:rPr>
              <a:t> M, </a:t>
            </a:r>
            <a:r>
              <a:rPr lang="en-US" sz="2400" b="0" i="0" kern="1200" dirty="0" err="1" smtClean="0">
                <a:solidFill>
                  <a:schemeClr val="tx1"/>
                </a:solidFill>
                <a:effectLst/>
                <a:latin typeface="Helvetica Neue"/>
                <a:ea typeface="MS PGothic" panose="020B0600070205080204" pitchFamily="34" charset="-128"/>
                <a:cs typeface="MS PGothic" charset="0"/>
                <a:sym typeface="Helvetica Neue"/>
              </a:rPr>
              <a:t>Diemert</a:t>
            </a:r>
            <a:r>
              <a:rPr lang="en-US" sz="2400" b="0" i="0" kern="1200" dirty="0" smtClean="0">
                <a:solidFill>
                  <a:schemeClr val="tx1"/>
                </a:solidFill>
                <a:effectLst/>
                <a:latin typeface="Helvetica Neue"/>
                <a:ea typeface="MS PGothic" panose="020B0600070205080204" pitchFamily="34" charset="-128"/>
                <a:cs typeface="MS PGothic" charset="0"/>
                <a:sym typeface="Helvetica Neue"/>
              </a:rPr>
              <a:t> L, Cohen JE</a:t>
            </a:r>
            <a:r>
              <a:rPr lang="en-US" sz="2400" b="0" i="1" kern="1200" dirty="0" smtClean="0">
                <a:solidFill>
                  <a:schemeClr val="tx1"/>
                </a:solidFill>
                <a:effectLst/>
                <a:latin typeface="Helvetica Neue"/>
                <a:ea typeface="MS PGothic" panose="020B0600070205080204" pitchFamily="34" charset="-128"/>
                <a:cs typeface="MS PGothic" charset="0"/>
                <a:sym typeface="Helvetica Neue"/>
              </a:rPr>
              <a:t>, et al</a:t>
            </a:r>
            <a:r>
              <a:rPr lang="en-US" sz="2400" b="0" i="0" kern="1200" baseline="0" dirty="0" smtClean="0">
                <a:solidFill>
                  <a:schemeClr val="tx1"/>
                </a:solidFill>
                <a:effectLst/>
                <a:latin typeface="Helvetica Neue"/>
                <a:ea typeface="MS PGothic" panose="020B0600070205080204" pitchFamily="34" charset="-128"/>
                <a:cs typeface="MS PGothic" charset="0"/>
                <a:sym typeface="Helvetica Neue"/>
              </a:rPr>
              <a:t> </a:t>
            </a:r>
            <a:r>
              <a:rPr lang="en-US" sz="2400" b="0" i="0" kern="1200" dirty="0" smtClean="0">
                <a:solidFill>
                  <a:schemeClr val="tx1"/>
                </a:solidFill>
                <a:effectLst/>
                <a:latin typeface="Helvetica Neue"/>
                <a:ea typeface="MS PGothic" panose="020B0600070205080204" pitchFamily="34" charset="-128"/>
                <a:cs typeface="MS PGothic" charset="0"/>
                <a:sym typeface="Helvetica Neue"/>
              </a:rPr>
              <a:t>Estimating the number of quit attempts it takes to quit smoking successfully in a longitudinal cohort of smokers</a:t>
            </a:r>
            <a:r>
              <a:rPr lang="en-US" sz="2400" b="0" i="0" kern="1200" baseline="0" dirty="0" smtClean="0">
                <a:solidFill>
                  <a:schemeClr val="tx1"/>
                </a:solidFill>
                <a:effectLst/>
                <a:latin typeface="Helvetica Neue"/>
                <a:ea typeface="MS PGothic" panose="020B0600070205080204" pitchFamily="34" charset="-128"/>
                <a:cs typeface="MS PGothic" charset="0"/>
                <a:sym typeface="Helvetica Neue"/>
              </a:rPr>
              <a:t> </a:t>
            </a:r>
            <a:r>
              <a:rPr lang="en-US" sz="2400" b="0" i="1" kern="1200" dirty="0" smtClean="0">
                <a:solidFill>
                  <a:schemeClr val="tx1"/>
                </a:solidFill>
                <a:effectLst/>
                <a:latin typeface="Helvetica Neue"/>
                <a:ea typeface="MS PGothic" panose="020B0600070205080204" pitchFamily="34" charset="-128"/>
                <a:cs typeface="MS PGothic" charset="0"/>
                <a:sym typeface="Helvetica Neue"/>
              </a:rPr>
              <a:t>BMJ Open </a:t>
            </a:r>
            <a:r>
              <a:rPr lang="en-US" sz="2400" b="0" i="0" kern="1200" dirty="0" smtClean="0">
                <a:solidFill>
                  <a:schemeClr val="tx1"/>
                </a:solidFill>
                <a:effectLst/>
                <a:latin typeface="Helvetica Neue"/>
                <a:ea typeface="MS PGothic" panose="020B0600070205080204" pitchFamily="34" charset="-128"/>
                <a:cs typeface="MS PGothic" charset="0"/>
                <a:sym typeface="Helvetica Neue"/>
              </a:rPr>
              <a:t>2016;</a:t>
            </a:r>
            <a:r>
              <a:rPr lang="en-US" sz="2400" b="1" i="0" kern="1200" dirty="0" smtClean="0">
                <a:solidFill>
                  <a:schemeClr val="tx1"/>
                </a:solidFill>
                <a:effectLst/>
                <a:latin typeface="Helvetica Neue"/>
                <a:ea typeface="MS PGothic" panose="020B0600070205080204" pitchFamily="34" charset="-128"/>
                <a:cs typeface="MS PGothic" charset="0"/>
                <a:sym typeface="Helvetica Neue"/>
              </a:rPr>
              <a:t>6:</a:t>
            </a:r>
            <a:r>
              <a:rPr lang="en-US" sz="2400" b="0" i="0" kern="1200" dirty="0" smtClean="0">
                <a:solidFill>
                  <a:schemeClr val="tx1"/>
                </a:solidFill>
                <a:effectLst/>
                <a:latin typeface="Helvetica Neue"/>
                <a:ea typeface="MS PGothic" panose="020B0600070205080204" pitchFamily="34" charset="-128"/>
                <a:cs typeface="MS PGothic" charset="0"/>
                <a:sym typeface="Helvetica Neue"/>
              </a:rPr>
              <a:t>e011045. </a:t>
            </a:r>
            <a:r>
              <a:rPr lang="en-US" sz="2400" b="0" i="0" kern="1200" dirty="0" err="1" smtClean="0">
                <a:solidFill>
                  <a:schemeClr val="tx1"/>
                </a:solidFill>
                <a:effectLst/>
                <a:latin typeface="Helvetica Neue"/>
                <a:ea typeface="MS PGothic" panose="020B0600070205080204" pitchFamily="34" charset="-128"/>
                <a:cs typeface="MS PGothic" charset="0"/>
                <a:sym typeface="Helvetica Neue"/>
              </a:rPr>
              <a:t>doi</a:t>
            </a:r>
            <a:r>
              <a:rPr lang="en-US" sz="2400" b="0" i="0" kern="1200" dirty="0" smtClean="0">
                <a:solidFill>
                  <a:schemeClr val="tx1"/>
                </a:solidFill>
                <a:effectLst/>
                <a:latin typeface="Helvetica Neue"/>
                <a:ea typeface="MS PGothic" panose="020B0600070205080204" pitchFamily="34" charset="-128"/>
                <a:cs typeface="MS PGothic" charset="0"/>
                <a:sym typeface="Helvetica Neue"/>
              </a:rPr>
              <a:t>: 10.1136/bmjopen-2016-011045</a:t>
            </a:r>
            <a:endParaRPr lang="en-US" dirty="0" smtClean="0"/>
          </a:p>
          <a:p>
            <a:pPr eaLnBrk="1" fontAlgn="auto" hangingPunct="1">
              <a:spcBef>
                <a:spcPts val="0"/>
              </a:spcBef>
              <a:spcAft>
                <a:spcPts val="0"/>
              </a:spcAft>
            </a:pPr>
            <a:endParaRPr lang="en-US" sz="2400" dirty="0" smtClean="0">
              <a:solidFill>
                <a:prstClr val="black"/>
              </a:solidFill>
              <a:latin typeface="Helvetica Neue"/>
              <a:ea typeface=""/>
              <a:cs typeface=""/>
              <a:sym typeface="Helvetica Neue"/>
            </a:endParaRPr>
          </a:p>
          <a:p>
            <a:pPr eaLnBrk="1" fontAlgn="auto" hangingPunct="1">
              <a:spcBef>
                <a:spcPts val="0"/>
              </a:spcBef>
              <a:spcAft>
                <a:spcPts val="0"/>
              </a:spcAft>
            </a:pPr>
            <a:r>
              <a:rPr lang="en-US" sz="2400" dirty="0" smtClean="0">
                <a:solidFill>
                  <a:prstClr val="black"/>
                </a:solidFill>
                <a:latin typeface="Helvetica Neue"/>
                <a:ea typeface=""/>
                <a:cs typeface=""/>
                <a:sym typeface="Helvetica Neue"/>
              </a:rPr>
              <a:t>*Effectiveness of each intervention varies</a:t>
            </a:r>
          </a:p>
          <a:p>
            <a:r>
              <a:rPr lang="en-US" baseline="30000" dirty="0" smtClean="0">
                <a:latin typeface="Calibri" charset="0"/>
                <a:ea typeface="MS PGothic" charset="0"/>
              </a:rPr>
              <a:t>a  </a:t>
            </a:r>
            <a:r>
              <a:rPr lang="en-US" dirty="0" smtClean="0">
                <a:latin typeface="Calibri" charset="0"/>
                <a:ea typeface="MS PGothic" charset="0"/>
              </a:rPr>
              <a:t>Average wage of health care professionals (physicians, registered nurses + pharmacists) used to calculate personnel costs</a:t>
            </a:r>
          </a:p>
          <a:p>
            <a:r>
              <a:rPr lang="en-US" baseline="30000" dirty="0" smtClean="0">
                <a:latin typeface="Calibri" charset="0"/>
                <a:ea typeface="MS PGothic" charset="0"/>
              </a:rPr>
              <a:t>b  </a:t>
            </a:r>
            <a:r>
              <a:rPr lang="en-US" dirty="0" smtClean="0">
                <a:latin typeface="Calibri" charset="0"/>
                <a:ea typeface="MS PGothic" charset="0"/>
              </a:rPr>
              <a:t>NRT could be patch, gum, lozenge, inhaler or spray.  Average costs per week, based on average use of each form: $20 patch, $10 lozenge, $29 gum, $45 spray + $46 inhaler</a:t>
            </a:r>
          </a:p>
        </p:txBody>
      </p:sp>
    </p:spTree>
    <p:extLst>
      <p:ext uri="{BB962C8B-B14F-4D97-AF65-F5344CB8AC3E}">
        <p14:creationId xmlns:p14="http://schemas.microsoft.com/office/powerpoint/2010/main" val="14593665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sz="2400" dirty="0" smtClean="0">
                <a:solidFill>
                  <a:schemeClr val="tx2"/>
                </a:solidFill>
                <a:cs typeface="ＭＳ Ｐゴシック" charset="0"/>
              </a:rPr>
              <a:t>Please refer to Key Cost Estimates Raw Data File for full details, assumptions and citations</a:t>
            </a:r>
            <a:endParaRPr lang="en-CA" dirty="0" smtClean="0">
              <a:latin typeface="Calibri" charset="0"/>
              <a:ea typeface="MS PGothic" charset="0"/>
            </a:endParaRPr>
          </a:p>
          <a:p>
            <a:endParaRPr lang="en-CA" dirty="0" smtClean="0">
              <a:latin typeface="Calibri" charset="0"/>
              <a:ea typeface="MS PGothic" charset="0"/>
            </a:endParaRPr>
          </a:p>
          <a:p>
            <a:r>
              <a:rPr lang="en-CA" dirty="0" smtClean="0">
                <a:latin typeface="Calibri" charset="0"/>
                <a:ea typeface="MS PGothic" charset="0"/>
              </a:rPr>
              <a:t>All costs in 2016 dollars.</a:t>
            </a:r>
          </a:p>
          <a:p>
            <a:endParaRPr lang="en-CA" dirty="0" smtClean="0">
              <a:latin typeface="Calibri" charset="0"/>
              <a:ea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30000" dirty="0" smtClean="0">
                <a:latin typeface="Calibri" charset="0"/>
                <a:ea typeface="MS PGothic" charset="0"/>
              </a:rPr>
              <a:t>a  </a:t>
            </a:r>
            <a:r>
              <a:rPr lang="en-US" dirty="0" smtClean="0">
                <a:latin typeface="Calibri" charset="0"/>
                <a:ea typeface="MS PGothic" charset="0"/>
              </a:rPr>
              <a:t>Average wage of health care professionals (physicians, registered nurses + pharmacists) used to calculate personnel costs.</a:t>
            </a:r>
            <a:r>
              <a:rPr lang="en-US" sz="2400" dirty="0" smtClean="0">
                <a:solidFill>
                  <a:prstClr val="black"/>
                </a:solidFill>
                <a:latin typeface="Helvetica Neue"/>
                <a:ea typeface=""/>
                <a:cs typeface=""/>
                <a:sym typeface="Helvetica Neue"/>
              </a:rPr>
              <a:t> Cost per minute is $0.70.</a:t>
            </a:r>
            <a:endParaRPr lang="en-US" dirty="0" smtClean="0">
              <a:latin typeface="Calibri" charset="0"/>
              <a:ea typeface="MS PGothic" charset="0"/>
            </a:endParaRPr>
          </a:p>
          <a:p>
            <a:r>
              <a:rPr lang="en-US" sz="2400" kern="1200" baseline="30000" dirty="0" smtClean="0">
                <a:solidFill>
                  <a:schemeClr val="tx1"/>
                </a:solidFill>
                <a:effectLst/>
                <a:latin typeface="Helvetica Neue"/>
                <a:ea typeface="MS PGothic" panose="020B0600070205080204" pitchFamily="34" charset="-128"/>
                <a:cs typeface="MS PGothic" charset="0"/>
                <a:sym typeface="Helvetica Neue"/>
              </a:rPr>
              <a:t>1</a:t>
            </a:r>
            <a:r>
              <a:rPr lang="en-US" sz="2400" kern="1200" dirty="0" smtClean="0">
                <a:solidFill>
                  <a:schemeClr val="tx1"/>
                </a:solidFill>
                <a:effectLst/>
                <a:latin typeface="Helvetica Neue"/>
                <a:ea typeface="MS PGothic" panose="020B0600070205080204" pitchFamily="34" charset="-128"/>
                <a:cs typeface="MS PGothic" charset="0"/>
                <a:sym typeface="Helvetica Neue"/>
              </a:rPr>
              <a:t>Based on modelling and data from </a:t>
            </a:r>
            <a:r>
              <a:rPr lang="en-US" sz="2400" kern="1200" dirty="0" err="1" smtClean="0">
                <a:solidFill>
                  <a:schemeClr val="tx1"/>
                </a:solidFill>
                <a:effectLst/>
                <a:latin typeface="Helvetica Neue"/>
                <a:ea typeface="MS PGothic" panose="020B0600070205080204" pitchFamily="34" charset="-128"/>
                <a:cs typeface="MS PGothic" charset="0"/>
                <a:sym typeface="Helvetica Neue"/>
              </a:rPr>
              <a:t>Chaiton</a:t>
            </a:r>
            <a:r>
              <a:rPr lang="en-US" sz="2400" kern="1200" dirty="0" smtClean="0">
                <a:solidFill>
                  <a:schemeClr val="tx1"/>
                </a:solidFill>
                <a:effectLst/>
                <a:latin typeface="Helvetica Neue"/>
                <a:ea typeface="MS PGothic" panose="020B0600070205080204" pitchFamily="34" charset="-128"/>
                <a:cs typeface="MS PGothic" charset="0"/>
                <a:sym typeface="Helvetica Neue"/>
              </a:rPr>
              <a:t> et al, 2016 study on estimating quit attempts in Canadian population, minimal, maximal, and average scenarios are presented that would likely be relevant to most cancer patient populations.  Minimum quit attempts = 6.3 attempts. This scenario comes from a recall of quit attempts over a lifetime amongst successful quitters, may underestimate actual number of quit attempts.  Maximum quit attempts = 29.6 attempts. This scenario comes from a life table approach, whereby the success rate of quit attempts varies by “quit attempt age” as observed during period of the study.  This approach is offsetting – it overestimates chance of success, may underestimate subsequent attempts.  Average quit attempts = 19.6 attempts. This scenario comes from a constant rate assumption, whereby every quit attempt has the same chance of success, no matter how many previous quit attempts there have been, may underestimate actual number of quit attempts.  Finally, </a:t>
            </a:r>
            <a:r>
              <a:rPr lang="en-US" sz="2400" kern="1200" dirty="0" err="1" smtClean="0">
                <a:solidFill>
                  <a:schemeClr val="tx1"/>
                </a:solidFill>
                <a:effectLst/>
                <a:latin typeface="Helvetica Neue"/>
                <a:ea typeface="MS PGothic" panose="020B0600070205080204" pitchFamily="34" charset="-128"/>
                <a:cs typeface="MS PGothic" charset="0"/>
                <a:sym typeface="Helvetica Neue"/>
              </a:rPr>
              <a:t>Chaiton</a:t>
            </a:r>
            <a:r>
              <a:rPr lang="en-US" sz="2400" kern="1200" dirty="0" smtClean="0">
                <a:solidFill>
                  <a:schemeClr val="tx1"/>
                </a:solidFill>
                <a:effectLst/>
                <a:latin typeface="Helvetica Neue"/>
                <a:ea typeface="MS PGothic" panose="020B0600070205080204" pitchFamily="34" charset="-128"/>
                <a:cs typeface="MS PGothic" charset="0"/>
                <a:sym typeface="Helvetica Neue"/>
              </a:rPr>
              <a:t> et </a:t>
            </a:r>
            <a:r>
              <a:rPr lang="en-US" sz="2400" kern="1200" dirty="0" err="1" smtClean="0">
                <a:solidFill>
                  <a:schemeClr val="tx1"/>
                </a:solidFill>
                <a:effectLst/>
                <a:latin typeface="Helvetica Neue"/>
                <a:ea typeface="MS PGothic" panose="020B0600070205080204" pitchFamily="34" charset="-128"/>
                <a:cs typeface="MS PGothic" charset="0"/>
                <a:sym typeface="Helvetica Neue"/>
              </a:rPr>
              <a:t>al’s</a:t>
            </a:r>
            <a:r>
              <a:rPr lang="en-US" sz="2400" kern="1200" dirty="0" smtClean="0">
                <a:solidFill>
                  <a:schemeClr val="tx1"/>
                </a:solidFill>
                <a:effectLst/>
                <a:latin typeface="Helvetica Neue"/>
                <a:ea typeface="MS PGothic" panose="020B0600070205080204" pitchFamily="34" charset="-128"/>
                <a:cs typeface="MS PGothic" charset="0"/>
                <a:sym typeface="Helvetica Neue"/>
              </a:rPr>
              <a:t> maximum quit attempts (142) wasn’t used in this analysis, as this represents a lifetime approach, and is less relevant to the cancer patient population, though may be helpful when estimating quit attempts in the general population.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i="0" kern="1200" dirty="0" smtClean="0">
              <a:solidFill>
                <a:schemeClr val="tx1"/>
              </a:solidFill>
              <a:effectLst/>
              <a:latin typeface="Helvetica Neue"/>
              <a:ea typeface="MS PGothic" panose="020B0600070205080204" pitchFamily="34" charset="-128"/>
              <a:cs typeface="MS PGothic" charset="0"/>
              <a:sym typeface="Helvetica Neue"/>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b="0" i="0" kern="1200" dirty="0" err="1" smtClean="0">
                <a:solidFill>
                  <a:schemeClr val="tx1"/>
                </a:solidFill>
                <a:effectLst/>
                <a:latin typeface="Helvetica Neue"/>
                <a:ea typeface="MS PGothic" panose="020B0600070205080204" pitchFamily="34" charset="-128"/>
                <a:cs typeface="MS PGothic" charset="0"/>
                <a:sym typeface="Helvetica Neue"/>
              </a:rPr>
              <a:t>Chaiton</a:t>
            </a:r>
            <a:r>
              <a:rPr lang="en-US" sz="2400" b="0" i="0" kern="1200" dirty="0" smtClean="0">
                <a:solidFill>
                  <a:schemeClr val="tx1"/>
                </a:solidFill>
                <a:effectLst/>
                <a:latin typeface="Helvetica Neue"/>
                <a:ea typeface="MS PGothic" panose="020B0600070205080204" pitchFamily="34" charset="-128"/>
                <a:cs typeface="MS PGothic" charset="0"/>
                <a:sym typeface="Helvetica Neue"/>
              </a:rPr>
              <a:t> M, </a:t>
            </a:r>
            <a:r>
              <a:rPr lang="en-US" sz="2400" b="0" i="0" kern="1200" dirty="0" err="1" smtClean="0">
                <a:solidFill>
                  <a:schemeClr val="tx1"/>
                </a:solidFill>
                <a:effectLst/>
                <a:latin typeface="Helvetica Neue"/>
                <a:ea typeface="MS PGothic" panose="020B0600070205080204" pitchFamily="34" charset="-128"/>
                <a:cs typeface="MS PGothic" charset="0"/>
                <a:sym typeface="Helvetica Neue"/>
              </a:rPr>
              <a:t>Diemert</a:t>
            </a:r>
            <a:r>
              <a:rPr lang="en-US" sz="2400" b="0" i="0" kern="1200" dirty="0" smtClean="0">
                <a:solidFill>
                  <a:schemeClr val="tx1"/>
                </a:solidFill>
                <a:effectLst/>
                <a:latin typeface="Helvetica Neue"/>
                <a:ea typeface="MS PGothic" panose="020B0600070205080204" pitchFamily="34" charset="-128"/>
                <a:cs typeface="MS PGothic" charset="0"/>
                <a:sym typeface="Helvetica Neue"/>
              </a:rPr>
              <a:t> L, Cohen JE</a:t>
            </a:r>
            <a:r>
              <a:rPr lang="en-US" sz="2400" b="0" i="1" kern="1200" dirty="0" smtClean="0">
                <a:solidFill>
                  <a:schemeClr val="tx1"/>
                </a:solidFill>
                <a:effectLst/>
                <a:latin typeface="Helvetica Neue"/>
                <a:ea typeface="MS PGothic" panose="020B0600070205080204" pitchFamily="34" charset="-128"/>
                <a:cs typeface="MS PGothic" charset="0"/>
                <a:sym typeface="Helvetica Neue"/>
              </a:rPr>
              <a:t>, et al</a:t>
            </a:r>
            <a:r>
              <a:rPr lang="en-US" sz="2400" b="0" i="0" kern="1200" baseline="0" dirty="0" smtClean="0">
                <a:solidFill>
                  <a:schemeClr val="tx1"/>
                </a:solidFill>
                <a:effectLst/>
                <a:latin typeface="Helvetica Neue"/>
                <a:ea typeface="MS PGothic" panose="020B0600070205080204" pitchFamily="34" charset="-128"/>
                <a:cs typeface="MS PGothic" charset="0"/>
                <a:sym typeface="Helvetica Neue"/>
              </a:rPr>
              <a:t> </a:t>
            </a:r>
            <a:r>
              <a:rPr lang="en-US" sz="2400" b="0" i="0" kern="1200" dirty="0" smtClean="0">
                <a:solidFill>
                  <a:schemeClr val="tx1"/>
                </a:solidFill>
                <a:effectLst/>
                <a:latin typeface="Helvetica Neue"/>
                <a:ea typeface="MS PGothic" panose="020B0600070205080204" pitchFamily="34" charset="-128"/>
                <a:cs typeface="MS PGothic" charset="0"/>
                <a:sym typeface="Helvetica Neue"/>
              </a:rPr>
              <a:t>Estimating the number of quit attempts it takes to quit smoking successfully in a longitudinal cohort of smokers</a:t>
            </a:r>
            <a:r>
              <a:rPr lang="en-US" sz="2400" b="0" i="0" kern="1200" baseline="0" dirty="0" smtClean="0">
                <a:solidFill>
                  <a:schemeClr val="tx1"/>
                </a:solidFill>
                <a:effectLst/>
                <a:latin typeface="Helvetica Neue"/>
                <a:ea typeface="MS PGothic" panose="020B0600070205080204" pitchFamily="34" charset="-128"/>
                <a:cs typeface="MS PGothic" charset="0"/>
                <a:sym typeface="Helvetica Neue"/>
              </a:rPr>
              <a:t> </a:t>
            </a:r>
            <a:r>
              <a:rPr lang="en-US" sz="2400" b="0" i="1" kern="1200" dirty="0" smtClean="0">
                <a:solidFill>
                  <a:schemeClr val="tx1"/>
                </a:solidFill>
                <a:effectLst/>
                <a:latin typeface="Helvetica Neue"/>
                <a:ea typeface="MS PGothic" panose="020B0600070205080204" pitchFamily="34" charset="-128"/>
                <a:cs typeface="MS PGothic" charset="0"/>
                <a:sym typeface="Helvetica Neue"/>
              </a:rPr>
              <a:t>BMJ Open </a:t>
            </a:r>
            <a:r>
              <a:rPr lang="en-US" sz="2400" b="0" i="0" kern="1200" dirty="0" smtClean="0">
                <a:solidFill>
                  <a:schemeClr val="tx1"/>
                </a:solidFill>
                <a:effectLst/>
                <a:latin typeface="Helvetica Neue"/>
                <a:ea typeface="MS PGothic" panose="020B0600070205080204" pitchFamily="34" charset="-128"/>
                <a:cs typeface="MS PGothic" charset="0"/>
                <a:sym typeface="Helvetica Neue"/>
              </a:rPr>
              <a:t>2016;</a:t>
            </a:r>
            <a:r>
              <a:rPr lang="en-US" sz="2400" b="1" i="0" kern="1200" dirty="0" smtClean="0">
                <a:solidFill>
                  <a:schemeClr val="tx1"/>
                </a:solidFill>
                <a:effectLst/>
                <a:latin typeface="Helvetica Neue"/>
                <a:ea typeface="MS PGothic" panose="020B0600070205080204" pitchFamily="34" charset="-128"/>
                <a:cs typeface="MS PGothic" charset="0"/>
                <a:sym typeface="Helvetica Neue"/>
              </a:rPr>
              <a:t>6:</a:t>
            </a:r>
            <a:r>
              <a:rPr lang="en-US" sz="2400" b="0" i="0" kern="1200" dirty="0" smtClean="0">
                <a:solidFill>
                  <a:schemeClr val="tx1"/>
                </a:solidFill>
                <a:effectLst/>
                <a:latin typeface="Helvetica Neue"/>
                <a:ea typeface="MS PGothic" panose="020B0600070205080204" pitchFamily="34" charset="-128"/>
                <a:cs typeface="MS PGothic" charset="0"/>
                <a:sym typeface="Helvetica Neue"/>
              </a:rPr>
              <a:t>e011045. </a:t>
            </a:r>
            <a:r>
              <a:rPr lang="en-US" sz="2400" b="0" i="0" kern="1200" dirty="0" err="1" smtClean="0">
                <a:solidFill>
                  <a:schemeClr val="tx1"/>
                </a:solidFill>
                <a:effectLst/>
                <a:latin typeface="Helvetica Neue"/>
                <a:ea typeface="MS PGothic" panose="020B0600070205080204" pitchFamily="34" charset="-128"/>
                <a:cs typeface="MS PGothic" charset="0"/>
                <a:sym typeface="Helvetica Neue"/>
              </a:rPr>
              <a:t>doi</a:t>
            </a:r>
            <a:r>
              <a:rPr lang="en-US" sz="2400" b="0" i="0" kern="1200" dirty="0" smtClean="0">
                <a:solidFill>
                  <a:schemeClr val="tx1"/>
                </a:solidFill>
                <a:effectLst/>
                <a:latin typeface="Helvetica Neue"/>
                <a:ea typeface="MS PGothic" panose="020B0600070205080204" pitchFamily="34" charset="-128"/>
                <a:cs typeface="MS PGothic" charset="0"/>
                <a:sym typeface="Helvetica Neue"/>
              </a:rPr>
              <a:t>: 10.1136/bmjopen-2016-011045</a:t>
            </a:r>
            <a:endParaRPr lang="en-US" dirty="0" smtClean="0"/>
          </a:p>
        </p:txBody>
      </p:sp>
    </p:spTree>
    <p:extLst>
      <p:ext uri="{BB962C8B-B14F-4D97-AF65-F5344CB8AC3E}">
        <p14:creationId xmlns:p14="http://schemas.microsoft.com/office/powerpoint/2010/main" val="1001108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sz="2400" dirty="0" smtClean="0">
                <a:solidFill>
                  <a:schemeClr val="tx2"/>
                </a:solidFill>
                <a:cs typeface="ＭＳ Ｐゴシック" charset="0"/>
              </a:rPr>
              <a:t>Please refer to Key Cost Estimates Raw Data File for full details, assumptions and citations</a:t>
            </a:r>
            <a:endParaRPr lang="en-CA" dirty="0" smtClean="0">
              <a:latin typeface="Calibri" charset="0"/>
              <a:ea typeface="MS PGothic" charset="0"/>
            </a:endParaRPr>
          </a:p>
          <a:p>
            <a:endParaRPr lang="en-CA" dirty="0" smtClean="0">
              <a:latin typeface="Calibri" charset="0"/>
              <a:ea typeface="MS PGothic" charset="0"/>
            </a:endParaRPr>
          </a:p>
          <a:p>
            <a:r>
              <a:rPr lang="en-CA" dirty="0" smtClean="0">
                <a:latin typeface="Calibri" charset="0"/>
                <a:ea typeface="MS PGothic" charset="0"/>
              </a:rPr>
              <a:t>All costs in 2016 dollars.</a:t>
            </a:r>
          </a:p>
          <a:p>
            <a:endParaRPr lang="en-CA" dirty="0" smtClean="0">
              <a:latin typeface="Calibri" charset="0"/>
              <a:ea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30000" dirty="0" smtClean="0">
                <a:latin typeface="Calibri" charset="0"/>
                <a:ea typeface="MS PGothic" charset="0"/>
              </a:rPr>
              <a:t>a  </a:t>
            </a:r>
            <a:r>
              <a:rPr lang="en-US" dirty="0" smtClean="0">
                <a:latin typeface="Calibri" charset="0"/>
                <a:ea typeface="MS PGothic" charset="0"/>
              </a:rPr>
              <a:t>Average wage of health care professionals (physicians, registered nurses + pharmacists) used to calculate personnel costs. </a:t>
            </a:r>
            <a:r>
              <a:rPr lang="en-US" sz="2400" dirty="0" smtClean="0">
                <a:solidFill>
                  <a:prstClr val="black"/>
                </a:solidFill>
                <a:latin typeface="Helvetica Neue"/>
                <a:ea typeface=""/>
                <a:cs typeface=""/>
                <a:sym typeface="Helvetica Neue"/>
              </a:rPr>
              <a:t>Cost per minute is $0.70.</a:t>
            </a:r>
            <a:endParaRPr lang="en-US" dirty="0" smtClean="0">
              <a:latin typeface="Calibri" charset="0"/>
              <a:ea typeface="MS PGothic" charset="0"/>
            </a:endParaRPr>
          </a:p>
          <a:p>
            <a:r>
              <a:rPr lang="en-US" baseline="30000" dirty="0" smtClean="0">
                <a:latin typeface="Calibri" charset="0"/>
                <a:ea typeface="MS PGothic" charset="0"/>
              </a:rPr>
              <a:t>b  </a:t>
            </a:r>
            <a:r>
              <a:rPr lang="en-US" dirty="0" smtClean="0">
                <a:latin typeface="Calibri" charset="0"/>
                <a:ea typeface="MS PGothic" charset="0"/>
              </a:rPr>
              <a:t>NRT could be patch, gum, lozenge, inhaler or spray.  Average costs per week, based on average use of each form: $20 patch, $10 lozenge, $29 gum, $45 spray + $46 inhaler</a:t>
            </a:r>
            <a:endParaRPr lang="en-US" baseline="30000" dirty="0" smtClean="0">
              <a:latin typeface="Calibri" charset="0"/>
              <a:ea typeface="MS PGothic" charset="0"/>
            </a:endParaRPr>
          </a:p>
          <a:p>
            <a:r>
              <a:rPr lang="en-US" sz="2400" kern="1200" baseline="30000" dirty="0" smtClean="0">
                <a:solidFill>
                  <a:schemeClr val="tx1"/>
                </a:solidFill>
                <a:effectLst/>
                <a:latin typeface="Helvetica Neue"/>
                <a:ea typeface="MS PGothic" panose="020B0600070205080204" pitchFamily="34" charset="-128"/>
                <a:cs typeface="MS PGothic" charset="0"/>
                <a:sym typeface="Helvetica Neue"/>
              </a:rPr>
              <a:t>1</a:t>
            </a:r>
            <a:r>
              <a:rPr lang="en-US" sz="2400" kern="1200" dirty="0" smtClean="0">
                <a:solidFill>
                  <a:schemeClr val="tx1"/>
                </a:solidFill>
                <a:effectLst/>
                <a:latin typeface="Helvetica Neue"/>
                <a:ea typeface="MS PGothic" panose="020B0600070205080204" pitchFamily="34" charset="-128"/>
                <a:cs typeface="MS PGothic" charset="0"/>
                <a:sym typeface="Helvetica Neue"/>
              </a:rPr>
              <a:t>Based on modelling and data from </a:t>
            </a:r>
            <a:r>
              <a:rPr lang="en-US" sz="2400" kern="1200" dirty="0" err="1" smtClean="0">
                <a:solidFill>
                  <a:schemeClr val="tx1"/>
                </a:solidFill>
                <a:effectLst/>
                <a:latin typeface="Helvetica Neue"/>
                <a:ea typeface="MS PGothic" panose="020B0600070205080204" pitchFamily="34" charset="-128"/>
                <a:cs typeface="MS PGothic" charset="0"/>
                <a:sym typeface="Helvetica Neue"/>
              </a:rPr>
              <a:t>Chaiton</a:t>
            </a:r>
            <a:r>
              <a:rPr lang="en-US" sz="2400" kern="1200" dirty="0" smtClean="0">
                <a:solidFill>
                  <a:schemeClr val="tx1"/>
                </a:solidFill>
                <a:effectLst/>
                <a:latin typeface="Helvetica Neue"/>
                <a:ea typeface="MS PGothic" panose="020B0600070205080204" pitchFamily="34" charset="-128"/>
                <a:cs typeface="MS PGothic" charset="0"/>
                <a:sym typeface="Helvetica Neue"/>
              </a:rPr>
              <a:t> et al, 2016 study on estimating quit attempts in Canadian population, minimal, maximal, and average scenarios are presented that would likely be relevant to most cancer patient populations.  Minimum quit attempts = 6.3 attempts. This scenario comes from a recall of quit attempts over a lifetime amongst successful quitters, may underestimate actual number of quit attempts.  Maximum quit attempts = 29.6 attempts. This scenario comes from a life table approach, whereby the success rate of quit attempts varies by “quit attempt age” as observed during period of the study.  This approach is offsetting – it overestimates chance of success, may underestimate subsequent attempts.  Average quit attempts = 19.6 attempts. This scenario comes from a constant rate assumption, whereby every quit attempt has the same chance of success, no matter how many previous quit attempts there have been, may underestimate actual number of quit attempts.  Finally, </a:t>
            </a:r>
            <a:r>
              <a:rPr lang="en-US" sz="2400" kern="1200" dirty="0" err="1" smtClean="0">
                <a:solidFill>
                  <a:schemeClr val="tx1"/>
                </a:solidFill>
                <a:effectLst/>
                <a:latin typeface="Helvetica Neue"/>
                <a:ea typeface="MS PGothic" panose="020B0600070205080204" pitchFamily="34" charset="-128"/>
                <a:cs typeface="MS PGothic" charset="0"/>
                <a:sym typeface="Helvetica Neue"/>
              </a:rPr>
              <a:t>Chaiton</a:t>
            </a:r>
            <a:r>
              <a:rPr lang="en-US" sz="2400" kern="1200" dirty="0" smtClean="0">
                <a:solidFill>
                  <a:schemeClr val="tx1"/>
                </a:solidFill>
                <a:effectLst/>
                <a:latin typeface="Helvetica Neue"/>
                <a:ea typeface="MS PGothic" panose="020B0600070205080204" pitchFamily="34" charset="-128"/>
                <a:cs typeface="MS PGothic" charset="0"/>
                <a:sym typeface="Helvetica Neue"/>
              </a:rPr>
              <a:t> et </a:t>
            </a:r>
            <a:r>
              <a:rPr lang="en-US" sz="2400" kern="1200" dirty="0" err="1" smtClean="0">
                <a:solidFill>
                  <a:schemeClr val="tx1"/>
                </a:solidFill>
                <a:effectLst/>
                <a:latin typeface="Helvetica Neue"/>
                <a:ea typeface="MS PGothic" panose="020B0600070205080204" pitchFamily="34" charset="-128"/>
                <a:cs typeface="MS PGothic" charset="0"/>
                <a:sym typeface="Helvetica Neue"/>
              </a:rPr>
              <a:t>al’s</a:t>
            </a:r>
            <a:r>
              <a:rPr lang="en-US" sz="2400" kern="1200" dirty="0" smtClean="0">
                <a:solidFill>
                  <a:schemeClr val="tx1"/>
                </a:solidFill>
                <a:effectLst/>
                <a:latin typeface="Helvetica Neue"/>
                <a:ea typeface="MS PGothic" panose="020B0600070205080204" pitchFamily="34" charset="-128"/>
                <a:cs typeface="MS PGothic" charset="0"/>
                <a:sym typeface="Helvetica Neue"/>
              </a:rPr>
              <a:t> maximum quit attempts (142) wasn’t used in this analysis, as this represents a lifetime approach, and is less relevant to the cancer patient population, though may be helpful when estimating quit attempts in the general population.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i="0" kern="1200" dirty="0" smtClean="0">
              <a:solidFill>
                <a:schemeClr val="tx1"/>
              </a:solidFill>
              <a:effectLst/>
              <a:latin typeface="Helvetica Neue"/>
              <a:ea typeface="MS PGothic" panose="020B0600070205080204" pitchFamily="34" charset="-128"/>
              <a:cs typeface="MS PGothic" charset="0"/>
              <a:sym typeface="Helvetica Neue"/>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b="0" i="0" kern="1200" dirty="0" err="1" smtClean="0">
                <a:solidFill>
                  <a:schemeClr val="tx1"/>
                </a:solidFill>
                <a:effectLst/>
                <a:latin typeface="Helvetica Neue"/>
                <a:ea typeface="MS PGothic" panose="020B0600070205080204" pitchFamily="34" charset="-128"/>
                <a:cs typeface="MS PGothic" charset="0"/>
                <a:sym typeface="Helvetica Neue"/>
              </a:rPr>
              <a:t>Chaiton</a:t>
            </a:r>
            <a:r>
              <a:rPr lang="en-US" sz="2400" b="0" i="0" kern="1200" dirty="0" smtClean="0">
                <a:solidFill>
                  <a:schemeClr val="tx1"/>
                </a:solidFill>
                <a:effectLst/>
                <a:latin typeface="Helvetica Neue"/>
                <a:ea typeface="MS PGothic" panose="020B0600070205080204" pitchFamily="34" charset="-128"/>
                <a:cs typeface="MS PGothic" charset="0"/>
                <a:sym typeface="Helvetica Neue"/>
              </a:rPr>
              <a:t> M, </a:t>
            </a:r>
            <a:r>
              <a:rPr lang="en-US" sz="2400" b="0" i="0" kern="1200" dirty="0" err="1" smtClean="0">
                <a:solidFill>
                  <a:schemeClr val="tx1"/>
                </a:solidFill>
                <a:effectLst/>
                <a:latin typeface="Helvetica Neue"/>
                <a:ea typeface="MS PGothic" panose="020B0600070205080204" pitchFamily="34" charset="-128"/>
                <a:cs typeface="MS PGothic" charset="0"/>
                <a:sym typeface="Helvetica Neue"/>
              </a:rPr>
              <a:t>Diemert</a:t>
            </a:r>
            <a:r>
              <a:rPr lang="en-US" sz="2400" b="0" i="0" kern="1200" dirty="0" smtClean="0">
                <a:solidFill>
                  <a:schemeClr val="tx1"/>
                </a:solidFill>
                <a:effectLst/>
                <a:latin typeface="Helvetica Neue"/>
                <a:ea typeface="MS PGothic" panose="020B0600070205080204" pitchFamily="34" charset="-128"/>
                <a:cs typeface="MS PGothic" charset="0"/>
                <a:sym typeface="Helvetica Neue"/>
              </a:rPr>
              <a:t> L, Cohen JE</a:t>
            </a:r>
            <a:r>
              <a:rPr lang="en-US" sz="2400" b="0" i="1" kern="1200" dirty="0" smtClean="0">
                <a:solidFill>
                  <a:schemeClr val="tx1"/>
                </a:solidFill>
                <a:effectLst/>
                <a:latin typeface="Helvetica Neue"/>
                <a:ea typeface="MS PGothic" panose="020B0600070205080204" pitchFamily="34" charset="-128"/>
                <a:cs typeface="MS PGothic" charset="0"/>
                <a:sym typeface="Helvetica Neue"/>
              </a:rPr>
              <a:t>, et al</a:t>
            </a:r>
            <a:r>
              <a:rPr lang="en-US" sz="2400" b="0" i="0" kern="1200" baseline="0" dirty="0" smtClean="0">
                <a:solidFill>
                  <a:schemeClr val="tx1"/>
                </a:solidFill>
                <a:effectLst/>
                <a:latin typeface="Helvetica Neue"/>
                <a:ea typeface="MS PGothic" panose="020B0600070205080204" pitchFamily="34" charset="-128"/>
                <a:cs typeface="MS PGothic" charset="0"/>
                <a:sym typeface="Helvetica Neue"/>
              </a:rPr>
              <a:t> </a:t>
            </a:r>
            <a:r>
              <a:rPr lang="en-US" sz="2400" b="0" i="0" kern="1200" dirty="0" smtClean="0">
                <a:solidFill>
                  <a:schemeClr val="tx1"/>
                </a:solidFill>
                <a:effectLst/>
                <a:latin typeface="Helvetica Neue"/>
                <a:ea typeface="MS PGothic" panose="020B0600070205080204" pitchFamily="34" charset="-128"/>
                <a:cs typeface="MS PGothic" charset="0"/>
                <a:sym typeface="Helvetica Neue"/>
              </a:rPr>
              <a:t>Estimating the number of quit attempts it takes to quit smoking successfully in a longitudinal cohort of smokers</a:t>
            </a:r>
            <a:r>
              <a:rPr lang="en-US" sz="2400" b="0" i="0" kern="1200" baseline="0" dirty="0" smtClean="0">
                <a:solidFill>
                  <a:schemeClr val="tx1"/>
                </a:solidFill>
                <a:effectLst/>
                <a:latin typeface="Helvetica Neue"/>
                <a:ea typeface="MS PGothic" panose="020B0600070205080204" pitchFamily="34" charset="-128"/>
                <a:cs typeface="MS PGothic" charset="0"/>
                <a:sym typeface="Helvetica Neue"/>
              </a:rPr>
              <a:t> </a:t>
            </a:r>
            <a:r>
              <a:rPr lang="en-US" sz="2400" b="0" i="1" kern="1200" dirty="0" smtClean="0">
                <a:solidFill>
                  <a:schemeClr val="tx1"/>
                </a:solidFill>
                <a:effectLst/>
                <a:latin typeface="Helvetica Neue"/>
                <a:ea typeface="MS PGothic" panose="020B0600070205080204" pitchFamily="34" charset="-128"/>
                <a:cs typeface="MS PGothic" charset="0"/>
                <a:sym typeface="Helvetica Neue"/>
              </a:rPr>
              <a:t>BMJ Open </a:t>
            </a:r>
            <a:r>
              <a:rPr lang="en-US" sz="2400" b="0" i="0" kern="1200" dirty="0" smtClean="0">
                <a:solidFill>
                  <a:schemeClr val="tx1"/>
                </a:solidFill>
                <a:effectLst/>
                <a:latin typeface="Helvetica Neue"/>
                <a:ea typeface="MS PGothic" panose="020B0600070205080204" pitchFamily="34" charset="-128"/>
                <a:cs typeface="MS PGothic" charset="0"/>
                <a:sym typeface="Helvetica Neue"/>
              </a:rPr>
              <a:t>2016;</a:t>
            </a:r>
            <a:r>
              <a:rPr lang="en-US" sz="2400" b="1" i="0" kern="1200" dirty="0" smtClean="0">
                <a:solidFill>
                  <a:schemeClr val="tx1"/>
                </a:solidFill>
                <a:effectLst/>
                <a:latin typeface="Helvetica Neue"/>
                <a:ea typeface="MS PGothic" panose="020B0600070205080204" pitchFamily="34" charset="-128"/>
                <a:cs typeface="MS PGothic" charset="0"/>
                <a:sym typeface="Helvetica Neue"/>
              </a:rPr>
              <a:t>6:</a:t>
            </a:r>
            <a:r>
              <a:rPr lang="en-US" sz="2400" b="0" i="0" kern="1200" dirty="0" smtClean="0">
                <a:solidFill>
                  <a:schemeClr val="tx1"/>
                </a:solidFill>
                <a:effectLst/>
                <a:latin typeface="Helvetica Neue"/>
                <a:ea typeface="MS PGothic" panose="020B0600070205080204" pitchFamily="34" charset="-128"/>
                <a:cs typeface="MS PGothic" charset="0"/>
                <a:sym typeface="Helvetica Neue"/>
              </a:rPr>
              <a:t>e011045. </a:t>
            </a:r>
            <a:r>
              <a:rPr lang="en-US" sz="2400" b="0" i="0" kern="1200" dirty="0" err="1" smtClean="0">
                <a:solidFill>
                  <a:schemeClr val="tx1"/>
                </a:solidFill>
                <a:effectLst/>
                <a:latin typeface="Helvetica Neue"/>
                <a:ea typeface="MS PGothic" panose="020B0600070205080204" pitchFamily="34" charset="-128"/>
                <a:cs typeface="MS PGothic" charset="0"/>
                <a:sym typeface="Helvetica Neue"/>
              </a:rPr>
              <a:t>doi</a:t>
            </a:r>
            <a:r>
              <a:rPr lang="en-US" sz="2400" b="0" i="0" kern="1200" dirty="0" smtClean="0">
                <a:solidFill>
                  <a:schemeClr val="tx1"/>
                </a:solidFill>
                <a:effectLst/>
                <a:latin typeface="Helvetica Neue"/>
                <a:ea typeface="MS PGothic" panose="020B0600070205080204" pitchFamily="34" charset="-128"/>
                <a:cs typeface="MS PGothic" charset="0"/>
                <a:sym typeface="Helvetica Neue"/>
              </a:rPr>
              <a:t>: 10.1136/bmjopen-2016-011045</a:t>
            </a:r>
            <a:endParaRPr lang="en-US" dirty="0" smtClean="0"/>
          </a:p>
          <a:p>
            <a:pPr eaLnBrk="1" fontAlgn="auto" hangingPunct="1">
              <a:spcBef>
                <a:spcPts val="0"/>
              </a:spcBef>
              <a:spcAft>
                <a:spcPts val="0"/>
              </a:spcAft>
            </a:pPr>
            <a:endParaRPr lang="en-US" sz="2400" dirty="0" smtClean="0">
              <a:solidFill>
                <a:prstClr val="black"/>
              </a:solidFill>
              <a:latin typeface="Helvetica Neue"/>
              <a:ea typeface=""/>
              <a:cs typeface=""/>
              <a:sym typeface="Helvetica Neue"/>
            </a:endParaRPr>
          </a:p>
        </p:txBody>
      </p:sp>
    </p:spTree>
    <p:extLst>
      <p:ext uri="{BB962C8B-B14F-4D97-AF65-F5344CB8AC3E}">
        <p14:creationId xmlns:p14="http://schemas.microsoft.com/office/powerpoint/2010/main" val="100874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2400" b="0" i="0" kern="1200" smtClean="0">
                <a:solidFill>
                  <a:schemeClr val="tx1"/>
                </a:solidFill>
                <a:effectLst/>
                <a:latin typeface="Helvetica Neue"/>
                <a:ea typeface="MS PGothic" panose="020B0600070205080204" pitchFamily="34" charset="-128"/>
                <a:cs typeface="MS PGothic" charset="0"/>
                <a:sym typeface="Helvetica Neue"/>
              </a:rPr>
              <a:t>National Institute for Health and Clinical Excellence. </a:t>
            </a:r>
            <a:r>
              <a:rPr lang="en-US" sz="2400" b="0" i="1" kern="1200" smtClean="0">
                <a:solidFill>
                  <a:schemeClr val="tx1"/>
                </a:solidFill>
                <a:effectLst/>
                <a:latin typeface="Helvetica Neue"/>
                <a:ea typeface="MS PGothic" panose="020B0600070205080204" pitchFamily="34" charset="-128"/>
                <a:cs typeface="MS PGothic" charset="0"/>
                <a:sym typeface="Helvetica Neue"/>
              </a:rPr>
              <a:t>Guidance on the Use of Nicotine Replacement Therapy (NRT) and Bupropion for Smoking Cessation</a:t>
            </a:r>
            <a:r>
              <a:rPr lang="en-US" sz="2400" b="0" i="0" kern="1200" smtClean="0">
                <a:solidFill>
                  <a:schemeClr val="tx1"/>
                </a:solidFill>
                <a:effectLst/>
                <a:latin typeface="Helvetica Neue"/>
                <a:ea typeface="MS PGothic" panose="020B0600070205080204" pitchFamily="34" charset="-128"/>
                <a:cs typeface="MS PGothic" charset="0"/>
                <a:sym typeface="Helvetica Neue"/>
              </a:rPr>
              <a:t>. 2002: 1-27. </a:t>
            </a:r>
            <a:r>
              <a:rPr lang="en-US" sz="2400" b="0" i="0" u="none" strike="noStrike" kern="1200" smtClean="0">
                <a:solidFill>
                  <a:schemeClr val="tx1"/>
                </a:solidFill>
                <a:effectLst/>
                <a:latin typeface="Helvetica Neue"/>
                <a:ea typeface="MS PGothic" panose="020B0600070205080204" pitchFamily="34" charset="-128"/>
                <a:cs typeface="MS PGothic" charset="0"/>
                <a:sym typeface="Helvetica Neue"/>
                <a:hlinkClick r:id="rId3"/>
              </a:rPr>
              <a:t>http://www.nice.org.uk/nicemedia/pdf/NiceNRT39GUIDANCE.pdf</a:t>
            </a:r>
            <a:r>
              <a:rPr lang="en-US" sz="2400" b="0" i="0" kern="1200" smtClean="0">
                <a:solidFill>
                  <a:schemeClr val="tx1"/>
                </a:solidFill>
                <a:effectLst/>
                <a:latin typeface="Helvetica Neue"/>
                <a:ea typeface="MS PGothic" panose="020B0600070205080204" pitchFamily="34" charset="-128"/>
                <a:cs typeface="MS PGothic" charset="0"/>
                <a:sym typeface="Helvetica Neue"/>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2400" b="0" i="0" kern="1200" smtClean="0">
              <a:solidFill>
                <a:schemeClr val="tx1"/>
              </a:solidFill>
              <a:effectLst/>
              <a:latin typeface="Helvetica Neue"/>
              <a:ea typeface="MS PGothic" panose="020B0600070205080204" pitchFamily="34" charset="-128"/>
              <a:cs typeface="MS PGothic" charset="0"/>
              <a:sym typeface="Helvetica Neue"/>
            </a:endParaRPr>
          </a:p>
          <a:p>
            <a:r>
              <a:rPr lang="en-US" sz="2400" b="0" i="0" kern="1200" smtClean="0">
                <a:solidFill>
                  <a:schemeClr val="tx1"/>
                </a:solidFill>
                <a:effectLst/>
                <a:latin typeface="Helvetica Neue"/>
                <a:ea typeface="MS PGothic" panose="020B0600070205080204" pitchFamily="34" charset="-128"/>
                <a:cs typeface="MS PGothic" charset="0"/>
                <a:sym typeface="Helvetica Neue"/>
              </a:rPr>
              <a:t>Hughes JR,</a:t>
            </a:r>
            <a:r>
              <a:rPr lang="en-US" sz="2400" b="0" i="0" kern="1200" baseline="0" smtClean="0">
                <a:solidFill>
                  <a:schemeClr val="tx1"/>
                </a:solidFill>
                <a:effectLst/>
                <a:latin typeface="Helvetica Neue"/>
                <a:ea typeface="MS PGothic" panose="020B0600070205080204" pitchFamily="34" charset="-128"/>
                <a:cs typeface="MS PGothic" charset="0"/>
                <a:sym typeface="Helvetica Neue"/>
              </a:rPr>
              <a:t> </a:t>
            </a:r>
            <a:r>
              <a:rPr lang="en-US" sz="2400" b="0" i="0" kern="1200" smtClean="0">
                <a:solidFill>
                  <a:schemeClr val="tx1"/>
                </a:solidFill>
                <a:effectLst/>
                <a:latin typeface="Helvetica Neue"/>
                <a:ea typeface="MS PGothic" panose="020B0600070205080204" pitchFamily="34" charset="-128"/>
                <a:cs typeface="MS PGothic" charset="0"/>
                <a:sym typeface="Helvetica Neue"/>
              </a:rPr>
              <a:t>Keely J, </a:t>
            </a:r>
            <a:r>
              <a:rPr lang="en-US" sz="2400" b="0" i="0" kern="1200" err="1" smtClean="0">
                <a:solidFill>
                  <a:schemeClr val="tx1"/>
                </a:solidFill>
                <a:effectLst/>
                <a:latin typeface="Helvetica Neue"/>
                <a:ea typeface="MS PGothic" panose="020B0600070205080204" pitchFamily="34" charset="-128"/>
                <a:cs typeface="MS PGothic" charset="0"/>
                <a:sym typeface="Helvetica Neue"/>
              </a:rPr>
              <a:t>Naud</a:t>
            </a:r>
            <a:r>
              <a:rPr lang="en-US" sz="2400" b="0" i="0" kern="1200" smtClean="0">
                <a:solidFill>
                  <a:schemeClr val="tx1"/>
                </a:solidFill>
                <a:effectLst/>
                <a:latin typeface="Helvetica Neue"/>
                <a:ea typeface="MS PGothic" panose="020B0600070205080204" pitchFamily="34" charset="-128"/>
                <a:cs typeface="MS PGothic" charset="0"/>
                <a:sym typeface="Helvetica Neue"/>
              </a:rPr>
              <a:t> S. Shape of the relapse curve and long-term abstinence among untreated</a:t>
            </a:r>
            <a:r>
              <a:rPr lang="en-US" sz="2400" b="0" i="0" kern="1200" baseline="0" smtClean="0">
                <a:solidFill>
                  <a:schemeClr val="tx1"/>
                </a:solidFill>
                <a:effectLst/>
                <a:latin typeface="Helvetica Neue"/>
                <a:ea typeface="MS PGothic" panose="020B0600070205080204" pitchFamily="34" charset="-128"/>
                <a:cs typeface="MS PGothic" charset="0"/>
                <a:sym typeface="Helvetica Neue"/>
              </a:rPr>
              <a:t> </a:t>
            </a:r>
            <a:r>
              <a:rPr lang="en-US" sz="2400" b="0" i="0" kern="1200" smtClean="0">
                <a:solidFill>
                  <a:schemeClr val="tx1"/>
                </a:solidFill>
                <a:effectLst/>
                <a:latin typeface="Helvetica Neue"/>
                <a:ea typeface="MS PGothic" panose="020B0600070205080204" pitchFamily="34" charset="-128"/>
                <a:cs typeface="MS PGothic" charset="0"/>
                <a:sym typeface="Helvetica Neue"/>
              </a:rPr>
              <a:t>smokers. Addiction 2004;</a:t>
            </a:r>
            <a:r>
              <a:rPr lang="en-US" sz="2400" b="1" i="0" kern="1200" smtClean="0">
                <a:solidFill>
                  <a:schemeClr val="tx1"/>
                </a:solidFill>
                <a:effectLst/>
                <a:latin typeface="Helvetica Neue"/>
                <a:ea typeface="MS PGothic" panose="020B0600070205080204" pitchFamily="34" charset="-128"/>
                <a:cs typeface="MS PGothic" charset="0"/>
                <a:sym typeface="Helvetica Neue"/>
              </a:rPr>
              <a:t>99</a:t>
            </a:r>
            <a:r>
              <a:rPr lang="en-US" sz="2400" b="0" i="0" kern="1200" smtClean="0">
                <a:solidFill>
                  <a:schemeClr val="tx1"/>
                </a:solidFill>
                <a:effectLst/>
                <a:latin typeface="Helvetica Neue"/>
                <a:ea typeface="MS PGothic" panose="020B0600070205080204" pitchFamily="34" charset="-128"/>
                <a:cs typeface="MS PGothic" charset="0"/>
                <a:sym typeface="Helvetica Neue"/>
              </a:rPr>
              <a:t>:29–38.</a:t>
            </a:r>
          </a:p>
          <a:p>
            <a:endParaRPr lang="en-US" smtClean="0"/>
          </a:p>
          <a:p>
            <a:endParaRPr lang="en-US"/>
          </a:p>
        </p:txBody>
      </p:sp>
    </p:spTree>
    <p:extLst>
      <p:ext uri="{BB962C8B-B14F-4D97-AF65-F5344CB8AC3E}">
        <p14:creationId xmlns:p14="http://schemas.microsoft.com/office/powerpoint/2010/main" val="19434784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sz="2400" dirty="0" smtClean="0">
                <a:solidFill>
                  <a:schemeClr val="tx2"/>
                </a:solidFill>
                <a:cs typeface="ＭＳ Ｐゴシック" charset="0"/>
              </a:rPr>
              <a:t>Please refer to Key Cost Estimates Raw Data File for full details, assumptions and citations</a:t>
            </a:r>
            <a:endParaRPr lang="en-CA" dirty="0" smtClean="0">
              <a:latin typeface="Calibri" charset="0"/>
              <a:ea typeface="MS PGothic" charset="0"/>
            </a:endParaRPr>
          </a:p>
          <a:p>
            <a:endParaRPr lang="en-CA" dirty="0" smtClean="0">
              <a:latin typeface="Calibri" charset="0"/>
              <a:ea typeface="MS PGothic" charset="0"/>
            </a:endParaRPr>
          </a:p>
          <a:p>
            <a:r>
              <a:rPr lang="en-CA" dirty="0" smtClean="0">
                <a:latin typeface="Calibri" charset="0"/>
                <a:ea typeface="MS PGothic" charset="0"/>
              </a:rPr>
              <a:t>All costs in 2016 dollars.</a:t>
            </a:r>
          </a:p>
          <a:p>
            <a:endParaRPr lang="en-CA" dirty="0" smtClean="0">
              <a:latin typeface="Calibri" charset="0"/>
              <a:ea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30000" dirty="0" smtClean="0">
                <a:latin typeface="Calibri" charset="0"/>
                <a:ea typeface="MS PGothic" charset="0"/>
              </a:rPr>
              <a:t>a  </a:t>
            </a:r>
            <a:r>
              <a:rPr lang="en-US" dirty="0" smtClean="0">
                <a:latin typeface="Calibri" charset="0"/>
                <a:ea typeface="MS PGothic" charset="0"/>
              </a:rPr>
              <a:t>Average wage of health care professionals (physicians, registered nurses + pharmacists) used to calculate personnel costs. </a:t>
            </a:r>
            <a:r>
              <a:rPr lang="en-US" sz="2400" dirty="0" smtClean="0">
                <a:solidFill>
                  <a:prstClr val="black"/>
                </a:solidFill>
                <a:latin typeface="Helvetica Neue"/>
                <a:ea typeface=""/>
                <a:cs typeface=""/>
                <a:sym typeface="Helvetica Neue"/>
              </a:rPr>
              <a:t>Cost per minute is $0.70.</a:t>
            </a:r>
            <a:endParaRPr lang="en-US" dirty="0" smtClean="0">
              <a:latin typeface="Calibri" charset="0"/>
              <a:ea typeface="MS PGothic" charset="0"/>
            </a:endParaRPr>
          </a:p>
          <a:p>
            <a:r>
              <a:rPr lang="en-US" baseline="30000" dirty="0" smtClean="0">
                <a:latin typeface="Calibri" charset="0"/>
                <a:ea typeface="MS PGothic" charset="0"/>
              </a:rPr>
              <a:t>b  </a:t>
            </a:r>
            <a:r>
              <a:rPr lang="en-US" dirty="0" smtClean="0">
                <a:latin typeface="Calibri" charset="0"/>
                <a:ea typeface="MS PGothic" charset="0"/>
              </a:rPr>
              <a:t>NRT could be patch, gum, lozenge, inhaler or spray.  Average costs per week, based on average use of each form: $20 patch, $10 lozenge, $29 gum, $45 spray + $46 inhaler</a:t>
            </a:r>
            <a:endParaRPr lang="en-US" baseline="30000" dirty="0" smtClean="0">
              <a:latin typeface="Calibri" charset="0"/>
              <a:ea typeface="MS PGothic" charset="0"/>
            </a:endParaRPr>
          </a:p>
          <a:p>
            <a:r>
              <a:rPr lang="en-US" sz="2400" kern="1200" baseline="30000" dirty="0" smtClean="0">
                <a:solidFill>
                  <a:schemeClr val="tx1"/>
                </a:solidFill>
                <a:effectLst/>
                <a:latin typeface="Helvetica Neue"/>
                <a:ea typeface="MS PGothic" panose="020B0600070205080204" pitchFamily="34" charset="-128"/>
                <a:cs typeface="MS PGothic" charset="0"/>
                <a:sym typeface="Helvetica Neue"/>
              </a:rPr>
              <a:t>1</a:t>
            </a:r>
            <a:r>
              <a:rPr lang="en-US" sz="2400" kern="1200" dirty="0" smtClean="0">
                <a:solidFill>
                  <a:schemeClr val="tx1"/>
                </a:solidFill>
                <a:effectLst/>
                <a:latin typeface="Helvetica Neue"/>
                <a:ea typeface="MS PGothic" panose="020B0600070205080204" pitchFamily="34" charset="-128"/>
                <a:cs typeface="MS PGothic" charset="0"/>
                <a:sym typeface="Helvetica Neue"/>
              </a:rPr>
              <a:t>Based on modelling and data from </a:t>
            </a:r>
            <a:r>
              <a:rPr lang="en-US" sz="2400" kern="1200" dirty="0" err="1" smtClean="0">
                <a:solidFill>
                  <a:schemeClr val="tx1"/>
                </a:solidFill>
                <a:effectLst/>
                <a:latin typeface="Helvetica Neue"/>
                <a:ea typeface="MS PGothic" panose="020B0600070205080204" pitchFamily="34" charset="-128"/>
                <a:cs typeface="MS PGothic" charset="0"/>
                <a:sym typeface="Helvetica Neue"/>
              </a:rPr>
              <a:t>Chaiton</a:t>
            </a:r>
            <a:r>
              <a:rPr lang="en-US" sz="2400" kern="1200" dirty="0" smtClean="0">
                <a:solidFill>
                  <a:schemeClr val="tx1"/>
                </a:solidFill>
                <a:effectLst/>
                <a:latin typeface="Helvetica Neue"/>
                <a:ea typeface="MS PGothic" panose="020B0600070205080204" pitchFamily="34" charset="-128"/>
                <a:cs typeface="MS PGothic" charset="0"/>
                <a:sym typeface="Helvetica Neue"/>
              </a:rPr>
              <a:t> et al, 2016 study on estimating quit attempts in Canadian population, minimal, maximal, and average scenarios are presented that would likely be relevant to most cancer patient populations.  Minimum quit attempts = 6.3 attempts. This scenario comes from a recall of quit attempts over a lifetime amongst successful quitters, may underestimate actual number of quit attempts.  Maximum quit attempts = 29.6 attempts. This scenario comes from a life table approach, whereby the success rate of quit attempts varies by “quit attempt age” as observed during period of the study.  This approach is offsetting – it overestimates chance of success, may underestimate subsequent attempts.  Average quit attempts = 19.6 attempts. This scenario comes from a constant rate assumption, whereby every quit attempt has the same chance of success, no matter how many previous quit attempts there have been, may underestimate actual number of quit attempts.  Finally, </a:t>
            </a:r>
            <a:r>
              <a:rPr lang="en-US" sz="2400" kern="1200" dirty="0" err="1" smtClean="0">
                <a:solidFill>
                  <a:schemeClr val="tx1"/>
                </a:solidFill>
                <a:effectLst/>
                <a:latin typeface="Helvetica Neue"/>
                <a:ea typeface="MS PGothic" panose="020B0600070205080204" pitchFamily="34" charset="-128"/>
                <a:cs typeface="MS PGothic" charset="0"/>
                <a:sym typeface="Helvetica Neue"/>
              </a:rPr>
              <a:t>Chaiton</a:t>
            </a:r>
            <a:r>
              <a:rPr lang="en-US" sz="2400" kern="1200" dirty="0" smtClean="0">
                <a:solidFill>
                  <a:schemeClr val="tx1"/>
                </a:solidFill>
                <a:effectLst/>
                <a:latin typeface="Helvetica Neue"/>
                <a:ea typeface="MS PGothic" panose="020B0600070205080204" pitchFamily="34" charset="-128"/>
                <a:cs typeface="MS PGothic" charset="0"/>
                <a:sym typeface="Helvetica Neue"/>
              </a:rPr>
              <a:t> et </a:t>
            </a:r>
            <a:r>
              <a:rPr lang="en-US" sz="2400" kern="1200" dirty="0" err="1" smtClean="0">
                <a:solidFill>
                  <a:schemeClr val="tx1"/>
                </a:solidFill>
                <a:effectLst/>
                <a:latin typeface="Helvetica Neue"/>
                <a:ea typeface="MS PGothic" panose="020B0600070205080204" pitchFamily="34" charset="-128"/>
                <a:cs typeface="MS PGothic" charset="0"/>
                <a:sym typeface="Helvetica Neue"/>
              </a:rPr>
              <a:t>al’s</a:t>
            </a:r>
            <a:r>
              <a:rPr lang="en-US" sz="2400" kern="1200" dirty="0" smtClean="0">
                <a:solidFill>
                  <a:schemeClr val="tx1"/>
                </a:solidFill>
                <a:effectLst/>
                <a:latin typeface="Helvetica Neue"/>
                <a:ea typeface="MS PGothic" panose="020B0600070205080204" pitchFamily="34" charset="-128"/>
                <a:cs typeface="MS PGothic" charset="0"/>
                <a:sym typeface="Helvetica Neue"/>
              </a:rPr>
              <a:t> maximum quit attempts (142) wasn’t used in this analysis, as this represents a lifetime approach, and is less relevant to the cancer patient population, though may be helpful when estimating quit attempts in the general population.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i="0" kern="1200" dirty="0" smtClean="0">
              <a:solidFill>
                <a:schemeClr val="tx1"/>
              </a:solidFill>
              <a:effectLst/>
              <a:latin typeface="Helvetica Neue"/>
              <a:ea typeface="MS PGothic" panose="020B0600070205080204" pitchFamily="34" charset="-128"/>
              <a:cs typeface="MS PGothic" charset="0"/>
              <a:sym typeface="Helvetica Neue"/>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b="0" i="0" kern="1200" dirty="0" err="1" smtClean="0">
                <a:solidFill>
                  <a:schemeClr val="tx1"/>
                </a:solidFill>
                <a:effectLst/>
                <a:latin typeface="Helvetica Neue"/>
                <a:ea typeface="MS PGothic" panose="020B0600070205080204" pitchFamily="34" charset="-128"/>
                <a:cs typeface="MS PGothic" charset="0"/>
                <a:sym typeface="Helvetica Neue"/>
              </a:rPr>
              <a:t>Chaiton</a:t>
            </a:r>
            <a:r>
              <a:rPr lang="en-US" sz="2400" b="0" i="0" kern="1200" dirty="0" smtClean="0">
                <a:solidFill>
                  <a:schemeClr val="tx1"/>
                </a:solidFill>
                <a:effectLst/>
                <a:latin typeface="Helvetica Neue"/>
                <a:ea typeface="MS PGothic" panose="020B0600070205080204" pitchFamily="34" charset="-128"/>
                <a:cs typeface="MS PGothic" charset="0"/>
                <a:sym typeface="Helvetica Neue"/>
              </a:rPr>
              <a:t> M, </a:t>
            </a:r>
            <a:r>
              <a:rPr lang="en-US" sz="2400" b="0" i="0" kern="1200" dirty="0" err="1" smtClean="0">
                <a:solidFill>
                  <a:schemeClr val="tx1"/>
                </a:solidFill>
                <a:effectLst/>
                <a:latin typeface="Helvetica Neue"/>
                <a:ea typeface="MS PGothic" panose="020B0600070205080204" pitchFamily="34" charset="-128"/>
                <a:cs typeface="MS PGothic" charset="0"/>
                <a:sym typeface="Helvetica Neue"/>
              </a:rPr>
              <a:t>Diemert</a:t>
            </a:r>
            <a:r>
              <a:rPr lang="en-US" sz="2400" b="0" i="0" kern="1200" dirty="0" smtClean="0">
                <a:solidFill>
                  <a:schemeClr val="tx1"/>
                </a:solidFill>
                <a:effectLst/>
                <a:latin typeface="Helvetica Neue"/>
                <a:ea typeface="MS PGothic" panose="020B0600070205080204" pitchFamily="34" charset="-128"/>
                <a:cs typeface="MS PGothic" charset="0"/>
                <a:sym typeface="Helvetica Neue"/>
              </a:rPr>
              <a:t> L, Cohen JE</a:t>
            </a:r>
            <a:r>
              <a:rPr lang="en-US" sz="2400" b="0" i="1" kern="1200" dirty="0" smtClean="0">
                <a:solidFill>
                  <a:schemeClr val="tx1"/>
                </a:solidFill>
                <a:effectLst/>
                <a:latin typeface="Helvetica Neue"/>
                <a:ea typeface="MS PGothic" panose="020B0600070205080204" pitchFamily="34" charset="-128"/>
                <a:cs typeface="MS PGothic" charset="0"/>
                <a:sym typeface="Helvetica Neue"/>
              </a:rPr>
              <a:t>, et al</a:t>
            </a:r>
            <a:r>
              <a:rPr lang="en-US" sz="2400" b="0" i="0" kern="1200" baseline="0" dirty="0" smtClean="0">
                <a:solidFill>
                  <a:schemeClr val="tx1"/>
                </a:solidFill>
                <a:effectLst/>
                <a:latin typeface="Helvetica Neue"/>
                <a:ea typeface="MS PGothic" panose="020B0600070205080204" pitchFamily="34" charset="-128"/>
                <a:cs typeface="MS PGothic" charset="0"/>
                <a:sym typeface="Helvetica Neue"/>
              </a:rPr>
              <a:t> </a:t>
            </a:r>
            <a:r>
              <a:rPr lang="en-US" sz="2400" b="0" i="0" kern="1200" dirty="0" smtClean="0">
                <a:solidFill>
                  <a:schemeClr val="tx1"/>
                </a:solidFill>
                <a:effectLst/>
                <a:latin typeface="Helvetica Neue"/>
                <a:ea typeface="MS PGothic" panose="020B0600070205080204" pitchFamily="34" charset="-128"/>
                <a:cs typeface="MS PGothic" charset="0"/>
                <a:sym typeface="Helvetica Neue"/>
              </a:rPr>
              <a:t>Estimating the number of quit attempts it takes to quit smoking successfully in a longitudinal cohort of smokers</a:t>
            </a:r>
            <a:r>
              <a:rPr lang="en-US" sz="2400" b="0" i="0" kern="1200" baseline="0" dirty="0" smtClean="0">
                <a:solidFill>
                  <a:schemeClr val="tx1"/>
                </a:solidFill>
                <a:effectLst/>
                <a:latin typeface="Helvetica Neue"/>
                <a:ea typeface="MS PGothic" panose="020B0600070205080204" pitchFamily="34" charset="-128"/>
                <a:cs typeface="MS PGothic" charset="0"/>
                <a:sym typeface="Helvetica Neue"/>
              </a:rPr>
              <a:t> </a:t>
            </a:r>
            <a:r>
              <a:rPr lang="en-US" sz="2400" b="0" i="1" kern="1200" dirty="0" smtClean="0">
                <a:solidFill>
                  <a:schemeClr val="tx1"/>
                </a:solidFill>
                <a:effectLst/>
                <a:latin typeface="Helvetica Neue"/>
                <a:ea typeface="MS PGothic" panose="020B0600070205080204" pitchFamily="34" charset="-128"/>
                <a:cs typeface="MS PGothic" charset="0"/>
                <a:sym typeface="Helvetica Neue"/>
              </a:rPr>
              <a:t>BMJ Open </a:t>
            </a:r>
            <a:r>
              <a:rPr lang="en-US" sz="2400" b="0" i="0" kern="1200" dirty="0" smtClean="0">
                <a:solidFill>
                  <a:schemeClr val="tx1"/>
                </a:solidFill>
                <a:effectLst/>
                <a:latin typeface="Helvetica Neue"/>
                <a:ea typeface="MS PGothic" panose="020B0600070205080204" pitchFamily="34" charset="-128"/>
                <a:cs typeface="MS PGothic" charset="0"/>
                <a:sym typeface="Helvetica Neue"/>
              </a:rPr>
              <a:t>2016;</a:t>
            </a:r>
            <a:r>
              <a:rPr lang="en-US" sz="2400" b="1" i="0" kern="1200" dirty="0" smtClean="0">
                <a:solidFill>
                  <a:schemeClr val="tx1"/>
                </a:solidFill>
                <a:effectLst/>
                <a:latin typeface="Helvetica Neue"/>
                <a:ea typeface="MS PGothic" panose="020B0600070205080204" pitchFamily="34" charset="-128"/>
                <a:cs typeface="MS PGothic" charset="0"/>
                <a:sym typeface="Helvetica Neue"/>
              </a:rPr>
              <a:t>6:</a:t>
            </a:r>
            <a:r>
              <a:rPr lang="en-US" sz="2400" b="0" i="0" kern="1200" dirty="0" smtClean="0">
                <a:solidFill>
                  <a:schemeClr val="tx1"/>
                </a:solidFill>
                <a:effectLst/>
                <a:latin typeface="Helvetica Neue"/>
                <a:ea typeface="MS PGothic" panose="020B0600070205080204" pitchFamily="34" charset="-128"/>
                <a:cs typeface="MS PGothic" charset="0"/>
                <a:sym typeface="Helvetica Neue"/>
              </a:rPr>
              <a:t>e011045. </a:t>
            </a:r>
            <a:r>
              <a:rPr lang="en-US" sz="2400" b="0" i="0" kern="1200" dirty="0" err="1" smtClean="0">
                <a:solidFill>
                  <a:schemeClr val="tx1"/>
                </a:solidFill>
                <a:effectLst/>
                <a:latin typeface="Helvetica Neue"/>
                <a:ea typeface="MS PGothic" panose="020B0600070205080204" pitchFamily="34" charset="-128"/>
                <a:cs typeface="MS PGothic" charset="0"/>
                <a:sym typeface="Helvetica Neue"/>
              </a:rPr>
              <a:t>doi</a:t>
            </a:r>
            <a:r>
              <a:rPr lang="en-US" sz="2400" b="0" i="0" kern="1200" dirty="0" smtClean="0">
                <a:solidFill>
                  <a:schemeClr val="tx1"/>
                </a:solidFill>
                <a:effectLst/>
                <a:latin typeface="Helvetica Neue"/>
                <a:ea typeface="MS PGothic" panose="020B0600070205080204" pitchFamily="34" charset="-128"/>
                <a:cs typeface="MS PGothic" charset="0"/>
                <a:sym typeface="Helvetica Neue"/>
              </a:rPr>
              <a:t>: 10.1136/bmjopen-2016-011045</a:t>
            </a:r>
            <a:endParaRPr lang="en-US" dirty="0" smtClean="0"/>
          </a:p>
        </p:txBody>
      </p:sp>
    </p:spTree>
    <p:extLst>
      <p:ext uri="{BB962C8B-B14F-4D97-AF65-F5344CB8AC3E}">
        <p14:creationId xmlns:p14="http://schemas.microsoft.com/office/powerpoint/2010/main" val="14511578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CA" sz="2400" dirty="0">
                <a:latin typeface="Calibri" charset="0"/>
                <a:ea typeface="MS PGothic" charset="0"/>
              </a:rPr>
              <a:t>All costs in 2016 dollars</a:t>
            </a:r>
          </a:p>
          <a:p>
            <a:pPr>
              <a:lnSpc>
                <a:spcPct val="80000"/>
              </a:lnSpc>
            </a:pPr>
            <a:endParaRPr lang="en-CA" sz="2400" dirty="0">
              <a:latin typeface="Calibri" charset="0"/>
              <a:ea typeface="MS PGothic" charset="0"/>
            </a:endParaRPr>
          </a:p>
          <a:p>
            <a:pPr marL="0" marR="0" indent="0" algn="l" defTabSz="914400" rtl="0" eaLnBrk="0" fontAlgn="base" latinLnBrk="0" hangingPunct="0">
              <a:lnSpc>
                <a:spcPct val="80000"/>
              </a:lnSpc>
              <a:spcBef>
                <a:spcPct val="30000"/>
              </a:spcBef>
              <a:spcAft>
                <a:spcPct val="0"/>
              </a:spcAft>
              <a:buClrTx/>
              <a:buSzTx/>
              <a:buFontTx/>
              <a:buNone/>
              <a:tabLst/>
              <a:defRPr/>
            </a:pPr>
            <a:r>
              <a:rPr lang="en-US" sz="2400" dirty="0">
                <a:solidFill>
                  <a:srgbClr val="0070C0"/>
                </a:solidFill>
              </a:rPr>
              <a:t>Among females with colorectal cancer, the highest estimated average net costs are seen in the initial phase, however, these patients also have the lowest estimated average net costs across the pre-diagnosis and continuing phases. Females with breast cancer have the lowest estimated average net costs across the initial and terminal phases of cancer. In general among the top 4 cancers for females, the initial and terminal phases of cancer have higher estimated average net costs compared to the pre-diagnosis and continuing phases of cancer.  </a:t>
            </a:r>
          </a:p>
          <a:p>
            <a:pPr>
              <a:lnSpc>
                <a:spcPct val="80000"/>
              </a:lnSpc>
            </a:pPr>
            <a:endParaRPr lang="en-CA" sz="2400" dirty="0">
              <a:latin typeface="Calibri" charset="0"/>
              <a:ea typeface="MS PGothic" charset="0"/>
            </a:endParaRPr>
          </a:p>
          <a:p>
            <a:r>
              <a:rPr lang="en-US" sz="2400" dirty="0">
                <a:latin typeface="Calibri" charset="0"/>
                <a:ea typeface="MS PGothic" charset="0"/>
              </a:rPr>
              <a:t>de Oliveira, C. </a:t>
            </a:r>
            <a:r>
              <a:rPr lang="en-US" sz="2400" dirty="0" err="1">
                <a:latin typeface="Calibri" charset="0"/>
                <a:ea typeface="MS PGothic" charset="0"/>
              </a:rPr>
              <a:t>Pataky</a:t>
            </a:r>
            <a:r>
              <a:rPr lang="en-US" sz="2400" dirty="0">
                <a:latin typeface="Calibri" charset="0"/>
                <a:ea typeface="MS PGothic" charset="0"/>
              </a:rPr>
              <a:t>,</a:t>
            </a:r>
            <a:r>
              <a:rPr lang="en-US" sz="2400" baseline="0" dirty="0">
                <a:latin typeface="Calibri" charset="0"/>
                <a:ea typeface="MS PGothic" charset="0"/>
              </a:rPr>
              <a:t> R. </a:t>
            </a:r>
            <a:r>
              <a:rPr lang="en-US" sz="2400" dirty="0" err="1">
                <a:latin typeface="Calibri" charset="0"/>
                <a:ea typeface="MS PGothic" charset="0"/>
              </a:rPr>
              <a:t>Bremner</a:t>
            </a:r>
            <a:r>
              <a:rPr lang="en-US" sz="2400" dirty="0">
                <a:latin typeface="Calibri" charset="0"/>
                <a:ea typeface="MS PGothic" charset="0"/>
              </a:rPr>
              <a:t>, K. </a:t>
            </a:r>
            <a:r>
              <a:rPr lang="en-US" sz="2400" dirty="0" err="1">
                <a:latin typeface="Calibri" charset="0"/>
                <a:ea typeface="MS PGothic" charset="0"/>
              </a:rPr>
              <a:t>Rangrej</a:t>
            </a:r>
            <a:r>
              <a:rPr lang="en-US" sz="2400" dirty="0">
                <a:latin typeface="Calibri" charset="0"/>
                <a:ea typeface="MS PGothic" charset="0"/>
              </a:rPr>
              <a:t>, J. Chan, K. Cheung, W. Hoch, J. Peacock, S. and M. </a:t>
            </a:r>
            <a:r>
              <a:rPr lang="en-US" sz="2400" dirty="0" err="1">
                <a:latin typeface="Calibri" charset="0"/>
                <a:ea typeface="MS PGothic" charset="0"/>
              </a:rPr>
              <a:t>Krahn</a:t>
            </a:r>
            <a:r>
              <a:rPr lang="en-US" sz="2400" dirty="0">
                <a:latin typeface="Calibri" charset="0"/>
                <a:ea typeface="MS PGothic" charset="0"/>
              </a:rPr>
              <a:t>. BMC Cancer; 2016;16(1):809, Phase-specific and lifetime costs of cancer care in Ontario, Canada</a:t>
            </a:r>
          </a:p>
          <a:p>
            <a:endParaRPr lang="en-US"/>
          </a:p>
        </p:txBody>
      </p:sp>
    </p:spTree>
    <p:extLst>
      <p:ext uri="{BB962C8B-B14F-4D97-AF65-F5344CB8AC3E}">
        <p14:creationId xmlns:p14="http://schemas.microsoft.com/office/powerpoint/2010/main" val="11592902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CA" sz="2400" dirty="0">
                <a:latin typeface="Calibri" charset="0"/>
                <a:ea typeface="MS PGothic" charset="0"/>
              </a:rPr>
              <a:t>All costs in 2016 dollars</a:t>
            </a:r>
          </a:p>
          <a:p>
            <a:pPr>
              <a:lnSpc>
                <a:spcPct val="80000"/>
              </a:lnSpc>
            </a:pPr>
            <a:endParaRPr lang="en-CA" sz="2400" dirty="0">
              <a:latin typeface="Calibri" charset="0"/>
              <a:ea typeface="MS PGothic" charset="0"/>
            </a:endParaRPr>
          </a:p>
          <a:p>
            <a:pPr marL="0" marR="0" indent="0" algn="l" defTabSz="914400" rtl="0" eaLnBrk="0" fontAlgn="base" latinLnBrk="0" hangingPunct="0">
              <a:lnSpc>
                <a:spcPct val="80000"/>
              </a:lnSpc>
              <a:spcBef>
                <a:spcPct val="30000"/>
              </a:spcBef>
              <a:spcAft>
                <a:spcPct val="0"/>
              </a:spcAft>
              <a:buClrTx/>
              <a:buSzTx/>
              <a:buFontTx/>
              <a:buNone/>
              <a:tabLst/>
              <a:defRPr/>
            </a:pPr>
            <a:r>
              <a:rPr lang="en-US" sz="2400" dirty="0">
                <a:solidFill>
                  <a:srgbClr val="0070C0"/>
                </a:solidFill>
              </a:rPr>
              <a:t>Males with prostate cancer have the lowest estimated average net costs across the initial, continuing and terminal phase, whereas males with lung cancer have the highest estimated average net costs across the pre-diagnosis and terminal phases. In general among males with the top 4 cancers, the initial and terminal phases have higher estimated average net costs compared to the pre-diagnosis and continuing phases.  </a:t>
            </a:r>
            <a:endParaRPr lang="en-CA" sz="2400" dirty="0">
              <a:latin typeface="Calibri" charset="0"/>
              <a:ea typeface="MS PGothic" charset="0"/>
            </a:endParaRPr>
          </a:p>
          <a:p>
            <a:pPr>
              <a:lnSpc>
                <a:spcPct val="80000"/>
              </a:lnSpc>
            </a:pPr>
            <a:endParaRPr lang="en-CA" sz="2400" dirty="0">
              <a:latin typeface="Calibri" charset="0"/>
              <a:ea typeface="MS PGothic" charset="0"/>
            </a:endParaRPr>
          </a:p>
          <a:p>
            <a:pPr algn="l"/>
            <a:r>
              <a:rPr lang="en-US" sz="2400" dirty="0">
                <a:latin typeface="Calibri" charset="0"/>
                <a:ea typeface="MS PGothic" charset="0"/>
              </a:rPr>
              <a:t>de Oliveira, C. </a:t>
            </a:r>
            <a:r>
              <a:rPr lang="en-US" sz="2400" dirty="0" err="1">
                <a:latin typeface="Calibri" charset="0"/>
                <a:ea typeface="MS PGothic" charset="0"/>
              </a:rPr>
              <a:t>Pataky</a:t>
            </a:r>
            <a:r>
              <a:rPr lang="en-US" sz="2400" dirty="0">
                <a:latin typeface="Calibri" charset="0"/>
                <a:ea typeface="MS PGothic" charset="0"/>
              </a:rPr>
              <a:t>,</a:t>
            </a:r>
            <a:r>
              <a:rPr lang="en-US" sz="2400" baseline="0" dirty="0">
                <a:latin typeface="Calibri" charset="0"/>
                <a:ea typeface="MS PGothic" charset="0"/>
              </a:rPr>
              <a:t> R. </a:t>
            </a:r>
            <a:r>
              <a:rPr lang="en-US" sz="2400" dirty="0" err="1">
                <a:latin typeface="Calibri" charset="0"/>
                <a:ea typeface="MS PGothic" charset="0"/>
              </a:rPr>
              <a:t>Bremner</a:t>
            </a:r>
            <a:r>
              <a:rPr lang="en-US" sz="2400" dirty="0">
                <a:latin typeface="Calibri" charset="0"/>
                <a:ea typeface="MS PGothic" charset="0"/>
              </a:rPr>
              <a:t>, K. </a:t>
            </a:r>
            <a:r>
              <a:rPr lang="en-US" sz="2400" dirty="0" err="1">
                <a:latin typeface="Calibri" charset="0"/>
                <a:ea typeface="MS PGothic" charset="0"/>
              </a:rPr>
              <a:t>Rangrej</a:t>
            </a:r>
            <a:r>
              <a:rPr lang="en-US" sz="2400" dirty="0">
                <a:latin typeface="Calibri" charset="0"/>
                <a:ea typeface="MS PGothic" charset="0"/>
              </a:rPr>
              <a:t>, J. Chan, K. Cheung, W. Hoch, J. Peacock, S. and M. </a:t>
            </a:r>
            <a:r>
              <a:rPr lang="en-US" sz="2400" dirty="0" err="1">
                <a:latin typeface="Calibri" charset="0"/>
                <a:ea typeface="MS PGothic" charset="0"/>
              </a:rPr>
              <a:t>Krahn</a:t>
            </a:r>
            <a:r>
              <a:rPr lang="en-US" sz="2400" dirty="0">
                <a:latin typeface="Calibri" charset="0"/>
                <a:ea typeface="MS PGothic" charset="0"/>
              </a:rPr>
              <a:t>. BMC Cancer; 2016;16(1):809, Phase-specific and lifetime costs of cancer care in Ontario, Canada</a:t>
            </a:r>
          </a:p>
          <a:p>
            <a:endParaRPr lang="en-US"/>
          </a:p>
        </p:txBody>
      </p:sp>
    </p:spTree>
    <p:extLst>
      <p:ext uri="{BB962C8B-B14F-4D97-AF65-F5344CB8AC3E}">
        <p14:creationId xmlns:p14="http://schemas.microsoft.com/office/powerpoint/2010/main" val="720689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25648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17999"/>
              </a:lnSpc>
              <a:spcBef>
                <a:spcPts val="0"/>
              </a:spcBef>
              <a:spcAft>
                <a:spcPts val="0"/>
              </a:spcAft>
              <a:buClrTx/>
              <a:buSzTx/>
              <a:buFontTx/>
              <a:buNone/>
              <a:tabLst/>
              <a:defRPr/>
            </a:pPr>
            <a:r>
              <a:rPr lang="en-CA" sz="2400">
                <a:latin typeface="Calibri" charset="0"/>
                <a:ea typeface="MS PGothic" charset="0"/>
              </a:rPr>
              <a:t>Centre for Excellence in Economic Analysis Research (CLEAR). Rapid literature review: Economic evaluation of smoking cessation programs in the oncology setting. April 2015. Available from: </a:t>
            </a:r>
            <a:r>
              <a:rPr lang="en-CA" sz="2400">
                <a:latin typeface="Calibri" charset="0"/>
                <a:ea typeface="MS PGothic" charset="0"/>
                <a:hlinkClick r:id="rId3"/>
              </a:rPr>
              <a:t>https://content.cancerview.ca/download/cv/prevention_and_screening/tobacco_cessation/documents/rapidliteraturereviewecoevalpdf?attachment=0</a:t>
            </a:r>
            <a:endParaRPr lang="en-CA" sz="2400">
              <a:latin typeface="Calibri" charset="0"/>
              <a:ea typeface="MS PGothic" charset="0"/>
            </a:endParaRPr>
          </a:p>
          <a:p>
            <a:endParaRPr lang="en-US"/>
          </a:p>
        </p:txBody>
      </p:sp>
    </p:spTree>
    <p:extLst>
      <p:ext uri="{BB962C8B-B14F-4D97-AF65-F5344CB8AC3E}">
        <p14:creationId xmlns:p14="http://schemas.microsoft.com/office/powerpoint/2010/main" val="1754330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79395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2400" kern="1200" dirty="0">
                <a:solidFill>
                  <a:schemeClr val="tx1"/>
                </a:solidFill>
                <a:effectLst/>
                <a:latin typeface="Helvetica Neue"/>
                <a:ea typeface="MS PGothic" panose="020B0600070205080204" pitchFamily="34" charset="-128"/>
                <a:cs typeface="MS PGothic" charset="0"/>
                <a:sym typeface="Helvetica Neue"/>
              </a:rPr>
              <a:t>Hughes JR. A Quantitative Estimate of the Clinical Significance of Treating Tobacco Dependence. 2012;100(2):130–4</a:t>
            </a:r>
            <a:r>
              <a:rPr lang="en-US" sz="2400" kern="1200" dirty="0" smtClean="0">
                <a:solidFill>
                  <a:schemeClr val="tx1"/>
                </a:solidFill>
                <a:effectLst/>
                <a:latin typeface="Helvetica Neue"/>
                <a:ea typeface="MS PGothic" panose="020B0600070205080204" pitchFamily="34" charset="-128"/>
                <a:cs typeface="MS PGothic" charset="0"/>
                <a:sym typeface="Helvetica Neue"/>
              </a:rPr>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2400" kern="1200" dirty="0" smtClean="0">
              <a:solidFill>
                <a:schemeClr val="tx1"/>
              </a:solidFill>
              <a:effectLst/>
              <a:latin typeface="Helvetica Neue"/>
              <a:ea typeface="MS PGothic" panose="020B0600070205080204" pitchFamily="34" charset="-128"/>
              <a:cs typeface="MS PGothic" charset="0"/>
              <a:sym typeface="Helvetica Neue"/>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2400" b="0" i="0" kern="1200" dirty="0" err="1" smtClean="0">
                <a:solidFill>
                  <a:schemeClr val="tx1"/>
                </a:solidFill>
                <a:effectLst/>
                <a:latin typeface="Helvetica Neue"/>
                <a:ea typeface="MS PGothic" panose="020B0600070205080204" pitchFamily="34" charset="-128"/>
                <a:cs typeface="MS PGothic" charset="0"/>
                <a:sym typeface="Helvetica Neue"/>
              </a:rPr>
              <a:t>Chaiton</a:t>
            </a:r>
            <a:r>
              <a:rPr lang="en-US" sz="2400" b="0" i="0" kern="1200" dirty="0" smtClean="0">
                <a:solidFill>
                  <a:schemeClr val="tx1"/>
                </a:solidFill>
                <a:effectLst/>
                <a:latin typeface="Helvetica Neue"/>
                <a:ea typeface="MS PGothic" panose="020B0600070205080204" pitchFamily="34" charset="-128"/>
                <a:cs typeface="MS PGothic" charset="0"/>
                <a:sym typeface="Helvetica Neue"/>
              </a:rPr>
              <a:t> M, </a:t>
            </a:r>
            <a:r>
              <a:rPr lang="en-US" sz="2400" b="0" i="0" kern="1200" dirty="0" err="1" smtClean="0">
                <a:solidFill>
                  <a:schemeClr val="tx1"/>
                </a:solidFill>
                <a:effectLst/>
                <a:latin typeface="Helvetica Neue"/>
                <a:ea typeface="MS PGothic" panose="020B0600070205080204" pitchFamily="34" charset="-128"/>
                <a:cs typeface="MS PGothic" charset="0"/>
                <a:sym typeface="Helvetica Neue"/>
              </a:rPr>
              <a:t>Diemert</a:t>
            </a:r>
            <a:r>
              <a:rPr lang="en-US" sz="2400" b="0" i="0" kern="1200" dirty="0" smtClean="0">
                <a:solidFill>
                  <a:schemeClr val="tx1"/>
                </a:solidFill>
                <a:effectLst/>
                <a:latin typeface="Helvetica Neue"/>
                <a:ea typeface="MS PGothic" panose="020B0600070205080204" pitchFamily="34" charset="-128"/>
                <a:cs typeface="MS PGothic" charset="0"/>
                <a:sym typeface="Helvetica Neue"/>
              </a:rPr>
              <a:t> L, Cohen JE</a:t>
            </a:r>
            <a:r>
              <a:rPr lang="en-US" sz="2400" b="0" i="1" kern="1200" dirty="0" smtClean="0">
                <a:solidFill>
                  <a:schemeClr val="tx1"/>
                </a:solidFill>
                <a:effectLst/>
                <a:latin typeface="Helvetica Neue"/>
                <a:ea typeface="MS PGothic" panose="020B0600070205080204" pitchFamily="34" charset="-128"/>
                <a:cs typeface="MS PGothic" charset="0"/>
                <a:sym typeface="Helvetica Neue"/>
              </a:rPr>
              <a:t>, et al</a:t>
            </a:r>
            <a:r>
              <a:rPr lang="en-US" sz="2400" b="0" i="0" kern="1200" baseline="0" dirty="0" smtClean="0">
                <a:solidFill>
                  <a:schemeClr val="tx1"/>
                </a:solidFill>
                <a:effectLst/>
                <a:latin typeface="Helvetica Neue"/>
                <a:ea typeface="MS PGothic" panose="020B0600070205080204" pitchFamily="34" charset="-128"/>
                <a:cs typeface="MS PGothic" charset="0"/>
                <a:sym typeface="Helvetica Neue"/>
              </a:rPr>
              <a:t> </a:t>
            </a:r>
            <a:r>
              <a:rPr lang="en-US" sz="2400" b="0" i="0" kern="1200" dirty="0" smtClean="0">
                <a:solidFill>
                  <a:schemeClr val="tx1"/>
                </a:solidFill>
                <a:effectLst/>
                <a:latin typeface="Helvetica Neue"/>
                <a:ea typeface="MS PGothic" panose="020B0600070205080204" pitchFamily="34" charset="-128"/>
                <a:cs typeface="MS PGothic" charset="0"/>
                <a:sym typeface="Helvetica Neue"/>
              </a:rPr>
              <a:t>Estimating the number of quit attempts it takes to quit smoking successfully in a longitudinal cohort of smokers</a:t>
            </a:r>
            <a:r>
              <a:rPr lang="en-US" sz="2400" b="0" i="0" kern="1200" baseline="0" dirty="0" smtClean="0">
                <a:solidFill>
                  <a:schemeClr val="tx1"/>
                </a:solidFill>
                <a:effectLst/>
                <a:latin typeface="Helvetica Neue"/>
                <a:ea typeface="MS PGothic" panose="020B0600070205080204" pitchFamily="34" charset="-128"/>
                <a:cs typeface="MS PGothic" charset="0"/>
                <a:sym typeface="Helvetica Neue"/>
              </a:rPr>
              <a:t> </a:t>
            </a:r>
            <a:r>
              <a:rPr lang="en-US" sz="2400" b="0" i="1" kern="1200" dirty="0" smtClean="0">
                <a:solidFill>
                  <a:schemeClr val="tx1"/>
                </a:solidFill>
                <a:effectLst/>
                <a:latin typeface="Helvetica Neue"/>
                <a:ea typeface="MS PGothic" panose="020B0600070205080204" pitchFamily="34" charset="-128"/>
                <a:cs typeface="MS PGothic" charset="0"/>
                <a:sym typeface="Helvetica Neue"/>
              </a:rPr>
              <a:t>BMJ Open </a:t>
            </a:r>
            <a:r>
              <a:rPr lang="en-US" sz="2400" b="0" i="0" kern="1200" dirty="0" smtClean="0">
                <a:solidFill>
                  <a:schemeClr val="tx1"/>
                </a:solidFill>
                <a:effectLst/>
                <a:latin typeface="Helvetica Neue"/>
                <a:ea typeface="MS PGothic" panose="020B0600070205080204" pitchFamily="34" charset="-128"/>
                <a:cs typeface="MS PGothic" charset="0"/>
                <a:sym typeface="Helvetica Neue"/>
              </a:rPr>
              <a:t>2016;</a:t>
            </a:r>
            <a:r>
              <a:rPr lang="en-US" sz="2400" b="1" i="0" kern="1200" dirty="0" smtClean="0">
                <a:solidFill>
                  <a:schemeClr val="tx1"/>
                </a:solidFill>
                <a:effectLst/>
                <a:latin typeface="Helvetica Neue"/>
                <a:ea typeface="MS PGothic" panose="020B0600070205080204" pitchFamily="34" charset="-128"/>
                <a:cs typeface="MS PGothic" charset="0"/>
                <a:sym typeface="Helvetica Neue"/>
              </a:rPr>
              <a:t>6:</a:t>
            </a:r>
            <a:r>
              <a:rPr lang="en-US" sz="2400" b="0" i="0" kern="1200" dirty="0" smtClean="0">
                <a:solidFill>
                  <a:schemeClr val="tx1"/>
                </a:solidFill>
                <a:effectLst/>
                <a:latin typeface="Helvetica Neue"/>
                <a:ea typeface="MS PGothic" panose="020B0600070205080204" pitchFamily="34" charset="-128"/>
                <a:cs typeface="MS PGothic" charset="0"/>
                <a:sym typeface="Helvetica Neue"/>
              </a:rPr>
              <a:t>e011045. </a:t>
            </a:r>
            <a:r>
              <a:rPr lang="en-US" sz="2400" b="0" i="0" kern="1200" dirty="0" err="1" smtClean="0">
                <a:solidFill>
                  <a:schemeClr val="tx1"/>
                </a:solidFill>
                <a:effectLst/>
                <a:latin typeface="Helvetica Neue"/>
                <a:ea typeface="MS PGothic" panose="020B0600070205080204" pitchFamily="34" charset="-128"/>
                <a:cs typeface="MS PGothic" charset="0"/>
                <a:sym typeface="Helvetica Neue"/>
              </a:rPr>
              <a:t>doi</a:t>
            </a:r>
            <a:r>
              <a:rPr lang="en-US" sz="2400" b="0" i="0" kern="1200" dirty="0" smtClean="0">
                <a:solidFill>
                  <a:schemeClr val="tx1"/>
                </a:solidFill>
                <a:effectLst/>
                <a:latin typeface="Helvetica Neue"/>
                <a:ea typeface="MS PGothic" panose="020B0600070205080204" pitchFamily="34" charset="-128"/>
                <a:cs typeface="MS PGothic" charset="0"/>
                <a:sym typeface="Helvetica Neue"/>
              </a:rPr>
              <a:t>: 10.1136/bmjopen-2016-011045</a:t>
            </a:r>
            <a:endParaRPr lang="en-US" dirty="0" smtClean="0"/>
          </a:p>
        </p:txBody>
      </p:sp>
    </p:spTree>
    <p:extLst>
      <p:ext uri="{BB962C8B-B14F-4D97-AF65-F5344CB8AC3E}">
        <p14:creationId xmlns:p14="http://schemas.microsoft.com/office/powerpoint/2010/main" val="1342544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dirty="0">
                <a:latin typeface="Calibri" charset="0"/>
                <a:ea typeface="MS PGothic" charset="0"/>
              </a:rPr>
              <a:t>Government of Alberta Occupations and Educational Programs website: http://occinfo.alis.alberta.ca/occinfopreview/info/browse-wages</a:t>
            </a:r>
          </a:p>
          <a:p>
            <a:endParaRPr lang="en-US"/>
          </a:p>
        </p:txBody>
      </p:sp>
    </p:spTree>
    <p:extLst>
      <p:ext uri="{BB962C8B-B14F-4D97-AF65-F5344CB8AC3E}">
        <p14:creationId xmlns:p14="http://schemas.microsoft.com/office/powerpoint/2010/main" val="91540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0" i="0" kern="1200" dirty="0" smtClean="0">
                <a:solidFill>
                  <a:schemeClr val="tx1"/>
                </a:solidFill>
                <a:effectLst/>
                <a:latin typeface="Helvetica Neue"/>
                <a:ea typeface="MS PGothic" panose="020B0600070205080204" pitchFamily="34" charset="-128"/>
                <a:cs typeface="MS PGothic" charset="0"/>
                <a:sym typeface="Helvetica Neue"/>
              </a:rPr>
              <a:t>Hughes JR,</a:t>
            </a:r>
            <a:r>
              <a:rPr lang="en-US" sz="2400" b="0" i="0" kern="1200" baseline="0" dirty="0" smtClean="0">
                <a:solidFill>
                  <a:schemeClr val="tx1"/>
                </a:solidFill>
                <a:effectLst/>
                <a:latin typeface="Helvetica Neue"/>
                <a:ea typeface="MS PGothic" panose="020B0600070205080204" pitchFamily="34" charset="-128"/>
                <a:cs typeface="MS PGothic" charset="0"/>
                <a:sym typeface="Helvetica Neue"/>
              </a:rPr>
              <a:t> </a:t>
            </a:r>
            <a:r>
              <a:rPr lang="en-US" sz="2400" b="0" i="0" kern="1200" dirty="0" smtClean="0">
                <a:solidFill>
                  <a:schemeClr val="tx1"/>
                </a:solidFill>
                <a:effectLst/>
                <a:latin typeface="Helvetica Neue"/>
                <a:ea typeface="MS PGothic" panose="020B0600070205080204" pitchFamily="34" charset="-128"/>
                <a:cs typeface="MS PGothic" charset="0"/>
                <a:sym typeface="Helvetica Neue"/>
              </a:rPr>
              <a:t>Keely J, </a:t>
            </a:r>
            <a:r>
              <a:rPr lang="en-US" sz="2400" b="0" i="0" kern="1200" dirty="0" err="1" smtClean="0">
                <a:solidFill>
                  <a:schemeClr val="tx1"/>
                </a:solidFill>
                <a:effectLst/>
                <a:latin typeface="Helvetica Neue"/>
                <a:ea typeface="MS PGothic" panose="020B0600070205080204" pitchFamily="34" charset="-128"/>
                <a:cs typeface="MS PGothic" charset="0"/>
                <a:sym typeface="Helvetica Neue"/>
              </a:rPr>
              <a:t>Naud</a:t>
            </a:r>
            <a:r>
              <a:rPr lang="en-US" sz="2400" b="0" i="0" kern="1200" dirty="0" smtClean="0">
                <a:solidFill>
                  <a:schemeClr val="tx1"/>
                </a:solidFill>
                <a:effectLst/>
                <a:latin typeface="Helvetica Neue"/>
                <a:ea typeface="MS PGothic" panose="020B0600070205080204" pitchFamily="34" charset="-128"/>
                <a:cs typeface="MS PGothic" charset="0"/>
                <a:sym typeface="Helvetica Neue"/>
              </a:rPr>
              <a:t> S. Shape of the relapse curve and long-term abstinence among untreated</a:t>
            </a:r>
            <a:r>
              <a:rPr lang="en-US" sz="2400" b="0" i="0" kern="1200" baseline="0" dirty="0" smtClean="0">
                <a:solidFill>
                  <a:schemeClr val="tx1"/>
                </a:solidFill>
                <a:effectLst/>
                <a:latin typeface="Helvetica Neue"/>
                <a:ea typeface="MS PGothic" panose="020B0600070205080204" pitchFamily="34" charset="-128"/>
                <a:cs typeface="MS PGothic" charset="0"/>
                <a:sym typeface="Helvetica Neue"/>
              </a:rPr>
              <a:t> </a:t>
            </a:r>
            <a:r>
              <a:rPr lang="en-US" sz="2400" b="0" i="0" kern="1200" dirty="0" smtClean="0">
                <a:solidFill>
                  <a:schemeClr val="tx1"/>
                </a:solidFill>
                <a:effectLst/>
                <a:latin typeface="Helvetica Neue"/>
                <a:ea typeface="MS PGothic" panose="020B0600070205080204" pitchFamily="34" charset="-128"/>
                <a:cs typeface="MS PGothic" charset="0"/>
                <a:sym typeface="Helvetica Neue"/>
              </a:rPr>
              <a:t>smokers. Addiction 2004;</a:t>
            </a:r>
            <a:r>
              <a:rPr lang="en-US" sz="2400" b="1" i="0" kern="1200" dirty="0" smtClean="0">
                <a:solidFill>
                  <a:schemeClr val="tx1"/>
                </a:solidFill>
                <a:effectLst/>
                <a:latin typeface="Helvetica Neue"/>
                <a:ea typeface="MS PGothic" panose="020B0600070205080204" pitchFamily="34" charset="-128"/>
                <a:cs typeface="MS PGothic" charset="0"/>
                <a:sym typeface="Helvetica Neue"/>
              </a:rPr>
              <a:t>99</a:t>
            </a:r>
            <a:r>
              <a:rPr lang="en-US" sz="2400" b="0" i="0" kern="1200" dirty="0" smtClean="0">
                <a:solidFill>
                  <a:schemeClr val="tx1"/>
                </a:solidFill>
                <a:effectLst/>
                <a:latin typeface="Helvetica Neue"/>
                <a:ea typeface="MS PGothic" panose="020B0600070205080204" pitchFamily="34" charset="-128"/>
                <a:cs typeface="MS PGothic" charset="0"/>
                <a:sym typeface="Helvetica Neue"/>
              </a:rPr>
              <a:t>:29–38.</a:t>
            </a:r>
          </a:p>
          <a:p>
            <a:endParaRPr lang="en-US" dirty="0" smtClean="0"/>
          </a:p>
          <a:p>
            <a:r>
              <a:rPr lang="en-US" sz="2400" b="0" i="0" kern="1200" dirty="0" err="1" smtClean="0">
                <a:solidFill>
                  <a:schemeClr val="tx1"/>
                </a:solidFill>
                <a:effectLst/>
                <a:latin typeface="Helvetica Neue"/>
                <a:ea typeface="MS PGothic" panose="020B0600070205080204" pitchFamily="34" charset="-128"/>
                <a:cs typeface="MS PGothic" charset="0"/>
                <a:sym typeface="Helvetica Neue"/>
              </a:rPr>
              <a:t>Chaiton</a:t>
            </a:r>
            <a:r>
              <a:rPr lang="en-US" sz="2400" b="0" i="0" kern="1200" dirty="0" smtClean="0">
                <a:solidFill>
                  <a:schemeClr val="tx1"/>
                </a:solidFill>
                <a:effectLst/>
                <a:latin typeface="Helvetica Neue"/>
                <a:ea typeface="MS PGothic" panose="020B0600070205080204" pitchFamily="34" charset="-128"/>
                <a:cs typeface="MS PGothic" charset="0"/>
                <a:sym typeface="Helvetica Neue"/>
              </a:rPr>
              <a:t> M, </a:t>
            </a:r>
            <a:r>
              <a:rPr lang="en-US" sz="2400" b="0" i="0" kern="1200" dirty="0" err="1" smtClean="0">
                <a:solidFill>
                  <a:schemeClr val="tx1"/>
                </a:solidFill>
                <a:effectLst/>
                <a:latin typeface="Helvetica Neue"/>
                <a:ea typeface="MS PGothic" panose="020B0600070205080204" pitchFamily="34" charset="-128"/>
                <a:cs typeface="MS PGothic" charset="0"/>
                <a:sym typeface="Helvetica Neue"/>
              </a:rPr>
              <a:t>Diemert</a:t>
            </a:r>
            <a:r>
              <a:rPr lang="en-US" sz="2400" b="0" i="0" kern="1200" dirty="0" smtClean="0">
                <a:solidFill>
                  <a:schemeClr val="tx1"/>
                </a:solidFill>
                <a:effectLst/>
                <a:latin typeface="Helvetica Neue"/>
                <a:ea typeface="MS PGothic" panose="020B0600070205080204" pitchFamily="34" charset="-128"/>
                <a:cs typeface="MS PGothic" charset="0"/>
                <a:sym typeface="Helvetica Neue"/>
              </a:rPr>
              <a:t> L, Cohen JE</a:t>
            </a:r>
            <a:r>
              <a:rPr lang="en-US" sz="2400" b="0" i="1" kern="1200" dirty="0" smtClean="0">
                <a:solidFill>
                  <a:schemeClr val="tx1"/>
                </a:solidFill>
                <a:effectLst/>
                <a:latin typeface="Helvetica Neue"/>
                <a:ea typeface="MS PGothic" panose="020B0600070205080204" pitchFamily="34" charset="-128"/>
                <a:cs typeface="MS PGothic" charset="0"/>
                <a:sym typeface="Helvetica Neue"/>
              </a:rPr>
              <a:t>, et al</a:t>
            </a:r>
            <a:r>
              <a:rPr lang="en-US" sz="2400" b="0" i="0" kern="1200" baseline="0" dirty="0" smtClean="0">
                <a:solidFill>
                  <a:schemeClr val="tx1"/>
                </a:solidFill>
                <a:effectLst/>
                <a:latin typeface="Helvetica Neue"/>
                <a:ea typeface="MS PGothic" panose="020B0600070205080204" pitchFamily="34" charset="-128"/>
                <a:cs typeface="MS PGothic" charset="0"/>
                <a:sym typeface="Helvetica Neue"/>
              </a:rPr>
              <a:t> </a:t>
            </a:r>
            <a:r>
              <a:rPr lang="en-US" sz="2400" b="0" i="0" kern="1200" dirty="0" smtClean="0">
                <a:solidFill>
                  <a:schemeClr val="tx1"/>
                </a:solidFill>
                <a:effectLst/>
                <a:latin typeface="Helvetica Neue"/>
                <a:ea typeface="MS PGothic" panose="020B0600070205080204" pitchFamily="34" charset="-128"/>
                <a:cs typeface="MS PGothic" charset="0"/>
                <a:sym typeface="Helvetica Neue"/>
              </a:rPr>
              <a:t>Estimating the number of quit attempts it takes to quit smoking successfully in a longitudinal cohort of smokers</a:t>
            </a:r>
            <a:r>
              <a:rPr lang="en-US" sz="2400" b="0" i="0" kern="1200" baseline="0" dirty="0" smtClean="0">
                <a:solidFill>
                  <a:schemeClr val="tx1"/>
                </a:solidFill>
                <a:effectLst/>
                <a:latin typeface="Helvetica Neue"/>
                <a:ea typeface="MS PGothic" panose="020B0600070205080204" pitchFamily="34" charset="-128"/>
                <a:cs typeface="MS PGothic" charset="0"/>
                <a:sym typeface="Helvetica Neue"/>
              </a:rPr>
              <a:t> </a:t>
            </a:r>
            <a:r>
              <a:rPr lang="en-US" sz="2400" b="0" i="1" kern="1200" dirty="0" smtClean="0">
                <a:solidFill>
                  <a:schemeClr val="tx1"/>
                </a:solidFill>
                <a:effectLst/>
                <a:latin typeface="Helvetica Neue"/>
                <a:ea typeface="MS PGothic" panose="020B0600070205080204" pitchFamily="34" charset="-128"/>
                <a:cs typeface="MS PGothic" charset="0"/>
                <a:sym typeface="Helvetica Neue"/>
              </a:rPr>
              <a:t>BMJ Open </a:t>
            </a:r>
            <a:r>
              <a:rPr lang="en-US" sz="2400" b="0" i="0" kern="1200" dirty="0" smtClean="0">
                <a:solidFill>
                  <a:schemeClr val="tx1"/>
                </a:solidFill>
                <a:effectLst/>
                <a:latin typeface="Helvetica Neue"/>
                <a:ea typeface="MS PGothic" panose="020B0600070205080204" pitchFamily="34" charset="-128"/>
                <a:cs typeface="MS PGothic" charset="0"/>
                <a:sym typeface="Helvetica Neue"/>
              </a:rPr>
              <a:t>2016;</a:t>
            </a:r>
            <a:r>
              <a:rPr lang="en-US" sz="2400" b="1" i="0" kern="1200" dirty="0" smtClean="0">
                <a:solidFill>
                  <a:schemeClr val="tx1"/>
                </a:solidFill>
                <a:effectLst/>
                <a:latin typeface="Helvetica Neue"/>
                <a:ea typeface="MS PGothic" panose="020B0600070205080204" pitchFamily="34" charset="-128"/>
                <a:cs typeface="MS PGothic" charset="0"/>
                <a:sym typeface="Helvetica Neue"/>
              </a:rPr>
              <a:t>6:</a:t>
            </a:r>
            <a:r>
              <a:rPr lang="en-US" sz="2400" b="0" i="0" kern="1200" dirty="0" smtClean="0">
                <a:solidFill>
                  <a:schemeClr val="tx1"/>
                </a:solidFill>
                <a:effectLst/>
                <a:latin typeface="Helvetica Neue"/>
                <a:ea typeface="MS PGothic" panose="020B0600070205080204" pitchFamily="34" charset="-128"/>
                <a:cs typeface="MS PGothic" charset="0"/>
                <a:sym typeface="Helvetica Neue"/>
              </a:rPr>
              <a:t>e011045. </a:t>
            </a:r>
            <a:r>
              <a:rPr lang="en-US" sz="2400" b="0" i="0" kern="1200" dirty="0" err="1" smtClean="0">
                <a:solidFill>
                  <a:schemeClr val="tx1"/>
                </a:solidFill>
                <a:effectLst/>
                <a:latin typeface="Helvetica Neue"/>
                <a:ea typeface="MS PGothic" panose="020B0600070205080204" pitchFamily="34" charset="-128"/>
                <a:cs typeface="MS PGothic" charset="0"/>
                <a:sym typeface="Helvetica Neue"/>
              </a:rPr>
              <a:t>doi</a:t>
            </a:r>
            <a:r>
              <a:rPr lang="en-US" sz="2400" b="0" i="0" kern="1200" dirty="0" smtClean="0">
                <a:solidFill>
                  <a:schemeClr val="tx1"/>
                </a:solidFill>
                <a:effectLst/>
                <a:latin typeface="Helvetica Neue"/>
                <a:ea typeface="MS PGothic" panose="020B0600070205080204" pitchFamily="34" charset="-128"/>
                <a:cs typeface="MS PGothic" charset="0"/>
                <a:sym typeface="Helvetica Neue"/>
              </a:rPr>
              <a:t>: 10.1136/bmjopen-2016-011045</a:t>
            </a:r>
            <a:endParaRPr lang="en-US" dirty="0" smtClean="0"/>
          </a:p>
          <a:p>
            <a:endParaRPr lang="en-US" dirty="0" smtClean="0"/>
          </a:p>
          <a:p>
            <a:r>
              <a:rPr lang="en-US" sz="2400" b="0" i="0" kern="1200" dirty="0" smtClean="0">
                <a:solidFill>
                  <a:schemeClr val="tx1"/>
                </a:solidFill>
                <a:effectLst/>
                <a:latin typeface="Helvetica Neue"/>
                <a:ea typeface="MS PGothic" panose="020B0600070205080204" pitchFamily="34" charset="-128"/>
                <a:cs typeface="MS PGothic" charset="0"/>
                <a:sym typeface="Helvetica Neue"/>
              </a:rPr>
              <a:t>Hajek P, Stead LF, West R, Jarvis M, Hartmann-Boyce J, Lancaster T. Relapse prevention interventions for smoking cessation. Cochrane Database of Systematic Reviews 2013, Issue 8. Art. No.: CD003999. DOI: 10.1002/14651858.CD003999.pub4.</a:t>
            </a:r>
          </a:p>
          <a:p>
            <a:endParaRPr lang="en-US" dirty="0" smtClean="0"/>
          </a:p>
          <a:p>
            <a:endParaRPr lang="en-US"/>
          </a:p>
        </p:txBody>
      </p:sp>
    </p:spTree>
    <p:extLst>
      <p:ext uri="{BB962C8B-B14F-4D97-AF65-F5344CB8AC3E}">
        <p14:creationId xmlns:p14="http://schemas.microsoft.com/office/powerpoint/2010/main" val="916203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0" i="0" kern="1200" dirty="0" err="1" smtClean="0">
                <a:solidFill>
                  <a:schemeClr val="tx1"/>
                </a:solidFill>
                <a:effectLst/>
                <a:latin typeface="Helvetica Neue"/>
                <a:ea typeface="MS PGothic" panose="020B0600070205080204" pitchFamily="34" charset="-128"/>
                <a:cs typeface="MS PGothic" charset="0"/>
                <a:sym typeface="Helvetica Neue"/>
              </a:rPr>
              <a:t>Chaiton</a:t>
            </a:r>
            <a:r>
              <a:rPr lang="en-US" sz="2400" b="0" i="0" kern="1200" dirty="0" smtClean="0">
                <a:solidFill>
                  <a:schemeClr val="tx1"/>
                </a:solidFill>
                <a:effectLst/>
                <a:latin typeface="Helvetica Neue"/>
                <a:ea typeface="MS PGothic" panose="020B0600070205080204" pitchFamily="34" charset="-128"/>
                <a:cs typeface="MS PGothic" charset="0"/>
                <a:sym typeface="Helvetica Neue"/>
              </a:rPr>
              <a:t> M, </a:t>
            </a:r>
            <a:r>
              <a:rPr lang="en-US" sz="2400" b="0" i="0" kern="1200" dirty="0" err="1" smtClean="0">
                <a:solidFill>
                  <a:schemeClr val="tx1"/>
                </a:solidFill>
                <a:effectLst/>
                <a:latin typeface="Helvetica Neue"/>
                <a:ea typeface="MS PGothic" panose="020B0600070205080204" pitchFamily="34" charset="-128"/>
                <a:cs typeface="MS PGothic" charset="0"/>
                <a:sym typeface="Helvetica Neue"/>
              </a:rPr>
              <a:t>Diemert</a:t>
            </a:r>
            <a:r>
              <a:rPr lang="en-US" sz="2400" b="0" i="0" kern="1200" dirty="0" smtClean="0">
                <a:solidFill>
                  <a:schemeClr val="tx1"/>
                </a:solidFill>
                <a:effectLst/>
                <a:latin typeface="Helvetica Neue"/>
                <a:ea typeface="MS PGothic" panose="020B0600070205080204" pitchFamily="34" charset="-128"/>
                <a:cs typeface="MS PGothic" charset="0"/>
                <a:sym typeface="Helvetica Neue"/>
              </a:rPr>
              <a:t> L, Cohen JE</a:t>
            </a:r>
            <a:r>
              <a:rPr lang="en-US" sz="2400" b="0" i="1" kern="1200" dirty="0" smtClean="0">
                <a:solidFill>
                  <a:schemeClr val="tx1"/>
                </a:solidFill>
                <a:effectLst/>
                <a:latin typeface="Helvetica Neue"/>
                <a:ea typeface="MS PGothic" panose="020B0600070205080204" pitchFamily="34" charset="-128"/>
                <a:cs typeface="MS PGothic" charset="0"/>
                <a:sym typeface="Helvetica Neue"/>
              </a:rPr>
              <a:t>, et al</a:t>
            </a:r>
            <a:r>
              <a:rPr lang="en-US" sz="2400" b="0" i="0" kern="1200" baseline="0" dirty="0" smtClean="0">
                <a:solidFill>
                  <a:schemeClr val="tx1"/>
                </a:solidFill>
                <a:effectLst/>
                <a:latin typeface="Helvetica Neue"/>
                <a:ea typeface="MS PGothic" panose="020B0600070205080204" pitchFamily="34" charset="-128"/>
                <a:cs typeface="MS PGothic" charset="0"/>
                <a:sym typeface="Helvetica Neue"/>
              </a:rPr>
              <a:t> </a:t>
            </a:r>
            <a:r>
              <a:rPr lang="en-US" sz="2400" b="0" i="0" kern="1200" dirty="0" smtClean="0">
                <a:solidFill>
                  <a:schemeClr val="tx1"/>
                </a:solidFill>
                <a:effectLst/>
                <a:latin typeface="Helvetica Neue"/>
                <a:ea typeface="MS PGothic" panose="020B0600070205080204" pitchFamily="34" charset="-128"/>
                <a:cs typeface="MS PGothic" charset="0"/>
                <a:sym typeface="Helvetica Neue"/>
              </a:rPr>
              <a:t>Estimating the number of quit attempts it takes to quit smoking successfully in a longitudinal cohort of smokers</a:t>
            </a:r>
            <a:r>
              <a:rPr lang="en-US" sz="2400" b="0" i="0" kern="1200" baseline="0" dirty="0" smtClean="0">
                <a:solidFill>
                  <a:schemeClr val="tx1"/>
                </a:solidFill>
                <a:effectLst/>
                <a:latin typeface="Helvetica Neue"/>
                <a:ea typeface="MS PGothic" panose="020B0600070205080204" pitchFamily="34" charset="-128"/>
                <a:cs typeface="MS PGothic" charset="0"/>
                <a:sym typeface="Helvetica Neue"/>
              </a:rPr>
              <a:t> </a:t>
            </a:r>
            <a:r>
              <a:rPr lang="en-US" sz="2400" b="0" i="1" kern="1200" dirty="0" smtClean="0">
                <a:solidFill>
                  <a:schemeClr val="tx1"/>
                </a:solidFill>
                <a:effectLst/>
                <a:latin typeface="Helvetica Neue"/>
                <a:ea typeface="MS PGothic" panose="020B0600070205080204" pitchFamily="34" charset="-128"/>
                <a:cs typeface="MS PGothic" charset="0"/>
                <a:sym typeface="Helvetica Neue"/>
              </a:rPr>
              <a:t>BMJ Open </a:t>
            </a:r>
            <a:r>
              <a:rPr lang="en-US" sz="2400" b="0" i="0" kern="1200" dirty="0" smtClean="0">
                <a:solidFill>
                  <a:schemeClr val="tx1"/>
                </a:solidFill>
                <a:effectLst/>
                <a:latin typeface="Helvetica Neue"/>
                <a:ea typeface="MS PGothic" panose="020B0600070205080204" pitchFamily="34" charset="-128"/>
                <a:cs typeface="MS PGothic" charset="0"/>
                <a:sym typeface="Helvetica Neue"/>
              </a:rPr>
              <a:t>2016;</a:t>
            </a:r>
            <a:r>
              <a:rPr lang="en-US" sz="2400" b="1" i="0" kern="1200" dirty="0" smtClean="0">
                <a:solidFill>
                  <a:schemeClr val="tx1"/>
                </a:solidFill>
                <a:effectLst/>
                <a:latin typeface="Helvetica Neue"/>
                <a:ea typeface="MS PGothic" panose="020B0600070205080204" pitchFamily="34" charset="-128"/>
                <a:cs typeface="MS PGothic" charset="0"/>
                <a:sym typeface="Helvetica Neue"/>
              </a:rPr>
              <a:t>6:</a:t>
            </a:r>
            <a:r>
              <a:rPr lang="en-US" sz="2400" b="0" i="0" kern="1200" dirty="0" smtClean="0">
                <a:solidFill>
                  <a:schemeClr val="tx1"/>
                </a:solidFill>
                <a:effectLst/>
                <a:latin typeface="Helvetica Neue"/>
                <a:ea typeface="MS PGothic" panose="020B0600070205080204" pitchFamily="34" charset="-128"/>
                <a:cs typeface="MS PGothic" charset="0"/>
                <a:sym typeface="Helvetica Neue"/>
              </a:rPr>
              <a:t>e011045. </a:t>
            </a:r>
            <a:r>
              <a:rPr lang="en-US" sz="2400" b="0" i="0" kern="1200" dirty="0" err="1" smtClean="0">
                <a:solidFill>
                  <a:schemeClr val="tx1"/>
                </a:solidFill>
                <a:effectLst/>
                <a:latin typeface="Helvetica Neue"/>
                <a:ea typeface="MS PGothic" panose="020B0600070205080204" pitchFamily="34" charset="-128"/>
                <a:cs typeface="MS PGothic" charset="0"/>
                <a:sym typeface="Helvetica Neue"/>
              </a:rPr>
              <a:t>doi</a:t>
            </a:r>
            <a:r>
              <a:rPr lang="en-US" sz="2400" b="0" i="0" kern="1200" dirty="0" smtClean="0">
                <a:solidFill>
                  <a:schemeClr val="tx1"/>
                </a:solidFill>
                <a:effectLst/>
                <a:latin typeface="Helvetica Neue"/>
                <a:ea typeface="MS PGothic" panose="020B0600070205080204" pitchFamily="34" charset="-128"/>
                <a:cs typeface="MS PGothic" charset="0"/>
                <a:sym typeface="Helvetica Neue"/>
              </a:rPr>
              <a:t>: 10.1136/bmjopen-2016-011045</a:t>
            </a:r>
            <a:endParaRPr lang="en-US" sz="2400" dirty="0" smtClean="0"/>
          </a:p>
          <a:p>
            <a:endParaRPr lang="en-US" sz="2400" b="0" i="0" kern="1200" dirty="0" smtClean="0">
              <a:solidFill>
                <a:schemeClr val="tx1"/>
              </a:solidFill>
              <a:effectLst/>
              <a:latin typeface="Helvetica Neue"/>
              <a:ea typeface="MS PGothic" panose="020B0600070205080204" pitchFamily="34" charset="-128"/>
              <a:cs typeface="MS PGothic" charset="0"/>
              <a:sym typeface="Helvetica Neue"/>
            </a:endParaRPr>
          </a:p>
          <a:p>
            <a:r>
              <a:rPr lang="en-US" sz="2400" kern="1200" baseline="30000" dirty="0" smtClean="0">
                <a:solidFill>
                  <a:schemeClr val="tx1"/>
                </a:solidFill>
                <a:effectLst/>
                <a:latin typeface="Helvetica Neue"/>
                <a:ea typeface="MS PGothic" panose="020B0600070205080204" pitchFamily="34" charset="-128"/>
                <a:cs typeface="MS PGothic" charset="0"/>
                <a:sym typeface="Helvetica Neue"/>
              </a:rPr>
              <a:t>1</a:t>
            </a:r>
            <a:r>
              <a:rPr lang="en-US" sz="2400" kern="1200" dirty="0" smtClean="0">
                <a:solidFill>
                  <a:schemeClr val="tx1"/>
                </a:solidFill>
                <a:effectLst/>
                <a:latin typeface="Helvetica Neue"/>
                <a:ea typeface="MS PGothic" panose="020B0600070205080204" pitchFamily="34" charset="-128"/>
                <a:cs typeface="MS PGothic" charset="0"/>
                <a:sym typeface="Helvetica Neue"/>
              </a:rPr>
              <a:t>Based on modelling and data from </a:t>
            </a:r>
            <a:r>
              <a:rPr lang="en-US" sz="2400" kern="1200" dirty="0" err="1" smtClean="0">
                <a:solidFill>
                  <a:schemeClr val="tx1"/>
                </a:solidFill>
                <a:effectLst/>
                <a:latin typeface="Helvetica Neue"/>
                <a:ea typeface="MS PGothic" panose="020B0600070205080204" pitchFamily="34" charset="-128"/>
                <a:cs typeface="MS PGothic" charset="0"/>
                <a:sym typeface="Helvetica Neue"/>
              </a:rPr>
              <a:t>Chaiton</a:t>
            </a:r>
            <a:r>
              <a:rPr lang="en-US" sz="2400" kern="1200" dirty="0" smtClean="0">
                <a:solidFill>
                  <a:schemeClr val="tx1"/>
                </a:solidFill>
                <a:effectLst/>
                <a:latin typeface="Helvetica Neue"/>
                <a:ea typeface="MS PGothic" panose="020B0600070205080204" pitchFamily="34" charset="-128"/>
                <a:cs typeface="MS PGothic" charset="0"/>
                <a:sym typeface="Helvetica Neue"/>
              </a:rPr>
              <a:t> et al, 2016 study on estimating quit attempts in Canadian population, minimal, maximal, and average scenarios are presented that would likely be relevant to most cancer patient populations.  Minimum quit attempts = 6.3 attempts. This scenario comes from a recall of quit attempts over a lifetime amongst successful quitters, may underestimate actual number of quit attempts.  Maximum quit attempts = 29.6 attempts. This scenario comes from a life table approach, whereby the success rate of quit attempts varies by “quit attempt age” as observed during period of the study.  This approach is offsetting – it overestimates chance of success, may underestimate subsequent attempts.  Average quit attempts = 19.6 attempts. This scenario comes from a constant rate assumption, whereby every quit attempt has the same chance of success, no matter how many previous quit attempts there have been, may underestimate actual number of quit attempts.  Finally, </a:t>
            </a:r>
            <a:r>
              <a:rPr lang="en-US" sz="2400" kern="1200" dirty="0" err="1" smtClean="0">
                <a:solidFill>
                  <a:schemeClr val="tx1"/>
                </a:solidFill>
                <a:effectLst/>
                <a:latin typeface="Helvetica Neue"/>
                <a:ea typeface="MS PGothic" panose="020B0600070205080204" pitchFamily="34" charset="-128"/>
                <a:cs typeface="MS PGothic" charset="0"/>
                <a:sym typeface="Helvetica Neue"/>
              </a:rPr>
              <a:t>Chaiton</a:t>
            </a:r>
            <a:r>
              <a:rPr lang="en-US" sz="2400" kern="1200" dirty="0" smtClean="0">
                <a:solidFill>
                  <a:schemeClr val="tx1"/>
                </a:solidFill>
                <a:effectLst/>
                <a:latin typeface="Helvetica Neue"/>
                <a:ea typeface="MS PGothic" panose="020B0600070205080204" pitchFamily="34" charset="-128"/>
                <a:cs typeface="MS PGothic" charset="0"/>
                <a:sym typeface="Helvetica Neue"/>
              </a:rPr>
              <a:t> et </a:t>
            </a:r>
            <a:r>
              <a:rPr lang="en-US" sz="2400" kern="1200" dirty="0" err="1" smtClean="0">
                <a:solidFill>
                  <a:schemeClr val="tx1"/>
                </a:solidFill>
                <a:effectLst/>
                <a:latin typeface="Helvetica Neue"/>
                <a:ea typeface="MS PGothic" panose="020B0600070205080204" pitchFamily="34" charset="-128"/>
                <a:cs typeface="MS PGothic" charset="0"/>
                <a:sym typeface="Helvetica Neue"/>
              </a:rPr>
              <a:t>al’s</a:t>
            </a:r>
            <a:r>
              <a:rPr lang="en-US" sz="2400" kern="1200" dirty="0" smtClean="0">
                <a:solidFill>
                  <a:schemeClr val="tx1"/>
                </a:solidFill>
                <a:effectLst/>
                <a:latin typeface="Helvetica Neue"/>
                <a:ea typeface="MS PGothic" panose="020B0600070205080204" pitchFamily="34" charset="-128"/>
                <a:cs typeface="MS PGothic" charset="0"/>
                <a:sym typeface="Helvetica Neue"/>
              </a:rPr>
              <a:t> maximum quit attempts (142) wasn’t used in this analysis, as this represents a lifetime approach, and is less relevant to the cancer patient population, though may be helpful when estimating quit attempts in the general population.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i="0" kern="1200" dirty="0" smtClean="0">
              <a:solidFill>
                <a:schemeClr val="tx1"/>
              </a:solidFill>
              <a:effectLst/>
              <a:latin typeface="Helvetica Neue"/>
              <a:ea typeface="MS PGothic" panose="020B0600070205080204" pitchFamily="34" charset="-128"/>
              <a:cs typeface="MS PGothic" charset="0"/>
              <a:sym typeface="Helvetica Neue"/>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b="0" i="0" kern="1200" dirty="0" err="1" smtClean="0">
                <a:solidFill>
                  <a:schemeClr val="tx1"/>
                </a:solidFill>
                <a:effectLst/>
                <a:latin typeface="Helvetica Neue"/>
                <a:ea typeface="MS PGothic" panose="020B0600070205080204" pitchFamily="34" charset="-128"/>
                <a:cs typeface="MS PGothic" charset="0"/>
                <a:sym typeface="Helvetica Neue"/>
              </a:rPr>
              <a:t>Chaiton</a:t>
            </a:r>
            <a:r>
              <a:rPr lang="en-US" sz="2400" b="0" i="0" kern="1200" dirty="0" smtClean="0">
                <a:solidFill>
                  <a:schemeClr val="tx1"/>
                </a:solidFill>
                <a:effectLst/>
                <a:latin typeface="Helvetica Neue"/>
                <a:ea typeface="MS PGothic" panose="020B0600070205080204" pitchFamily="34" charset="-128"/>
                <a:cs typeface="MS PGothic" charset="0"/>
                <a:sym typeface="Helvetica Neue"/>
              </a:rPr>
              <a:t> M, </a:t>
            </a:r>
            <a:r>
              <a:rPr lang="en-US" sz="2400" b="0" i="0" kern="1200" dirty="0" err="1" smtClean="0">
                <a:solidFill>
                  <a:schemeClr val="tx1"/>
                </a:solidFill>
                <a:effectLst/>
                <a:latin typeface="Helvetica Neue"/>
                <a:ea typeface="MS PGothic" panose="020B0600070205080204" pitchFamily="34" charset="-128"/>
                <a:cs typeface="MS PGothic" charset="0"/>
                <a:sym typeface="Helvetica Neue"/>
              </a:rPr>
              <a:t>Diemert</a:t>
            </a:r>
            <a:r>
              <a:rPr lang="en-US" sz="2400" b="0" i="0" kern="1200" dirty="0" smtClean="0">
                <a:solidFill>
                  <a:schemeClr val="tx1"/>
                </a:solidFill>
                <a:effectLst/>
                <a:latin typeface="Helvetica Neue"/>
                <a:ea typeface="MS PGothic" panose="020B0600070205080204" pitchFamily="34" charset="-128"/>
                <a:cs typeface="MS PGothic" charset="0"/>
                <a:sym typeface="Helvetica Neue"/>
              </a:rPr>
              <a:t> L, Cohen JE</a:t>
            </a:r>
            <a:r>
              <a:rPr lang="en-US" sz="2400" b="0" i="1" kern="1200" dirty="0" smtClean="0">
                <a:solidFill>
                  <a:schemeClr val="tx1"/>
                </a:solidFill>
                <a:effectLst/>
                <a:latin typeface="Helvetica Neue"/>
                <a:ea typeface="MS PGothic" panose="020B0600070205080204" pitchFamily="34" charset="-128"/>
                <a:cs typeface="MS PGothic" charset="0"/>
                <a:sym typeface="Helvetica Neue"/>
              </a:rPr>
              <a:t>, et al</a:t>
            </a:r>
            <a:r>
              <a:rPr lang="en-US" sz="2400" b="0" i="0" kern="1200" baseline="0" dirty="0" smtClean="0">
                <a:solidFill>
                  <a:schemeClr val="tx1"/>
                </a:solidFill>
                <a:effectLst/>
                <a:latin typeface="Helvetica Neue"/>
                <a:ea typeface="MS PGothic" panose="020B0600070205080204" pitchFamily="34" charset="-128"/>
                <a:cs typeface="MS PGothic" charset="0"/>
                <a:sym typeface="Helvetica Neue"/>
              </a:rPr>
              <a:t> </a:t>
            </a:r>
            <a:r>
              <a:rPr lang="en-US" sz="2400" b="0" i="0" kern="1200" dirty="0" smtClean="0">
                <a:solidFill>
                  <a:schemeClr val="tx1"/>
                </a:solidFill>
                <a:effectLst/>
                <a:latin typeface="Helvetica Neue"/>
                <a:ea typeface="MS PGothic" panose="020B0600070205080204" pitchFamily="34" charset="-128"/>
                <a:cs typeface="MS PGothic" charset="0"/>
                <a:sym typeface="Helvetica Neue"/>
              </a:rPr>
              <a:t>Estimating the number of quit attempts it takes to quit smoking successfully in a longitudinal cohort of smokers</a:t>
            </a:r>
            <a:r>
              <a:rPr lang="en-US" sz="2400" b="0" i="0" kern="1200" baseline="0" dirty="0" smtClean="0">
                <a:solidFill>
                  <a:schemeClr val="tx1"/>
                </a:solidFill>
                <a:effectLst/>
                <a:latin typeface="Helvetica Neue"/>
                <a:ea typeface="MS PGothic" panose="020B0600070205080204" pitchFamily="34" charset="-128"/>
                <a:cs typeface="MS PGothic" charset="0"/>
                <a:sym typeface="Helvetica Neue"/>
              </a:rPr>
              <a:t> </a:t>
            </a:r>
            <a:r>
              <a:rPr lang="en-US" sz="2400" b="0" i="1" kern="1200" dirty="0" smtClean="0">
                <a:solidFill>
                  <a:schemeClr val="tx1"/>
                </a:solidFill>
                <a:effectLst/>
                <a:latin typeface="Helvetica Neue"/>
                <a:ea typeface="MS PGothic" panose="020B0600070205080204" pitchFamily="34" charset="-128"/>
                <a:cs typeface="MS PGothic" charset="0"/>
                <a:sym typeface="Helvetica Neue"/>
              </a:rPr>
              <a:t>BMJ Open </a:t>
            </a:r>
            <a:r>
              <a:rPr lang="en-US" sz="2400" b="0" i="0" kern="1200" dirty="0" smtClean="0">
                <a:solidFill>
                  <a:schemeClr val="tx1"/>
                </a:solidFill>
                <a:effectLst/>
                <a:latin typeface="Helvetica Neue"/>
                <a:ea typeface="MS PGothic" panose="020B0600070205080204" pitchFamily="34" charset="-128"/>
                <a:cs typeface="MS PGothic" charset="0"/>
                <a:sym typeface="Helvetica Neue"/>
              </a:rPr>
              <a:t>2016;</a:t>
            </a:r>
            <a:r>
              <a:rPr lang="en-US" sz="2400" b="1" i="0" kern="1200" dirty="0" smtClean="0">
                <a:solidFill>
                  <a:schemeClr val="tx1"/>
                </a:solidFill>
                <a:effectLst/>
                <a:latin typeface="Helvetica Neue"/>
                <a:ea typeface="MS PGothic" panose="020B0600070205080204" pitchFamily="34" charset="-128"/>
                <a:cs typeface="MS PGothic" charset="0"/>
                <a:sym typeface="Helvetica Neue"/>
              </a:rPr>
              <a:t>6:</a:t>
            </a:r>
            <a:r>
              <a:rPr lang="en-US" sz="2400" b="0" i="0" kern="1200" dirty="0" smtClean="0">
                <a:solidFill>
                  <a:schemeClr val="tx1"/>
                </a:solidFill>
                <a:effectLst/>
                <a:latin typeface="Helvetica Neue"/>
                <a:ea typeface="MS PGothic" panose="020B0600070205080204" pitchFamily="34" charset="-128"/>
                <a:cs typeface="MS PGothic" charset="0"/>
                <a:sym typeface="Helvetica Neue"/>
              </a:rPr>
              <a:t>e011045. </a:t>
            </a:r>
            <a:r>
              <a:rPr lang="en-US" sz="2400" b="0" i="0" kern="1200" dirty="0" err="1" smtClean="0">
                <a:solidFill>
                  <a:schemeClr val="tx1"/>
                </a:solidFill>
                <a:effectLst/>
                <a:latin typeface="Helvetica Neue"/>
                <a:ea typeface="MS PGothic" panose="020B0600070205080204" pitchFamily="34" charset="-128"/>
                <a:cs typeface="MS PGothic" charset="0"/>
                <a:sym typeface="Helvetica Neue"/>
              </a:rPr>
              <a:t>doi</a:t>
            </a:r>
            <a:r>
              <a:rPr lang="en-US" sz="2400" b="0" i="0" kern="1200" dirty="0" smtClean="0">
                <a:solidFill>
                  <a:schemeClr val="tx1"/>
                </a:solidFill>
                <a:effectLst/>
                <a:latin typeface="Helvetica Neue"/>
                <a:ea typeface="MS PGothic" panose="020B0600070205080204" pitchFamily="34" charset="-128"/>
                <a:cs typeface="MS PGothic" charset="0"/>
                <a:sym typeface="Helvetica Neue"/>
              </a:rPr>
              <a:t>: 10.1136/bmjopen-2016-011045</a:t>
            </a:r>
          </a:p>
          <a:p>
            <a:endParaRPr lang="en-US" sz="2400" dirty="0" smtClean="0"/>
          </a:p>
        </p:txBody>
      </p:sp>
    </p:spTree>
    <p:extLst>
      <p:ext uri="{BB962C8B-B14F-4D97-AF65-F5344CB8AC3E}">
        <p14:creationId xmlns:p14="http://schemas.microsoft.com/office/powerpoint/2010/main" val="1167114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sz="2400" kern="1200" dirty="0">
                <a:solidFill>
                  <a:schemeClr val="tx1"/>
                </a:solidFill>
                <a:effectLst/>
                <a:latin typeface="Helvetica Neue"/>
                <a:ea typeface="MS PGothic" panose="020B0600070205080204" pitchFamily="34" charset="-128"/>
                <a:cs typeface="MS PGothic" charset="0"/>
                <a:sym typeface="Helvetica Neue"/>
              </a:rPr>
              <a:t>de Oliveira C, Pataky R, </a:t>
            </a:r>
            <a:r>
              <a:rPr lang="en-US" sz="2400" kern="1200" dirty="0" err="1">
                <a:solidFill>
                  <a:schemeClr val="tx1"/>
                </a:solidFill>
                <a:effectLst/>
                <a:latin typeface="Helvetica Neue"/>
                <a:ea typeface="MS PGothic" panose="020B0600070205080204" pitchFamily="34" charset="-128"/>
                <a:cs typeface="MS PGothic" charset="0"/>
                <a:sym typeface="Helvetica Neue"/>
              </a:rPr>
              <a:t>Bremner</a:t>
            </a:r>
            <a:r>
              <a:rPr lang="en-US" sz="2400" kern="1200" dirty="0">
                <a:solidFill>
                  <a:schemeClr val="tx1"/>
                </a:solidFill>
                <a:effectLst/>
                <a:latin typeface="Helvetica Neue"/>
                <a:ea typeface="MS PGothic" panose="020B0600070205080204" pitchFamily="34" charset="-128"/>
                <a:cs typeface="MS PGothic" charset="0"/>
                <a:sym typeface="Helvetica Neue"/>
              </a:rPr>
              <a:t> K, </a:t>
            </a:r>
            <a:r>
              <a:rPr lang="en-US" sz="2400" kern="1200" dirty="0" err="1">
                <a:solidFill>
                  <a:schemeClr val="tx1"/>
                </a:solidFill>
                <a:effectLst/>
                <a:latin typeface="Helvetica Neue"/>
                <a:ea typeface="MS PGothic" panose="020B0600070205080204" pitchFamily="34" charset="-128"/>
                <a:cs typeface="MS PGothic" charset="0"/>
                <a:sym typeface="Helvetica Neue"/>
              </a:rPr>
              <a:t>Rangrej</a:t>
            </a:r>
            <a:r>
              <a:rPr lang="en-US" sz="2400" kern="1200" dirty="0">
                <a:solidFill>
                  <a:schemeClr val="tx1"/>
                </a:solidFill>
                <a:effectLst/>
                <a:latin typeface="Helvetica Neue"/>
                <a:ea typeface="MS PGothic" panose="020B0600070205080204" pitchFamily="34" charset="-128"/>
                <a:cs typeface="MS PGothic" charset="0"/>
                <a:sym typeface="Helvetica Neue"/>
              </a:rPr>
              <a:t> J, Chan K, Cheung W, Hoch J, Peacock S, </a:t>
            </a:r>
            <a:r>
              <a:rPr lang="en-US" sz="2400" kern="1200" dirty="0" err="1">
                <a:solidFill>
                  <a:schemeClr val="tx1"/>
                </a:solidFill>
                <a:effectLst/>
                <a:latin typeface="Helvetica Neue"/>
                <a:ea typeface="MS PGothic" panose="020B0600070205080204" pitchFamily="34" charset="-128"/>
                <a:cs typeface="MS PGothic" charset="0"/>
                <a:sym typeface="Helvetica Neue"/>
              </a:rPr>
              <a:t>Krahn</a:t>
            </a:r>
            <a:r>
              <a:rPr lang="en-US" sz="2400" kern="1200" dirty="0">
                <a:solidFill>
                  <a:schemeClr val="tx1"/>
                </a:solidFill>
                <a:effectLst/>
                <a:latin typeface="Helvetica Neue"/>
                <a:ea typeface="MS PGothic" panose="020B0600070205080204" pitchFamily="34" charset="-128"/>
                <a:cs typeface="MS PGothic" charset="0"/>
                <a:sym typeface="Helvetica Neue"/>
              </a:rPr>
              <a:t> M. Phase-specific and lifetime costs of cancer care in Ontario, Canada. BMC Cancer; 2016;16(1):809.</a:t>
            </a:r>
            <a:endParaRPr lang="en-US" dirty="0">
              <a:latin typeface="Calibri" charset="0"/>
              <a:ea typeface="MS PGothic" charset="0"/>
            </a:endParaRPr>
          </a:p>
          <a:p>
            <a:endParaRPr lang="en-US"/>
          </a:p>
        </p:txBody>
      </p:sp>
    </p:spTree>
    <p:extLst>
      <p:ext uri="{BB962C8B-B14F-4D97-AF65-F5344CB8AC3E}">
        <p14:creationId xmlns:p14="http://schemas.microsoft.com/office/powerpoint/2010/main" val="547540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partnershipagainstcancer.c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yout 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CB4B4D-7CA3-9044-876B-883B54F8677D}" type="slidenum">
              <a:rPr lang="uk-UA"/>
              <a:pPr/>
              <a:t>‹N°›</a:t>
            </a:fld>
            <a:endParaRPr lang="uk-UA" dirty="0"/>
          </a:p>
        </p:txBody>
      </p:sp>
      <p:sp>
        <p:nvSpPr>
          <p:cNvPr id="4" name="Shape 94"/>
          <p:cNvSpPr/>
          <p:nvPr userDrawn="1"/>
        </p:nvSpPr>
        <p:spPr>
          <a:xfrm>
            <a:off x="0" y="0"/>
            <a:ext cx="13002768" cy="8686800"/>
          </a:xfrm>
          <a:prstGeom prst="rect">
            <a:avLst/>
          </a:prstGeom>
          <a:solidFill>
            <a:srgbClr val="01B4DE">
              <a:alpha val="11000"/>
            </a:srgbClr>
          </a:solidFill>
          <a:ln w="12700">
            <a:miter lim="400000"/>
          </a:ln>
        </p:spPr>
        <p:txBody>
          <a:bodyPr lIns="50800" tIns="50800" rIns="50800" bIns="50800" anchor="ctr"/>
          <a:lstStyle/>
          <a:p>
            <a:pPr>
              <a:defRPr sz="2400">
                <a:solidFill>
                  <a:srgbClr val="FFFFFF"/>
                </a:solidFill>
              </a:defRPr>
            </a:pPr>
            <a:endParaRPr/>
          </a:p>
        </p:txBody>
      </p:sp>
      <p:sp>
        <p:nvSpPr>
          <p:cNvPr id="5" name="Shape 95"/>
          <p:cNvSpPr>
            <a:spLocks noGrp="1"/>
          </p:cNvSpPr>
          <p:nvPr>
            <p:ph type="body" idx="1"/>
          </p:nvPr>
        </p:nvSpPr>
        <p:spPr>
          <a:xfrm>
            <a:off x="914401" y="1828800"/>
            <a:ext cx="10515600" cy="6286500"/>
          </a:xfrm>
          <a:prstGeom prst="rect">
            <a:avLst/>
          </a:prstGeom>
        </p:spPr>
        <p:txBody>
          <a:bodyPr anchor="t"/>
          <a:lstStyle>
            <a:lvl1pPr marL="444500" indent="-444500">
              <a:lnSpc>
                <a:spcPts val="3500"/>
              </a:lnSpc>
              <a:spcBef>
                <a:spcPts val="1800"/>
              </a:spcBef>
              <a:defRPr/>
            </a:lvl1pPr>
            <a:lvl2pPr marL="889000" indent="-444500">
              <a:lnSpc>
                <a:spcPts val="3500"/>
              </a:lnSpc>
              <a:spcBef>
                <a:spcPts val="1800"/>
              </a:spcBef>
              <a:defRPr/>
            </a:lvl2pPr>
            <a:lvl3pPr marL="1333500" indent="-444500">
              <a:lnSpc>
                <a:spcPts val="3500"/>
              </a:lnSpc>
              <a:spcBef>
                <a:spcPts val="1800"/>
              </a:spcBef>
              <a:defRPr/>
            </a:lvl3pPr>
            <a:lvl4pPr marL="1778000" indent="-444500">
              <a:lnSpc>
                <a:spcPts val="3500"/>
              </a:lnSpc>
              <a:spcBef>
                <a:spcPts val="1800"/>
              </a:spcBef>
              <a:defRPr/>
            </a:lvl4pPr>
            <a:lvl5pPr marL="2222500" indent="-444500">
              <a:lnSpc>
                <a:spcPts val="3500"/>
              </a:lnSpc>
              <a:spcBef>
                <a:spcPts val="1800"/>
              </a:spcBef>
              <a:defRPr/>
            </a:lvl5pPr>
          </a:lstStyle>
          <a:p>
            <a:r>
              <a:t>Body Level One</a:t>
            </a:r>
          </a:p>
          <a:p>
            <a:pPr lvl="1"/>
            <a:r>
              <a:t>Body Level Two</a:t>
            </a:r>
          </a:p>
          <a:p>
            <a:pPr lvl="2"/>
            <a:r>
              <a:t>Body Level Three</a:t>
            </a:r>
          </a:p>
          <a:p>
            <a:pPr lvl="3"/>
            <a:r>
              <a:t>Body Level Four</a:t>
            </a:r>
          </a:p>
          <a:p>
            <a:pPr lvl="4"/>
            <a:r>
              <a:t>Body Level Five</a:t>
            </a:r>
          </a:p>
        </p:txBody>
      </p:sp>
      <p:sp>
        <p:nvSpPr>
          <p:cNvPr id="7" name="Title 2"/>
          <p:cNvSpPr>
            <a:spLocks noGrp="1"/>
          </p:cNvSpPr>
          <p:nvPr>
            <p:ph type="title"/>
          </p:nvPr>
        </p:nvSpPr>
        <p:spPr>
          <a:xfrm>
            <a:off x="914400" y="457200"/>
            <a:ext cx="10515600" cy="685800"/>
          </a:xfrm>
          <a:prstGeom prst="rect">
            <a:avLst/>
          </a:prstGeom>
        </p:spPr>
        <p:txBody>
          <a:bodyPr/>
          <a:lstStyle>
            <a:lvl1pPr>
              <a:defRPr sz="3300" b="1" i="0" baseline="0">
                <a:solidFill>
                  <a:srgbClr val="0057A4"/>
                </a:solidFill>
                <a:latin typeface="Calibri" charset="0"/>
              </a:defRPr>
            </a:lvl1pPr>
          </a:lstStyle>
          <a:p>
            <a:r>
              <a:rPr lang="en-US"/>
              <a:t>Click to edit Master title style</a:t>
            </a:r>
          </a:p>
        </p:txBody>
      </p:sp>
    </p:spTree>
    <p:extLst>
      <p:ext uri="{BB962C8B-B14F-4D97-AF65-F5344CB8AC3E}">
        <p14:creationId xmlns:p14="http://schemas.microsoft.com/office/powerpoint/2010/main" val="169023351"/>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hape 106"/>
          <p:cNvSpPr/>
          <p:nvPr userDrawn="1"/>
        </p:nvSpPr>
        <p:spPr>
          <a:xfrm>
            <a:off x="0" y="1"/>
            <a:ext cx="5943600" cy="9753600"/>
          </a:xfrm>
          <a:prstGeom prst="rect">
            <a:avLst/>
          </a:prstGeom>
          <a:solidFill>
            <a:srgbClr val="01B4DE"/>
          </a:solidFill>
          <a:ln w="12700">
            <a:miter lim="400000"/>
          </a:ln>
        </p:spPr>
        <p:txBody>
          <a:bodyPr lIns="50800" tIns="50800" rIns="50800" bIns="50800" anchor="ctr"/>
          <a:lstStyle/>
          <a:p>
            <a:pPr>
              <a:defRPr sz="2400">
                <a:solidFill>
                  <a:srgbClr val="0057A4"/>
                </a:solidFill>
              </a:defRPr>
            </a:pPr>
            <a:endParaRPr/>
          </a:p>
        </p:txBody>
      </p:sp>
      <p:sp>
        <p:nvSpPr>
          <p:cNvPr id="5" name="Title 1"/>
          <p:cNvSpPr>
            <a:spLocks noGrp="1"/>
          </p:cNvSpPr>
          <p:nvPr>
            <p:ph type="title"/>
          </p:nvPr>
        </p:nvSpPr>
        <p:spPr>
          <a:xfrm>
            <a:off x="914400" y="-1"/>
            <a:ext cx="4572000" cy="9820656"/>
          </a:xfrm>
          <a:prstGeom prst="rect">
            <a:avLst/>
          </a:prstGeom>
        </p:spPr>
        <p:txBody>
          <a:bodyPr anchor="ctr" anchorCtr="0"/>
          <a:lstStyle>
            <a:lvl1pPr>
              <a:defRPr sz="4100" b="1" i="0" baseline="0">
                <a:solidFill>
                  <a:schemeClr val="bg1"/>
                </a:solidFill>
                <a:latin typeface="Calibri" charset="0"/>
              </a:defRPr>
            </a:lvl1pPr>
          </a:lstStyle>
          <a:p>
            <a:r>
              <a:rPr lang="en-US"/>
              <a:t>Click to edit Master title style</a:t>
            </a:r>
          </a:p>
        </p:txBody>
      </p:sp>
    </p:spTree>
    <p:extLst>
      <p:ext uri="{BB962C8B-B14F-4D97-AF65-F5344CB8AC3E}">
        <p14:creationId xmlns:p14="http://schemas.microsoft.com/office/powerpoint/2010/main" val="541149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hape 106"/>
          <p:cNvSpPr/>
          <p:nvPr userDrawn="1"/>
        </p:nvSpPr>
        <p:spPr>
          <a:xfrm>
            <a:off x="0" y="1"/>
            <a:ext cx="5943600" cy="9753600"/>
          </a:xfrm>
          <a:prstGeom prst="rect">
            <a:avLst/>
          </a:prstGeom>
          <a:solidFill>
            <a:srgbClr val="4F80A2"/>
          </a:solidFill>
          <a:ln w="12700">
            <a:miter lim="400000"/>
          </a:ln>
        </p:spPr>
        <p:txBody>
          <a:bodyPr lIns="50800" tIns="50800" rIns="50800" bIns="50800" anchor="ctr"/>
          <a:lstStyle/>
          <a:p>
            <a:pPr>
              <a:defRPr sz="2400">
                <a:solidFill>
                  <a:srgbClr val="0057A4"/>
                </a:solidFill>
              </a:defRPr>
            </a:pPr>
            <a:endParaRPr/>
          </a:p>
        </p:txBody>
      </p:sp>
      <p:sp>
        <p:nvSpPr>
          <p:cNvPr id="5" name="Title 1"/>
          <p:cNvSpPr>
            <a:spLocks noGrp="1"/>
          </p:cNvSpPr>
          <p:nvPr>
            <p:ph type="title"/>
          </p:nvPr>
        </p:nvSpPr>
        <p:spPr>
          <a:xfrm>
            <a:off x="914400" y="-1"/>
            <a:ext cx="4572000" cy="9820656"/>
          </a:xfrm>
          <a:prstGeom prst="rect">
            <a:avLst/>
          </a:prstGeom>
        </p:spPr>
        <p:txBody>
          <a:bodyPr anchor="ctr" anchorCtr="0"/>
          <a:lstStyle>
            <a:lvl1pPr>
              <a:defRPr sz="4100" b="1" i="0" baseline="0">
                <a:solidFill>
                  <a:schemeClr val="bg1"/>
                </a:solidFill>
                <a:latin typeface="Calibri" charset="0"/>
              </a:defRPr>
            </a:lvl1pPr>
          </a:lstStyle>
          <a:p>
            <a:r>
              <a:rPr lang="en-US"/>
              <a:t>Click to edit Master title style</a:t>
            </a:r>
          </a:p>
        </p:txBody>
      </p:sp>
    </p:spTree>
    <p:extLst>
      <p:ext uri="{BB962C8B-B14F-4D97-AF65-F5344CB8AC3E}">
        <p14:creationId xmlns:p14="http://schemas.microsoft.com/office/powerpoint/2010/main" val="1826961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F">
    <p:spTree>
      <p:nvGrpSpPr>
        <p:cNvPr id="1" name=""/>
        <p:cNvGrpSpPr/>
        <p:nvPr/>
      </p:nvGrpSpPr>
      <p:grpSpPr>
        <a:xfrm>
          <a:off x="0" y="0"/>
          <a:ext cx="0" cy="0"/>
          <a:chOff x="0" y="0"/>
          <a:chExt cx="0" cy="0"/>
        </a:xfrm>
      </p:grpSpPr>
      <p:sp>
        <p:nvSpPr>
          <p:cNvPr id="4" name="Shape 106"/>
          <p:cNvSpPr/>
          <p:nvPr userDrawn="1"/>
        </p:nvSpPr>
        <p:spPr>
          <a:xfrm>
            <a:off x="0" y="1"/>
            <a:ext cx="13004800" cy="9753600"/>
          </a:xfrm>
          <a:prstGeom prst="rect">
            <a:avLst/>
          </a:prstGeom>
          <a:solidFill>
            <a:srgbClr val="54B1AD"/>
          </a:solidFill>
          <a:ln w="12700">
            <a:miter lim="400000"/>
          </a:ln>
        </p:spPr>
        <p:txBody>
          <a:bodyPr lIns="50800" tIns="50800" rIns="50800" bIns="50800" anchor="ctr"/>
          <a:lstStyle/>
          <a:p>
            <a:pPr>
              <a:defRPr sz="2400">
                <a:solidFill>
                  <a:srgbClr val="0057A4"/>
                </a:solidFill>
              </a:defRPr>
            </a:pPr>
            <a:endParaRPr/>
          </a:p>
        </p:txBody>
      </p:sp>
      <p:sp>
        <p:nvSpPr>
          <p:cNvPr id="5" name="Title 1"/>
          <p:cNvSpPr>
            <a:spLocks noGrp="1"/>
          </p:cNvSpPr>
          <p:nvPr>
            <p:ph type="title"/>
          </p:nvPr>
        </p:nvSpPr>
        <p:spPr>
          <a:xfrm>
            <a:off x="914400" y="-1"/>
            <a:ext cx="4572000" cy="9820656"/>
          </a:xfrm>
          <a:prstGeom prst="rect">
            <a:avLst/>
          </a:prstGeom>
        </p:spPr>
        <p:txBody>
          <a:bodyPr anchor="ctr" anchorCtr="0"/>
          <a:lstStyle>
            <a:lvl1pPr>
              <a:defRPr sz="4100" b="1" i="0" baseline="0">
                <a:solidFill>
                  <a:schemeClr val="bg1"/>
                </a:solidFill>
                <a:latin typeface="Calibri" charset="0"/>
              </a:defRPr>
            </a:lvl1pPr>
          </a:lstStyle>
          <a:p>
            <a:r>
              <a:rPr lang="en-US"/>
              <a:t>Click to edit Master title style</a:t>
            </a:r>
          </a:p>
        </p:txBody>
      </p:sp>
    </p:spTree>
    <p:extLst>
      <p:ext uri="{BB962C8B-B14F-4D97-AF65-F5344CB8AC3E}">
        <p14:creationId xmlns:p14="http://schemas.microsoft.com/office/powerpoint/2010/main" val="710028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hape 106"/>
          <p:cNvSpPr/>
          <p:nvPr userDrawn="1"/>
        </p:nvSpPr>
        <p:spPr>
          <a:xfrm>
            <a:off x="0" y="-1"/>
            <a:ext cx="5943600" cy="9753601"/>
          </a:xfrm>
          <a:prstGeom prst="rect">
            <a:avLst/>
          </a:prstGeom>
          <a:solidFill>
            <a:srgbClr val="F68C2C"/>
          </a:solidFill>
          <a:ln w="12700">
            <a:miter lim="400000"/>
          </a:ln>
        </p:spPr>
        <p:txBody>
          <a:bodyPr lIns="50800" tIns="50800" rIns="50800" bIns="50800" anchor="ctr"/>
          <a:lstStyle/>
          <a:p>
            <a:pPr>
              <a:defRPr sz="2400">
                <a:solidFill>
                  <a:srgbClr val="0057A4"/>
                </a:solidFill>
              </a:defRPr>
            </a:pPr>
            <a:endParaRPr/>
          </a:p>
        </p:txBody>
      </p:sp>
      <p:sp>
        <p:nvSpPr>
          <p:cNvPr id="5" name="Title 1"/>
          <p:cNvSpPr>
            <a:spLocks noGrp="1"/>
          </p:cNvSpPr>
          <p:nvPr>
            <p:ph type="title"/>
          </p:nvPr>
        </p:nvSpPr>
        <p:spPr>
          <a:xfrm>
            <a:off x="914400" y="-1"/>
            <a:ext cx="4572000" cy="9820656"/>
          </a:xfrm>
          <a:prstGeom prst="rect">
            <a:avLst/>
          </a:prstGeom>
        </p:spPr>
        <p:txBody>
          <a:bodyPr anchor="ctr" anchorCtr="0"/>
          <a:lstStyle>
            <a:lvl1pPr>
              <a:defRPr sz="4100" b="1" i="0" baseline="0">
                <a:solidFill>
                  <a:schemeClr val="bg1"/>
                </a:solidFill>
                <a:latin typeface="Calibri" charset="0"/>
              </a:defRPr>
            </a:lvl1pPr>
          </a:lstStyle>
          <a:p>
            <a:r>
              <a:rPr lang="en-US"/>
              <a:t>Click to edit Master title style</a:t>
            </a:r>
          </a:p>
        </p:txBody>
      </p:sp>
    </p:spTree>
    <p:extLst>
      <p:ext uri="{BB962C8B-B14F-4D97-AF65-F5344CB8AC3E}">
        <p14:creationId xmlns:p14="http://schemas.microsoft.com/office/powerpoint/2010/main" val="1095572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hape 106"/>
          <p:cNvSpPr/>
          <p:nvPr userDrawn="1"/>
        </p:nvSpPr>
        <p:spPr>
          <a:xfrm>
            <a:off x="0" y="1"/>
            <a:ext cx="5943600" cy="9753600"/>
          </a:xfrm>
          <a:prstGeom prst="rect">
            <a:avLst/>
          </a:prstGeom>
          <a:solidFill>
            <a:srgbClr val="01B4DE"/>
          </a:solidFill>
          <a:ln w="12700">
            <a:miter lim="400000"/>
          </a:ln>
        </p:spPr>
        <p:txBody>
          <a:bodyPr lIns="50800" tIns="50800" rIns="50800" bIns="50800" anchor="ctr"/>
          <a:lstStyle/>
          <a:p>
            <a:pPr>
              <a:defRPr sz="2400">
                <a:solidFill>
                  <a:srgbClr val="0057A4"/>
                </a:solidFill>
              </a:defRPr>
            </a:pPr>
            <a:endParaRPr/>
          </a:p>
        </p:txBody>
      </p:sp>
      <p:sp>
        <p:nvSpPr>
          <p:cNvPr id="5" name="Title 1"/>
          <p:cNvSpPr>
            <a:spLocks noGrp="1"/>
          </p:cNvSpPr>
          <p:nvPr>
            <p:ph type="title"/>
          </p:nvPr>
        </p:nvSpPr>
        <p:spPr>
          <a:xfrm>
            <a:off x="914400" y="-1"/>
            <a:ext cx="4572000" cy="9820656"/>
          </a:xfrm>
          <a:prstGeom prst="rect">
            <a:avLst/>
          </a:prstGeom>
        </p:spPr>
        <p:txBody>
          <a:bodyPr anchor="ctr" anchorCtr="0"/>
          <a:lstStyle>
            <a:lvl1pPr>
              <a:defRPr sz="4100" b="1" i="0" baseline="0">
                <a:solidFill>
                  <a:schemeClr val="bg1"/>
                </a:solidFill>
                <a:latin typeface="Calibri" charset="0"/>
              </a:defRPr>
            </a:lvl1pPr>
          </a:lstStyle>
          <a:p>
            <a:r>
              <a:rPr lang="en-US"/>
              <a:t>Click to edit Master title style</a:t>
            </a:r>
          </a:p>
        </p:txBody>
      </p:sp>
    </p:spTree>
    <p:extLst>
      <p:ext uri="{BB962C8B-B14F-4D97-AF65-F5344CB8AC3E}">
        <p14:creationId xmlns:p14="http://schemas.microsoft.com/office/powerpoint/2010/main" val="888992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B">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CB4B4D-7CA3-9044-876B-883B54F8677D}" type="slidenum">
              <a:rPr lang="uk-UA"/>
              <a:pPr/>
              <a:t>‹N°›</a:t>
            </a:fld>
            <a:endParaRPr lang="uk-UA" dirty="0"/>
          </a:p>
        </p:txBody>
      </p:sp>
      <p:sp>
        <p:nvSpPr>
          <p:cNvPr id="4" name="Shape 115"/>
          <p:cNvSpPr/>
          <p:nvPr userDrawn="1"/>
        </p:nvSpPr>
        <p:spPr>
          <a:xfrm>
            <a:off x="0" y="0"/>
            <a:ext cx="13002769" cy="8686800"/>
          </a:xfrm>
          <a:prstGeom prst="rect">
            <a:avLst/>
          </a:prstGeom>
          <a:solidFill>
            <a:srgbClr val="54B1AD">
              <a:alpha val="11000"/>
            </a:srgbClr>
          </a:solidFill>
          <a:ln w="12700">
            <a:miter lim="400000"/>
          </a:ln>
        </p:spPr>
        <p:txBody>
          <a:bodyPr lIns="50800" tIns="50800" rIns="50800" bIns="50800" anchor="ctr"/>
          <a:lstStyle/>
          <a:p>
            <a:pPr>
              <a:defRPr sz="2400">
                <a:solidFill>
                  <a:srgbClr val="FFFFFF"/>
                </a:solidFill>
              </a:defRPr>
            </a:pPr>
            <a:endParaRPr/>
          </a:p>
        </p:txBody>
      </p:sp>
      <p:sp>
        <p:nvSpPr>
          <p:cNvPr id="6" name="Shape 95"/>
          <p:cNvSpPr>
            <a:spLocks noGrp="1"/>
          </p:cNvSpPr>
          <p:nvPr>
            <p:ph type="body" idx="1"/>
          </p:nvPr>
        </p:nvSpPr>
        <p:spPr>
          <a:xfrm>
            <a:off x="914401" y="1828800"/>
            <a:ext cx="10515600" cy="6286500"/>
          </a:xfrm>
          <a:prstGeom prst="rect">
            <a:avLst/>
          </a:prstGeom>
        </p:spPr>
        <p:txBody>
          <a:bodyPr anchor="t"/>
          <a:lstStyle>
            <a:lvl1pPr marL="444500" indent="-444500">
              <a:lnSpc>
                <a:spcPts val="3500"/>
              </a:lnSpc>
              <a:spcBef>
                <a:spcPts val="1800"/>
              </a:spcBef>
              <a:defRPr/>
            </a:lvl1pPr>
            <a:lvl2pPr marL="889000" indent="-444500">
              <a:lnSpc>
                <a:spcPts val="3500"/>
              </a:lnSpc>
              <a:spcBef>
                <a:spcPts val="1800"/>
              </a:spcBef>
              <a:defRPr/>
            </a:lvl2pPr>
            <a:lvl3pPr marL="1333500" indent="-444500">
              <a:lnSpc>
                <a:spcPts val="3500"/>
              </a:lnSpc>
              <a:spcBef>
                <a:spcPts val="1800"/>
              </a:spcBef>
              <a:defRPr/>
            </a:lvl3pPr>
            <a:lvl4pPr marL="1778000" indent="-444500">
              <a:lnSpc>
                <a:spcPts val="3500"/>
              </a:lnSpc>
              <a:spcBef>
                <a:spcPts val="1800"/>
              </a:spcBef>
              <a:defRPr/>
            </a:lvl4pPr>
            <a:lvl5pPr marL="2222500" indent="-444500">
              <a:lnSpc>
                <a:spcPts val="3500"/>
              </a:lnSpc>
              <a:spcBef>
                <a:spcPts val="1800"/>
              </a:spcBef>
              <a:defRPr/>
            </a:lvl5pPr>
          </a:lstStyle>
          <a:p>
            <a:r>
              <a:t>Body Level One</a:t>
            </a:r>
          </a:p>
          <a:p>
            <a:pPr lvl="1"/>
            <a:r>
              <a:t>Body Level Two</a:t>
            </a:r>
          </a:p>
          <a:p>
            <a:pPr lvl="2"/>
            <a:r>
              <a:t>Body Level Three</a:t>
            </a:r>
          </a:p>
          <a:p>
            <a:pPr lvl="3"/>
            <a:r>
              <a:t>Body Level Four</a:t>
            </a:r>
          </a:p>
          <a:p>
            <a:pPr lvl="4"/>
            <a:r>
              <a:t>Body Level Five</a:t>
            </a:r>
          </a:p>
        </p:txBody>
      </p:sp>
      <p:sp>
        <p:nvSpPr>
          <p:cNvPr id="7" name="Title 2"/>
          <p:cNvSpPr>
            <a:spLocks noGrp="1"/>
          </p:cNvSpPr>
          <p:nvPr>
            <p:ph type="title"/>
          </p:nvPr>
        </p:nvSpPr>
        <p:spPr>
          <a:xfrm>
            <a:off x="914400" y="457200"/>
            <a:ext cx="10515600" cy="685800"/>
          </a:xfrm>
          <a:prstGeom prst="rect">
            <a:avLst/>
          </a:prstGeom>
        </p:spPr>
        <p:txBody>
          <a:bodyPr/>
          <a:lstStyle>
            <a:lvl1pPr>
              <a:defRPr sz="3300" b="1" i="0" baseline="0">
                <a:solidFill>
                  <a:srgbClr val="0057A4"/>
                </a:solidFill>
                <a:latin typeface="Calibri" charset="0"/>
              </a:defRPr>
            </a:lvl1pPr>
          </a:lstStyle>
          <a:p>
            <a:r>
              <a:rPr lang="en-US"/>
              <a:t>Click to edit Master title style</a:t>
            </a:r>
          </a:p>
        </p:txBody>
      </p:sp>
    </p:spTree>
    <p:extLst>
      <p:ext uri="{BB962C8B-B14F-4D97-AF65-F5344CB8AC3E}">
        <p14:creationId xmlns:p14="http://schemas.microsoft.com/office/powerpoint/2010/main" val="145808427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C">
    <p:spTree>
      <p:nvGrpSpPr>
        <p:cNvPr id="1" name=""/>
        <p:cNvGrpSpPr/>
        <p:nvPr/>
      </p:nvGrpSpPr>
      <p:grpSpPr>
        <a:xfrm>
          <a:off x="0" y="0"/>
          <a:ext cx="0" cy="0"/>
          <a:chOff x="0" y="0"/>
          <a:chExt cx="0" cy="0"/>
        </a:xfrm>
      </p:grpSpPr>
      <p:sp>
        <p:nvSpPr>
          <p:cNvPr id="4" name="Shape 115"/>
          <p:cNvSpPr/>
          <p:nvPr userDrawn="1"/>
        </p:nvSpPr>
        <p:spPr>
          <a:xfrm>
            <a:off x="0" y="0"/>
            <a:ext cx="13002769" cy="8686800"/>
          </a:xfrm>
          <a:prstGeom prst="rect">
            <a:avLst/>
          </a:prstGeom>
          <a:solidFill>
            <a:srgbClr val="4F80A2">
              <a:alpha val="11000"/>
            </a:srgbClr>
          </a:solidFill>
          <a:ln w="12700">
            <a:miter lim="400000"/>
          </a:ln>
        </p:spPr>
        <p:txBody>
          <a:bodyPr lIns="50800" tIns="50800" rIns="50800" bIns="50800" anchor="ctr"/>
          <a:lstStyle/>
          <a:p>
            <a:pPr>
              <a:defRPr sz="2400">
                <a:solidFill>
                  <a:srgbClr val="FFFFFF"/>
                </a:solidFill>
              </a:defRPr>
            </a:pPr>
            <a:endParaRPr/>
          </a:p>
        </p:txBody>
      </p:sp>
      <p:sp>
        <p:nvSpPr>
          <p:cNvPr id="3" name="Slide Number Placeholder 2"/>
          <p:cNvSpPr>
            <a:spLocks noGrp="1"/>
          </p:cNvSpPr>
          <p:nvPr>
            <p:ph type="sldNum" sz="quarter" idx="10"/>
          </p:nvPr>
        </p:nvSpPr>
        <p:spPr/>
        <p:txBody>
          <a:bodyPr/>
          <a:lstStyle/>
          <a:p>
            <a:fld id="{86CB4B4D-7CA3-9044-876B-883B54F8677D}" type="slidenum">
              <a:rPr lang="uk-UA"/>
              <a:pPr/>
              <a:t>‹N°›</a:t>
            </a:fld>
            <a:endParaRPr lang="uk-UA" dirty="0"/>
          </a:p>
        </p:txBody>
      </p:sp>
      <p:sp>
        <p:nvSpPr>
          <p:cNvPr id="5" name="Shape 95"/>
          <p:cNvSpPr>
            <a:spLocks noGrp="1"/>
          </p:cNvSpPr>
          <p:nvPr>
            <p:ph type="body" idx="1"/>
          </p:nvPr>
        </p:nvSpPr>
        <p:spPr>
          <a:xfrm>
            <a:off x="914401" y="1828800"/>
            <a:ext cx="10515600" cy="6286500"/>
          </a:xfrm>
          <a:prstGeom prst="rect">
            <a:avLst/>
          </a:prstGeom>
        </p:spPr>
        <p:txBody>
          <a:bodyPr anchor="t"/>
          <a:lstStyle>
            <a:lvl1pPr marL="444500" indent="-444500">
              <a:lnSpc>
                <a:spcPts val="3500"/>
              </a:lnSpc>
              <a:spcBef>
                <a:spcPts val="1800"/>
              </a:spcBef>
              <a:defRPr/>
            </a:lvl1pPr>
            <a:lvl2pPr marL="889000" indent="-444500">
              <a:lnSpc>
                <a:spcPts val="3500"/>
              </a:lnSpc>
              <a:spcBef>
                <a:spcPts val="1800"/>
              </a:spcBef>
              <a:defRPr/>
            </a:lvl2pPr>
            <a:lvl3pPr marL="1333500" indent="-444500">
              <a:lnSpc>
                <a:spcPts val="3500"/>
              </a:lnSpc>
              <a:spcBef>
                <a:spcPts val="1800"/>
              </a:spcBef>
              <a:defRPr/>
            </a:lvl3pPr>
            <a:lvl4pPr marL="1778000" indent="-444500">
              <a:lnSpc>
                <a:spcPts val="3500"/>
              </a:lnSpc>
              <a:spcBef>
                <a:spcPts val="1800"/>
              </a:spcBef>
              <a:defRPr/>
            </a:lvl4pPr>
            <a:lvl5pPr marL="2222500" indent="-444500">
              <a:lnSpc>
                <a:spcPts val="3500"/>
              </a:lnSpc>
              <a:spcBef>
                <a:spcPts val="1800"/>
              </a:spcBef>
              <a:defRPr/>
            </a:lvl5pPr>
          </a:lstStyle>
          <a:p>
            <a:r>
              <a:t>Body Level One</a:t>
            </a:r>
          </a:p>
          <a:p>
            <a:pPr lvl="1"/>
            <a:r>
              <a:t>Body Level Two</a:t>
            </a:r>
          </a:p>
          <a:p>
            <a:pPr lvl="2"/>
            <a:r>
              <a:t>Body Level Three</a:t>
            </a:r>
          </a:p>
          <a:p>
            <a:pPr lvl="3"/>
            <a:r>
              <a:t>Body Level Four</a:t>
            </a:r>
          </a:p>
          <a:p>
            <a:pPr lvl="4"/>
            <a:r>
              <a:t>Body Level Five</a:t>
            </a:r>
          </a:p>
        </p:txBody>
      </p:sp>
      <p:sp>
        <p:nvSpPr>
          <p:cNvPr id="6" name="Title 2"/>
          <p:cNvSpPr>
            <a:spLocks noGrp="1"/>
          </p:cNvSpPr>
          <p:nvPr>
            <p:ph type="title"/>
          </p:nvPr>
        </p:nvSpPr>
        <p:spPr>
          <a:xfrm>
            <a:off x="914400" y="457200"/>
            <a:ext cx="10515600" cy="685800"/>
          </a:xfrm>
          <a:prstGeom prst="rect">
            <a:avLst/>
          </a:prstGeom>
        </p:spPr>
        <p:txBody>
          <a:bodyPr/>
          <a:lstStyle>
            <a:lvl1pPr>
              <a:defRPr sz="3300" b="1" i="0" baseline="0">
                <a:solidFill>
                  <a:srgbClr val="0057A4"/>
                </a:solidFill>
                <a:latin typeface="Calibri" charset="0"/>
              </a:defRPr>
            </a:lvl1pPr>
          </a:lstStyle>
          <a:p>
            <a:r>
              <a:rPr lang="en-US"/>
              <a:t>Click to edit Master title style</a:t>
            </a:r>
          </a:p>
        </p:txBody>
      </p:sp>
    </p:spTree>
    <p:extLst>
      <p:ext uri="{BB962C8B-B14F-4D97-AF65-F5344CB8AC3E}">
        <p14:creationId xmlns:p14="http://schemas.microsoft.com/office/powerpoint/2010/main" val="115458259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CB4B4D-7CA3-9044-876B-883B54F8677D}" type="slidenum">
              <a:rPr lang="uk-UA"/>
              <a:pPr/>
              <a:t>‹N°›</a:t>
            </a:fld>
            <a:endParaRPr lang="uk-UA" dirty="0"/>
          </a:p>
        </p:txBody>
      </p:sp>
      <p:sp>
        <p:nvSpPr>
          <p:cNvPr id="4" name="Shape 115"/>
          <p:cNvSpPr/>
          <p:nvPr userDrawn="1"/>
        </p:nvSpPr>
        <p:spPr>
          <a:xfrm>
            <a:off x="0" y="0"/>
            <a:ext cx="13002769" cy="8686800"/>
          </a:xfrm>
          <a:prstGeom prst="rect">
            <a:avLst/>
          </a:prstGeom>
          <a:solidFill>
            <a:srgbClr val="F68C2C">
              <a:alpha val="10980"/>
            </a:srgbClr>
          </a:solidFill>
          <a:ln w="12700">
            <a:miter lim="400000"/>
          </a:ln>
        </p:spPr>
        <p:txBody>
          <a:bodyPr lIns="50800" tIns="50800" rIns="50800" bIns="50800" anchor="ctr"/>
          <a:lstStyle/>
          <a:p>
            <a:pPr>
              <a:defRPr sz="2400">
                <a:solidFill>
                  <a:srgbClr val="FFFFFF"/>
                </a:solidFill>
              </a:defRPr>
            </a:pPr>
            <a:endParaRPr/>
          </a:p>
        </p:txBody>
      </p:sp>
      <p:sp>
        <p:nvSpPr>
          <p:cNvPr id="5" name="Shape 95"/>
          <p:cNvSpPr>
            <a:spLocks noGrp="1"/>
          </p:cNvSpPr>
          <p:nvPr>
            <p:ph type="body" idx="1"/>
          </p:nvPr>
        </p:nvSpPr>
        <p:spPr>
          <a:xfrm>
            <a:off x="914401" y="1828800"/>
            <a:ext cx="10515600" cy="6286500"/>
          </a:xfrm>
          <a:prstGeom prst="rect">
            <a:avLst/>
          </a:prstGeom>
        </p:spPr>
        <p:txBody>
          <a:bodyPr anchor="t"/>
          <a:lstStyle>
            <a:lvl1pPr marL="444500" indent="-444500">
              <a:lnSpc>
                <a:spcPts val="3500"/>
              </a:lnSpc>
              <a:spcBef>
                <a:spcPts val="1800"/>
              </a:spcBef>
              <a:defRPr/>
            </a:lvl1pPr>
            <a:lvl2pPr marL="889000" indent="-444500">
              <a:lnSpc>
                <a:spcPts val="3500"/>
              </a:lnSpc>
              <a:spcBef>
                <a:spcPts val="1800"/>
              </a:spcBef>
              <a:defRPr/>
            </a:lvl2pPr>
            <a:lvl3pPr marL="1333500" indent="-444500">
              <a:lnSpc>
                <a:spcPts val="3500"/>
              </a:lnSpc>
              <a:spcBef>
                <a:spcPts val="1800"/>
              </a:spcBef>
              <a:defRPr/>
            </a:lvl3pPr>
            <a:lvl4pPr marL="1778000" indent="-444500">
              <a:lnSpc>
                <a:spcPts val="3500"/>
              </a:lnSpc>
              <a:spcBef>
                <a:spcPts val="1800"/>
              </a:spcBef>
              <a:defRPr/>
            </a:lvl4pPr>
            <a:lvl5pPr marL="2222500" indent="-444500">
              <a:lnSpc>
                <a:spcPts val="3500"/>
              </a:lnSpc>
              <a:spcBef>
                <a:spcPts val="1800"/>
              </a:spcBef>
              <a:defRPr/>
            </a:lvl5pPr>
          </a:lstStyle>
          <a:p>
            <a:r>
              <a:t>Body Level One</a:t>
            </a:r>
          </a:p>
          <a:p>
            <a:pPr lvl="1"/>
            <a:r>
              <a:t>Body Level Two</a:t>
            </a:r>
          </a:p>
          <a:p>
            <a:pPr lvl="2"/>
            <a:r>
              <a:t>Body Level Three</a:t>
            </a:r>
          </a:p>
          <a:p>
            <a:pPr lvl="3"/>
            <a:r>
              <a:t>Body Level Four</a:t>
            </a:r>
          </a:p>
          <a:p>
            <a:pPr lvl="4"/>
            <a:r>
              <a:t>Body Level Five</a:t>
            </a:r>
          </a:p>
        </p:txBody>
      </p:sp>
      <p:sp>
        <p:nvSpPr>
          <p:cNvPr id="6" name="Title 2"/>
          <p:cNvSpPr>
            <a:spLocks noGrp="1"/>
          </p:cNvSpPr>
          <p:nvPr>
            <p:ph type="title"/>
          </p:nvPr>
        </p:nvSpPr>
        <p:spPr>
          <a:xfrm>
            <a:off x="914400" y="457200"/>
            <a:ext cx="10515600" cy="685800"/>
          </a:xfrm>
          <a:prstGeom prst="rect">
            <a:avLst/>
          </a:prstGeom>
        </p:spPr>
        <p:txBody>
          <a:bodyPr/>
          <a:lstStyle>
            <a:lvl1pPr>
              <a:defRPr sz="3300" b="1" i="0" baseline="0">
                <a:solidFill>
                  <a:srgbClr val="0057A4"/>
                </a:solidFill>
                <a:latin typeface="Calibri" charset="0"/>
              </a:defRPr>
            </a:lvl1pPr>
          </a:lstStyle>
          <a:p>
            <a:r>
              <a:rPr lang="en-US"/>
              <a:t>Click to edit Master title style</a:t>
            </a:r>
          </a:p>
        </p:txBody>
      </p:sp>
    </p:spTree>
    <p:extLst>
      <p:ext uri="{BB962C8B-B14F-4D97-AF65-F5344CB8AC3E}">
        <p14:creationId xmlns:p14="http://schemas.microsoft.com/office/powerpoint/2010/main" val="26810619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losing Slide">
    <p:bg>
      <p:bgPr>
        <a:solidFill>
          <a:srgbClr val="FFFFFF"/>
        </a:solidFill>
        <a:effectLst/>
      </p:bgPr>
    </p:bg>
    <p:spTree>
      <p:nvGrpSpPr>
        <p:cNvPr id="1" name=""/>
        <p:cNvGrpSpPr/>
        <p:nvPr/>
      </p:nvGrpSpPr>
      <p:grpSpPr>
        <a:xfrm>
          <a:off x="0" y="0"/>
          <a:ext cx="0" cy="0"/>
          <a:chOff x="0" y="0"/>
          <a:chExt cx="0" cy="0"/>
        </a:xfrm>
      </p:grpSpPr>
      <p:sp>
        <p:nvSpPr>
          <p:cNvPr id="126" name="Shape 126"/>
          <p:cNvSpPr/>
          <p:nvPr/>
        </p:nvSpPr>
        <p:spPr>
          <a:xfrm>
            <a:off x="0" y="-1"/>
            <a:ext cx="13004800" cy="8732520"/>
          </a:xfrm>
          <a:prstGeom prst="rect">
            <a:avLst/>
          </a:prstGeom>
          <a:solidFill>
            <a:srgbClr val="48656B"/>
          </a:solidFill>
          <a:ln w="12700">
            <a:miter lim="400000"/>
          </a:ln>
        </p:spPr>
        <p:txBody>
          <a:bodyPr lIns="50800" tIns="50800" rIns="50800" bIns="50800" anchor="ctr"/>
          <a:lstStyle/>
          <a:p>
            <a:pPr>
              <a:defRPr sz="2400">
                <a:solidFill>
                  <a:srgbClr val="FFFFFF"/>
                </a:solidFill>
              </a:defRPr>
            </a:pPr>
            <a:endParaRPr/>
          </a:p>
        </p:txBody>
      </p:sp>
      <p:sp>
        <p:nvSpPr>
          <p:cNvPr id="128" name="Shape 128"/>
          <p:cNvSpPr/>
          <p:nvPr/>
        </p:nvSpPr>
        <p:spPr>
          <a:xfrm>
            <a:off x="685800" y="3377849"/>
            <a:ext cx="6008104" cy="174625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defTabSz="457200">
              <a:lnSpc>
                <a:spcPct val="90000"/>
              </a:lnSpc>
              <a:defRPr sz="2800" b="1">
                <a:solidFill>
                  <a:srgbClr val="FFFFFF"/>
                </a:solidFill>
                <a:latin typeface="Calibri"/>
                <a:ea typeface="Calibri"/>
                <a:cs typeface="Calibri"/>
                <a:sym typeface="Calibri"/>
              </a:defRPr>
            </a:lvl1pPr>
          </a:lstStyle>
          <a:p>
            <a:r>
              <a:rPr/>
              <a:t>Production of this resource has been made possible through financial support from Health Canada</a:t>
            </a:r>
          </a:p>
        </p:txBody>
      </p:sp>
      <p:sp>
        <p:nvSpPr>
          <p:cNvPr id="10" name="Shape 128"/>
          <p:cNvSpPr/>
          <p:nvPr userDrawn="1"/>
        </p:nvSpPr>
        <p:spPr>
          <a:xfrm>
            <a:off x="685800" y="5760720"/>
            <a:ext cx="6400800" cy="32419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defTabSz="457200">
              <a:lnSpc>
                <a:spcPct val="90000"/>
              </a:lnSpc>
              <a:defRPr sz="2800" b="1">
                <a:solidFill>
                  <a:srgbClr val="FFFFFF"/>
                </a:solidFill>
                <a:latin typeface="Calibri"/>
                <a:ea typeface="Calibri"/>
                <a:cs typeface="Calibri"/>
                <a:sym typeface="Calibri"/>
              </a:defRPr>
            </a:lvl1pPr>
          </a:lstStyle>
          <a:p>
            <a:r>
              <a:rPr lang="en-US" sz="1600" spc="100" baseline="0" dirty="0">
                <a:solidFill>
                  <a:srgbClr val="01B4DE"/>
                </a:solidFill>
              </a:rPr>
              <a:t>PARTNERSHIPAGAINSTCANCER.CA</a:t>
            </a:r>
            <a:endParaRPr sz="1600" spc="100" baseline="0" dirty="0">
              <a:solidFill>
                <a:srgbClr val="01B4DE"/>
              </a:solidFill>
            </a:endParaRPr>
          </a:p>
        </p:txBody>
      </p:sp>
      <p:sp>
        <p:nvSpPr>
          <p:cNvPr id="2" name="Rectangle 1">
            <a:hlinkClick r:id="rId2"/>
          </p:cNvPr>
          <p:cNvSpPr/>
          <p:nvPr userDrawn="1"/>
        </p:nvSpPr>
        <p:spPr>
          <a:xfrm>
            <a:off x="685800" y="5760720"/>
            <a:ext cx="3337560" cy="324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4644" y="0"/>
            <a:ext cx="1680316" cy="1499475"/>
          </a:xfrm>
          <a:prstGeom prst="rect">
            <a:avLst/>
          </a:prstGeom>
        </p:spPr>
      </p:pic>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hape 82"/>
          <p:cNvSpPr/>
          <p:nvPr userDrawn="1"/>
        </p:nvSpPr>
        <p:spPr>
          <a:xfrm>
            <a:off x="0" y="0"/>
            <a:ext cx="5943600" cy="8229601"/>
          </a:xfrm>
          <a:prstGeom prst="rect">
            <a:avLst/>
          </a:prstGeom>
          <a:solidFill>
            <a:srgbClr val="003CA6"/>
          </a:solidFill>
          <a:ln w="12700">
            <a:miter lim="400000"/>
          </a:ln>
        </p:spPr>
        <p:txBody>
          <a:bodyPr lIns="50800" tIns="50800" rIns="50800" bIns="50800" anchor="ctr"/>
          <a:lstStyle/>
          <a:p>
            <a:pPr>
              <a:defRPr sz="2400">
                <a:solidFill>
                  <a:srgbClr val="FFFFFF"/>
                </a:solidFill>
              </a:defRPr>
            </a:pPr>
            <a:endParaRPr/>
          </a:p>
        </p:txBody>
      </p:sp>
      <p:sp>
        <p:nvSpPr>
          <p:cNvPr id="8" name="Rectangle 7"/>
          <p:cNvSpPr/>
          <p:nvPr userDrawn="1"/>
        </p:nvSpPr>
        <p:spPr>
          <a:xfrm>
            <a:off x="0" y="8229601"/>
            <a:ext cx="13004800" cy="1523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hape 84"/>
          <p:cNvSpPr>
            <a:spLocks noGrp="1"/>
          </p:cNvSpPr>
          <p:nvPr>
            <p:ph type="body" sz="quarter" idx="13"/>
          </p:nvPr>
        </p:nvSpPr>
        <p:spPr>
          <a:xfrm>
            <a:off x="734164" y="7132320"/>
            <a:ext cx="5211610" cy="384721"/>
          </a:xfrm>
          <a:prstGeom prst="rect">
            <a:avLst/>
          </a:prstGeom>
        </p:spPr>
        <p:txBody>
          <a:bodyPr wrap="square">
            <a:spAutoFit/>
          </a:bodyPr>
          <a:lstStyle>
            <a:lvl1pPr marL="0" indent="0">
              <a:lnSpc>
                <a:spcPct val="100000"/>
              </a:lnSpc>
              <a:spcBef>
                <a:spcPts val="0"/>
              </a:spcBef>
              <a:buSzTx/>
              <a:buNone/>
              <a:defRPr sz="1900" b="1" cap="all" spc="76" baseline="0">
                <a:solidFill>
                  <a:srgbClr val="01B4DE"/>
                </a:solidFill>
              </a:defRPr>
            </a:lvl1pPr>
          </a:lstStyle>
          <a:p>
            <a:r>
              <a:t>DATE</a:t>
            </a:r>
          </a:p>
        </p:txBody>
      </p:sp>
      <p:sp>
        <p:nvSpPr>
          <p:cNvPr id="9" name="Title 1"/>
          <p:cNvSpPr>
            <a:spLocks noGrp="1"/>
          </p:cNvSpPr>
          <p:nvPr>
            <p:ph type="title"/>
          </p:nvPr>
        </p:nvSpPr>
        <p:spPr>
          <a:xfrm>
            <a:off x="733694" y="3429000"/>
            <a:ext cx="5212080" cy="3200400"/>
          </a:xfrm>
          <a:prstGeom prst="rect">
            <a:avLst/>
          </a:prstGeom>
        </p:spPr>
        <p:txBody>
          <a:bodyPr/>
          <a:lstStyle>
            <a:lvl1pPr>
              <a:lnSpc>
                <a:spcPct val="80000"/>
              </a:lnSpc>
              <a:defRPr sz="4100" b="1" i="0" baseline="0">
                <a:solidFill>
                  <a:schemeClr val="bg1"/>
                </a:solidFill>
                <a:latin typeface="calibri" charset="0"/>
              </a:defRPr>
            </a:lvl1pPr>
          </a:lstStyle>
          <a:p>
            <a:r>
              <a:rPr lang="en-US"/>
              <a:t>Click to edit Master title style</a:t>
            </a:r>
          </a:p>
        </p:txBody>
      </p:sp>
      <p:pic>
        <p:nvPicPr>
          <p:cNvPr id="10" name="CPAC Logo E.png"/>
          <p:cNvPicPr>
            <a:picLocks noChangeAspect="1"/>
          </p:cNvPicPr>
          <p:nvPr userDrawn="1"/>
        </p:nvPicPr>
        <p:blipFill>
          <a:blip r:embed="rId3">
            <a:extLst/>
          </a:blip>
          <a:stretch>
            <a:fillRect/>
          </a:stretch>
        </p:blipFill>
        <p:spPr>
          <a:xfrm>
            <a:off x="8379568" y="8567928"/>
            <a:ext cx="3866972" cy="726951"/>
          </a:xfrm>
          <a:prstGeom prst="rect">
            <a:avLst/>
          </a:prstGeom>
          <a:ln w="12700">
            <a:miter lim="400000"/>
          </a:ln>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4319" y="-2"/>
            <a:ext cx="2316497" cy="20671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ection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6" name="Shape 106"/>
          <p:cNvSpPr/>
          <p:nvPr/>
        </p:nvSpPr>
        <p:spPr>
          <a:xfrm>
            <a:off x="0" y="1"/>
            <a:ext cx="5943600" cy="9753600"/>
          </a:xfrm>
          <a:prstGeom prst="rect">
            <a:avLst/>
          </a:prstGeom>
          <a:solidFill>
            <a:srgbClr val="54B1AD"/>
          </a:solidFill>
          <a:ln w="12700">
            <a:miter lim="400000"/>
          </a:ln>
        </p:spPr>
        <p:txBody>
          <a:bodyPr lIns="50800" tIns="50800" rIns="50800" bIns="50800" anchor="ctr"/>
          <a:lstStyle/>
          <a:p>
            <a:pPr>
              <a:defRPr sz="2400">
                <a:solidFill>
                  <a:srgbClr val="0057A4"/>
                </a:solidFill>
              </a:defRPr>
            </a:pPr>
            <a:endParaRPr/>
          </a:p>
        </p:txBody>
      </p:sp>
      <p:sp>
        <p:nvSpPr>
          <p:cNvPr id="2" name="Title 1"/>
          <p:cNvSpPr>
            <a:spLocks noGrp="1"/>
          </p:cNvSpPr>
          <p:nvPr>
            <p:ph type="title"/>
          </p:nvPr>
        </p:nvSpPr>
        <p:spPr>
          <a:xfrm>
            <a:off x="914400" y="-1"/>
            <a:ext cx="4572000" cy="9820656"/>
          </a:xfrm>
          <a:prstGeom prst="rect">
            <a:avLst/>
          </a:prstGeom>
        </p:spPr>
        <p:txBody>
          <a:bodyPr anchor="ctr" anchorCtr="0"/>
          <a:lstStyle>
            <a:lvl1pPr>
              <a:defRPr sz="4100" b="1" i="0" baseline="0">
                <a:solidFill>
                  <a:schemeClr val="bg1"/>
                </a:solidFill>
                <a:latin typeface="Calibri" charset="0"/>
              </a:defRPr>
            </a:lvl1pPr>
          </a:lstStyle>
          <a:p>
            <a:r>
              <a:rPr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hape 106"/>
          <p:cNvSpPr/>
          <p:nvPr userDrawn="1"/>
        </p:nvSpPr>
        <p:spPr>
          <a:xfrm>
            <a:off x="0" y="1"/>
            <a:ext cx="5943600" cy="9753600"/>
          </a:xfrm>
          <a:prstGeom prst="rect">
            <a:avLst/>
          </a:prstGeom>
          <a:solidFill>
            <a:srgbClr val="4F80A2"/>
          </a:solidFill>
          <a:ln w="12700">
            <a:miter lim="400000"/>
          </a:ln>
        </p:spPr>
        <p:txBody>
          <a:bodyPr lIns="50800" tIns="50800" rIns="50800" bIns="50800" anchor="ctr"/>
          <a:lstStyle/>
          <a:p>
            <a:pPr>
              <a:defRPr sz="2400">
                <a:solidFill>
                  <a:srgbClr val="0057A4"/>
                </a:solidFill>
              </a:defRPr>
            </a:pPr>
            <a:endParaRPr/>
          </a:p>
        </p:txBody>
      </p:sp>
      <p:sp>
        <p:nvSpPr>
          <p:cNvPr id="5" name="Title 1"/>
          <p:cNvSpPr>
            <a:spLocks noGrp="1"/>
          </p:cNvSpPr>
          <p:nvPr>
            <p:ph type="title"/>
          </p:nvPr>
        </p:nvSpPr>
        <p:spPr>
          <a:xfrm>
            <a:off x="914400" y="-1"/>
            <a:ext cx="4572000" cy="9820656"/>
          </a:xfrm>
          <a:prstGeom prst="rect">
            <a:avLst/>
          </a:prstGeom>
        </p:spPr>
        <p:txBody>
          <a:bodyPr anchor="ctr" anchorCtr="0"/>
          <a:lstStyle>
            <a:lvl1pPr>
              <a:defRPr sz="4100" b="1" i="0" baseline="0">
                <a:solidFill>
                  <a:schemeClr val="bg1"/>
                </a:solidFill>
                <a:latin typeface="Calibri" charset="0"/>
              </a:defRPr>
            </a:lvl1pPr>
          </a:lstStyle>
          <a:p>
            <a:r>
              <a:rPr lang="en-US"/>
              <a:t>Click to edit Master title style</a:t>
            </a:r>
          </a:p>
        </p:txBody>
      </p:sp>
    </p:spTree>
    <p:extLst>
      <p:ext uri="{BB962C8B-B14F-4D97-AF65-F5344CB8AC3E}">
        <p14:creationId xmlns:p14="http://schemas.microsoft.com/office/powerpoint/2010/main" val="889548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hape 106"/>
          <p:cNvSpPr/>
          <p:nvPr userDrawn="1"/>
        </p:nvSpPr>
        <p:spPr>
          <a:xfrm>
            <a:off x="0" y="-1"/>
            <a:ext cx="5943600" cy="9753601"/>
          </a:xfrm>
          <a:prstGeom prst="rect">
            <a:avLst/>
          </a:prstGeom>
          <a:solidFill>
            <a:srgbClr val="F68C2C"/>
          </a:solidFill>
          <a:ln w="12700">
            <a:miter lim="400000"/>
          </a:ln>
        </p:spPr>
        <p:txBody>
          <a:bodyPr lIns="50800" tIns="50800" rIns="50800" bIns="50800" anchor="ctr"/>
          <a:lstStyle/>
          <a:p>
            <a:pPr>
              <a:defRPr sz="2400">
                <a:solidFill>
                  <a:srgbClr val="0057A4"/>
                </a:solidFill>
              </a:defRPr>
            </a:pPr>
            <a:endParaRPr/>
          </a:p>
        </p:txBody>
      </p:sp>
      <p:sp>
        <p:nvSpPr>
          <p:cNvPr id="5" name="Title 1"/>
          <p:cNvSpPr>
            <a:spLocks noGrp="1"/>
          </p:cNvSpPr>
          <p:nvPr>
            <p:ph type="title"/>
          </p:nvPr>
        </p:nvSpPr>
        <p:spPr>
          <a:xfrm>
            <a:off x="914400" y="-1"/>
            <a:ext cx="4572000" cy="9820656"/>
          </a:xfrm>
          <a:prstGeom prst="rect">
            <a:avLst/>
          </a:prstGeom>
        </p:spPr>
        <p:txBody>
          <a:bodyPr anchor="ctr" anchorCtr="0"/>
          <a:lstStyle>
            <a:lvl1pPr>
              <a:defRPr sz="4100" b="1" i="0" baseline="0">
                <a:solidFill>
                  <a:schemeClr val="bg1"/>
                </a:solidFill>
                <a:latin typeface="Calibri" charset="0"/>
              </a:defRPr>
            </a:lvl1pPr>
          </a:lstStyle>
          <a:p>
            <a:r>
              <a:rPr lang="en-US"/>
              <a:t>Click to edit Master title style</a:t>
            </a:r>
          </a:p>
        </p:txBody>
      </p:sp>
    </p:spTree>
    <p:extLst>
      <p:ext uri="{BB962C8B-B14F-4D97-AF65-F5344CB8AC3E}">
        <p14:creationId xmlns:p14="http://schemas.microsoft.com/office/powerpoint/2010/main" val="8712659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hape 4"/>
          <p:cNvSpPr>
            <a:spLocks noGrp="1"/>
          </p:cNvSpPr>
          <p:nvPr>
            <p:ph type="sldNum" sz="quarter" idx="2"/>
          </p:nvPr>
        </p:nvSpPr>
        <p:spPr>
          <a:xfrm>
            <a:off x="914400" y="9079992"/>
            <a:ext cx="330219" cy="333425"/>
          </a:xfrm>
          <a:prstGeom prst="rect">
            <a:avLst/>
          </a:prstGeom>
          <a:ln w="12700">
            <a:miter lim="400000"/>
          </a:ln>
        </p:spPr>
        <p:txBody>
          <a:bodyPr wrap="none" lIns="50800" tIns="50800" rIns="50800" bIns="50800">
            <a:spAutoFit/>
          </a:bodyPr>
          <a:lstStyle>
            <a:lvl1pPr>
              <a:defRPr sz="1500" baseline="0">
                <a:solidFill>
                  <a:srgbClr val="0057A4"/>
                </a:solidFill>
                <a:latin typeface="calibri" charset="0"/>
              </a:defRPr>
            </a:lvl1pPr>
          </a:lstStyle>
          <a:p>
            <a:fld id="{86CB4B4D-7CA3-9044-876B-883B54F8677D}" type="slidenum">
              <a:rPr lang="uk-UA"/>
              <a:pPr/>
              <a:t>‹N°›</a:t>
            </a:fld>
            <a:endParaRPr lang="uk-UA" dirty="0"/>
          </a:p>
        </p:txBody>
      </p:sp>
      <p:pic>
        <p:nvPicPr>
          <p:cNvPr id="3" name="CPAC Logo E.png"/>
          <p:cNvPicPr>
            <a:picLocks noChangeAspect="1"/>
          </p:cNvPicPr>
          <p:nvPr userDrawn="1"/>
        </p:nvPicPr>
        <p:blipFill>
          <a:blip r:embed="rId7">
            <a:extLst/>
          </a:blip>
          <a:stretch>
            <a:fillRect/>
          </a:stretch>
        </p:blipFill>
        <p:spPr>
          <a:xfrm>
            <a:off x="8838696" y="8860536"/>
            <a:ext cx="3449796" cy="648526"/>
          </a:xfrm>
          <a:prstGeom prst="rect">
            <a:avLst/>
          </a:prstGeom>
          <a:ln w="12700">
            <a:miter lim="400000"/>
          </a:ln>
        </p:spPr>
      </p:pic>
    </p:spTree>
  </p:cSld>
  <p:clrMap bg1="lt1" tx1="dk1" bg2="lt2" tx2="dk2" accent1="accent1" accent2="accent2" accent3="accent3" accent4="accent4" accent5="accent5" accent6="accent6" hlink="hlink" folHlink="folHlink"/>
  <p:sldLayoutIdLst>
    <p:sldLayoutId id="2147483662" r:id="rId1"/>
    <p:sldLayoutId id="2147483661" r:id="rId2"/>
    <p:sldLayoutId id="2147483665" r:id="rId3"/>
    <p:sldLayoutId id="2147483667" r:id="rId4"/>
    <p:sldLayoutId id="2147483659" r:id="rId5"/>
  </p:sldLayoutIdLst>
  <p:transition spd="med"/>
  <p:timing>
    <p:tnLst>
      <p:par>
        <p:cTn id="1" dur="indefinite" restart="never" nodeType="tmRoot"/>
      </p:par>
    </p:tnLst>
  </p:timing>
  <p:hf hdr="0" ftr="0" dt="0"/>
  <p:txStyles>
    <p:titleStyle>
      <a:lvl1pPr marL="0" marR="0" indent="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1pPr>
      <a:lvl2pPr marL="0" marR="0" indent="2286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2pPr>
      <a:lvl3pPr marL="0" marR="0" indent="4572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3pPr>
      <a:lvl4pPr marL="0" marR="0" indent="6858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4pPr>
      <a:lvl5pPr marL="0" marR="0" indent="9144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5pPr>
      <a:lvl6pPr marL="0" marR="0" indent="11430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6pPr>
      <a:lvl7pPr marL="0" marR="0" indent="13716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7pPr>
      <a:lvl8pPr marL="0" marR="0" indent="16002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8pPr>
      <a:lvl9pPr marL="0" marR="0" indent="18288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9pPr>
    </p:titleStyle>
    <p:bodyStyle>
      <a:lvl1pPr marL="358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1pPr>
      <a:lvl2pPr marL="8025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2pPr>
      <a:lvl3pPr marL="1247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3pPr>
      <a:lvl4pPr marL="16915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4pPr>
      <a:lvl5pPr marL="2136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5pPr>
      <a:lvl6pPr marL="25805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6pPr>
      <a:lvl7pPr marL="3025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7pPr>
      <a:lvl8pPr marL="34695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8pPr>
      <a:lvl9pPr marL="3914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4329629"/>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64" r:id="rId3"/>
    <p:sldLayoutId id="2147483666" r:id="rId4"/>
    <p:sldLayoutId id="2147483668" r:id="rId5"/>
    <p:sldLayoutId id="2147483670" r:id="rId6"/>
    <p:sldLayoutId id="2147483669" r:id="rId7"/>
    <p:sldLayoutId id="2147483671" r:id="rId8"/>
    <p:sldLayoutId id="2147483672"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www.cancerview.ca/tobacco"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hyperlink" Target="http://www.cancerview.ca/tobacco" TargetMode="Externa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www.albertaquits.ca/about-us/tobacco-usage/tobacco-use-statistics#costs-of-smoking"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hyperlink" Target="http://www.nice.org.uk/nicemedia/pdf/NiceNRT39GUIDANCE.pdf" TargetMode="External"/><Relationship Id="rId4" Type="http://schemas.openxmlformats.org/officeDocument/2006/relationships/hyperlink" Target="http://occinfo.alis.alberta.ca/occinfopreview/info/browse-wages" TargetMode="External"/></Relationships>
</file>

<file path=ppt/slides/_rels/slide45.xml.rels><?xml version="1.0" encoding="UTF-8" standalone="yes"?>
<Relationships xmlns="http://schemas.openxmlformats.org/package/2006/relationships"><Relationship Id="rId2" Type="http://schemas.openxmlformats.org/officeDocument/2006/relationships/hyperlink" Target="http://www.partnershipagainstcancer.ca/"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34164" y="7132320"/>
            <a:ext cx="5211610" cy="400110"/>
          </a:xfrm>
        </p:spPr>
        <p:txBody>
          <a:bodyPr/>
          <a:lstStyle/>
          <a:p>
            <a:r>
              <a:rPr lang="en-US" sz="2000" dirty="0">
                <a:ea typeface="ＭＳ Ｐゴシック" charset="0"/>
                <a:cs typeface="ＭＳ Ｐゴシック" charset="0"/>
              </a:rPr>
              <a:t>March 2017</a:t>
            </a:r>
          </a:p>
        </p:txBody>
      </p:sp>
      <p:sp>
        <p:nvSpPr>
          <p:cNvPr id="3" name="Title 2"/>
          <p:cNvSpPr>
            <a:spLocks noGrp="1"/>
          </p:cNvSpPr>
          <p:nvPr>
            <p:ph type="title"/>
          </p:nvPr>
        </p:nvSpPr>
        <p:spPr/>
        <p:txBody>
          <a:bodyPr/>
          <a:lstStyle/>
          <a:p>
            <a:r>
              <a:rPr lang="en-US" sz="4400" dirty="0"/>
              <a:t>Key Cost </a:t>
            </a:r>
            <a:br>
              <a:rPr lang="en-US" sz="4400" dirty="0"/>
            </a:br>
            <a:r>
              <a:rPr lang="en-US" sz="4400" dirty="0"/>
              <a:t>Estimates on </a:t>
            </a:r>
            <a:br>
              <a:rPr lang="en-US" sz="4400" dirty="0"/>
            </a:br>
            <a:r>
              <a:rPr lang="en-US" sz="4400" dirty="0"/>
              <a:t>Cancer Treatment and Smoking Cessation </a:t>
            </a:r>
            <a:br>
              <a:rPr lang="en-US" sz="4400" dirty="0"/>
            </a:br>
            <a:r>
              <a:rPr lang="en-US" sz="4400" dirty="0"/>
              <a:t>in Canada </a:t>
            </a:r>
            <a:endParaRPr lang="en-US" dirty="0"/>
          </a:p>
        </p:txBody>
      </p:sp>
    </p:spTree>
    <p:extLst>
      <p:ext uri="{BB962C8B-B14F-4D97-AF65-F5344CB8AC3E}">
        <p14:creationId xmlns:p14="http://schemas.microsoft.com/office/powerpoint/2010/main" val="1164805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10</a:t>
            </a:fld>
            <a:endParaRPr lang="uk-UA"/>
          </a:p>
        </p:txBody>
      </p:sp>
      <p:sp>
        <p:nvSpPr>
          <p:cNvPr id="3" name="Text Placeholder 2"/>
          <p:cNvSpPr>
            <a:spLocks noGrp="1"/>
          </p:cNvSpPr>
          <p:nvPr>
            <p:ph type="body" idx="1"/>
          </p:nvPr>
        </p:nvSpPr>
        <p:spPr/>
        <p:txBody>
          <a:bodyPr/>
          <a:lstStyle/>
          <a:p>
            <a:r>
              <a:rPr lang="en-US"/>
              <a:t>The cost of smoking cessation is dwarfed in comparison to the cost of cancer treatment </a:t>
            </a:r>
          </a:p>
          <a:p>
            <a:pPr lvl="1">
              <a:lnSpc>
                <a:spcPts val="2800"/>
              </a:lnSpc>
            </a:pPr>
            <a:r>
              <a:rPr lang="en-US" sz="2200"/>
              <a:t>e.g., ~$27,898 for initial-phase colorectal cancer treatment for females versus ~$5314 for “best practice” smoking cessation support including: multiple counselling sessions, NRT + medications (VAR or BUP), and 6.3 quit attempts. </a:t>
            </a:r>
            <a:br>
              <a:rPr lang="en-US" sz="2200"/>
            </a:br>
            <a:r>
              <a:rPr lang="en-US" sz="2200"/>
              <a:t>(refer to slides 39 + 41 for cost assumptions)</a:t>
            </a:r>
          </a:p>
          <a:p>
            <a:r>
              <a:rPr lang="en-US"/>
              <a:t>Given that cancer patients who continue to smoke likely require more treatment (e.g., higher dosages of drugs, radiation, longer treatment duration, surgical complications, rehospitalization, etc), offering smoking cessation to cancer patients represents an opportunity to improve quality and efficacy of cancer care and lower costs to the healthcare system </a:t>
            </a:r>
          </a:p>
          <a:p>
            <a:endParaRPr lang="en-US"/>
          </a:p>
        </p:txBody>
      </p:sp>
      <p:sp>
        <p:nvSpPr>
          <p:cNvPr id="4" name="Title 3"/>
          <p:cNvSpPr>
            <a:spLocks noGrp="1"/>
          </p:cNvSpPr>
          <p:nvPr>
            <p:ph type="title"/>
          </p:nvPr>
        </p:nvSpPr>
        <p:spPr/>
        <p:txBody>
          <a:bodyPr/>
          <a:lstStyle/>
          <a:p>
            <a:r>
              <a:rPr lang="en-US"/>
              <a:t>Why is this resource important?</a:t>
            </a:r>
          </a:p>
        </p:txBody>
      </p:sp>
    </p:spTree>
    <p:extLst>
      <p:ext uri="{BB962C8B-B14F-4D97-AF65-F5344CB8AC3E}">
        <p14:creationId xmlns:p14="http://schemas.microsoft.com/office/powerpoint/2010/main" val="388396692"/>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information </a:t>
            </a:r>
            <a:br>
              <a:rPr lang="en-US"/>
            </a:br>
            <a:r>
              <a:rPr lang="en-US"/>
              <a:t>is contained in </a:t>
            </a:r>
            <a:br>
              <a:rPr lang="en-US"/>
            </a:br>
            <a:r>
              <a:rPr lang="en-US"/>
              <a:t>this resource?</a:t>
            </a:r>
          </a:p>
        </p:txBody>
      </p:sp>
    </p:spTree>
    <p:extLst>
      <p:ext uri="{BB962C8B-B14F-4D97-AF65-F5344CB8AC3E}">
        <p14:creationId xmlns:p14="http://schemas.microsoft.com/office/powerpoint/2010/main" val="1350725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12</a:t>
            </a:fld>
            <a:endParaRPr lang="uk-UA"/>
          </a:p>
        </p:txBody>
      </p:sp>
      <p:sp>
        <p:nvSpPr>
          <p:cNvPr id="3" name="Text Placeholder 2"/>
          <p:cNvSpPr>
            <a:spLocks noGrp="1"/>
          </p:cNvSpPr>
          <p:nvPr>
            <p:ph type="body" idx="1"/>
          </p:nvPr>
        </p:nvSpPr>
        <p:spPr>
          <a:xfrm>
            <a:off x="914401" y="1828800"/>
            <a:ext cx="9571511" cy="6286500"/>
          </a:xfrm>
        </p:spPr>
        <p:txBody>
          <a:bodyPr/>
          <a:lstStyle/>
          <a:p>
            <a:pPr marL="0" indent="0">
              <a:buNone/>
            </a:pPr>
            <a:r>
              <a:rPr lang="en-US" b="1"/>
              <a:t>This resource includes: </a:t>
            </a:r>
          </a:p>
          <a:p>
            <a:r>
              <a:rPr lang="en-US"/>
              <a:t>Cost estimates associated with various smoking cessation interventions</a:t>
            </a:r>
          </a:p>
          <a:p>
            <a:r>
              <a:rPr lang="en-US"/>
              <a:t>Costs of commonly treated cancers in Canada, including gender- and phase-specific costs of treatment.</a:t>
            </a:r>
          </a:p>
          <a:p>
            <a:r>
              <a:rPr lang="en-US"/>
              <a:t>Effectiveness of smoking cessation interventions</a:t>
            </a:r>
          </a:p>
          <a:p>
            <a:r>
              <a:rPr lang="en-US"/>
              <a:t>Coverage of cessation aids across Canada</a:t>
            </a:r>
          </a:p>
          <a:p>
            <a:r>
              <a:rPr lang="en-US"/>
              <a:t>Sample smoking cessation intervention scenarios</a:t>
            </a:r>
          </a:p>
          <a:p>
            <a:r>
              <a:rPr lang="en-US"/>
              <a:t>Notes sections contain complete citation information, as well as detailed costing assumptions, easy to copy + paste</a:t>
            </a:r>
          </a:p>
        </p:txBody>
      </p:sp>
      <p:sp>
        <p:nvSpPr>
          <p:cNvPr id="4" name="Title 3"/>
          <p:cNvSpPr>
            <a:spLocks noGrp="1"/>
          </p:cNvSpPr>
          <p:nvPr>
            <p:ph type="title"/>
          </p:nvPr>
        </p:nvSpPr>
        <p:spPr/>
        <p:txBody>
          <a:bodyPr/>
          <a:lstStyle/>
          <a:p>
            <a:r>
              <a:rPr lang="en-US"/>
              <a:t>What information is contained within this resource?</a:t>
            </a:r>
          </a:p>
        </p:txBody>
      </p:sp>
    </p:spTree>
    <p:extLst>
      <p:ext uri="{BB962C8B-B14F-4D97-AF65-F5344CB8AC3E}">
        <p14:creationId xmlns:p14="http://schemas.microsoft.com/office/powerpoint/2010/main" val="273813638"/>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can I use </a:t>
            </a:r>
            <a:br>
              <a:rPr lang="en-US"/>
            </a:br>
            <a:r>
              <a:rPr lang="en-US"/>
              <a:t>this resource?</a:t>
            </a:r>
          </a:p>
        </p:txBody>
      </p:sp>
    </p:spTree>
    <p:extLst>
      <p:ext uri="{BB962C8B-B14F-4D97-AF65-F5344CB8AC3E}">
        <p14:creationId xmlns:p14="http://schemas.microsoft.com/office/powerpoint/2010/main" val="10035779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14</a:t>
            </a:fld>
            <a:endParaRPr lang="uk-UA"/>
          </a:p>
        </p:txBody>
      </p:sp>
      <p:sp>
        <p:nvSpPr>
          <p:cNvPr id="3" name="Text Placeholder 2"/>
          <p:cNvSpPr>
            <a:spLocks noGrp="1"/>
          </p:cNvSpPr>
          <p:nvPr>
            <p:ph type="body" idx="1"/>
          </p:nvPr>
        </p:nvSpPr>
        <p:spPr>
          <a:xfrm>
            <a:off x="914401" y="1828800"/>
            <a:ext cx="8101583" cy="6286500"/>
          </a:xfrm>
        </p:spPr>
        <p:txBody>
          <a:bodyPr/>
          <a:lstStyle/>
          <a:p>
            <a:pPr marL="0" indent="0">
              <a:buNone/>
            </a:pPr>
            <a:r>
              <a:rPr lang="en-US"/>
              <a:t>To support cancer agencies and governments in sustaining, spreading and scaling up evidence-based approaches to tobacco cessation within the cancer system, the Canadian Partnership Against Cancer has compiled multiple lines of evidence in a suite </a:t>
            </a:r>
            <a:br>
              <a:rPr lang="en-US"/>
            </a:br>
            <a:r>
              <a:rPr lang="en-US"/>
              <a:t>of resources. </a:t>
            </a:r>
          </a:p>
          <a:p>
            <a:pPr marL="0" indent="0">
              <a:buNone/>
            </a:pPr>
            <a:r>
              <a:rPr lang="en-US"/>
              <a:t>These slides on key cost estimates are one of </a:t>
            </a:r>
            <a:br>
              <a:rPr lang="en-US"/>
            </a:br>
            <a:r>
              <a:rPr lang="en-US"/>
              <a:t>several resources available from the Partnership </a:t>
            </a:r>
            <a:br>
              <a:rPr lang="en-US"/>
            </a:br>
            <a:r>
              <a:rPr lang="en-US"/>
              <a:t>to support evidence-informed decision-making </a:t>
            </a:r>
            <a:br>
              <a:rPr lang="en-US"/>
            </a:br>
            <a:r>
              <a:rPr lang="en-US"/>
              <a:t>on tobacco cessation for cancer patients.</a:t>
            </a:r>
          </a:p>
          <a:p>
            <a:pPr marL="0" indent="0">
              <a:buNone/>
            </a:pPr>
            <a:endParaRPr lang="en-US"/>
          </a:p>
        </p:txBody>
      </p:sp>
      <p:sp>
        <p:nvSpPr>
          <p:cNvPr id="4" name="Title 3"/>
          <p:cNvSpPr>
            <a:spLocks noGrp="1"/>
          </p:cNvSpPr>
          <p:nvPr>
            <p:ph type="title"/>
          </p:nvPr>
        </p:nvSpPr>
        <p:spPr/>
        <p:txBody>
          <a:bodyPr/>
          <a:lstStyle/>
          <a:p>
            <a:r>
              <a:rPr lang="en-US"/>
              <a:t>How can I use this resource?</a:t>
            </a:r>
          </a:p>
        </p:txBody>
      </p:sp>
    </p:spTree>
    <p:extLst>
      <p:ext uri="{BB962C8B-B14F-4D97-AF65-F5344CB8AC3E}">
        <p14:creationId xmlns:p14="http://schemas.microsoft.com/office/powerpoint/2010/main" val="559029532"/>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368" y="329184"/>
            <a:ext cx="11887200" cy="8915400"/>
          </a:xfrm>
          <a:prstGeom prst="rect">
            <a:avLst/>
          </a:prstGeom>
        </p:spPr>
      </p:pic>
      <p:sp>
        <p:nvSpPr>
          <p:cNvPr id="2" name="Slide Number Placeholder 1"/>
          <p:cNvSpPr>
            <a:spLocks noGrp="1"/>
          </p:cNvSpPr>
          <p:nvPr>
            <p:ph type="sldNum" sz="quarter" idx="10"/>
          </p:nvPr>
        </p:nvSpPr>
        <p:spPr/>
        <p:txBody>
          <a:bodyPr/>
          <a:lstStyle/>
          <a:p>
            <a:fld id="{86CB4B4D-7CA3-9044-876B-883B54F8677D}" type="slidenum">
              <a:rPr lang="uk-UA"/>
              <a:pPr/>
              <a:t>15</a:t>
            </a:fld>
            <a:endParaRPr lang="uk-UA"/>
          </a:p>
        </p:txBody>
      </p:sp>
      <p:sp>
        <p:nvSpPr>
          <p:cNvPr id="4" name="Title 3"/>
          <p:cNvSpPr>
            <a:spLocks noGrp="1"/>
          </p:cNvSpPr>
          <p:nvPr>
            <p:ph type="title"/>
          </p:nvPr>
        </p:nvSpPr>
        <p:spPr/>
        <p:txBody>
          <a:bodyPr/>
          <a:lstStyle/>
          <a:p>
            <a:r>
              <a:rPr lang="en-US"/>
              <a:t>Suite of Tobacco Cessation in Cancer Systems Resources</a:t>
            </a:r>
          </a:p>
        </p:txBody>
      </p:sp>
      <p:sp>
        <p:nvSpPr>
          <p:cNvPr id="5" name="Text Placeholder 2"/>
          <p:cNvSpPr txBox="1">
            <a:spLocks/>
          </p:cNvSpPr>
          <p:nvPr/>
        </p:nvSpPr>
        <p:spPr>
          <a:xfrm>
            <a:off x="914401" y="7818120"/>
            <a:ext cx="10223291" cy="591429"/>
          </a:xfrm>
          <a:prstGeom prst="rect">
            <a:avLst/>
          </a:prstGeom>
        </p:spPr>
        <p:txBody>
          <a:bodyPr anchor="t"/>
          <a:lstStyle>
            <a:lvl1pPr marL="444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1pPr>
            <a:lvl2pPr marL="8890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2pPr>
            <a:lvl3pPr marL="1333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3pPr>
            <a:lvl4pPr marL="17780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4pPr>
            <a:lvl5pPr marL="2222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5pPr>
            <a:lvl6pPr marL="25805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6pPr>
            <a:lvl7pPr marL="3025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7pPr>
            <a:lvl8pPr marL="34695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8pPr>
            <a:lvl9pPr marL="3914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9pPr>
          </a:lstStyle>
          <a:p>
            <a:pPr marL="0" indent="0" hangingPunct="1">
              <a:buNone/>
            </a:pPr>
            <a:r>
              <a:rPr lang="nb-NO" sz="1400">
                <a:latin typeface="Calibri" charset="0"/>
                <a:ea typeface="MS PGothic" charset="0"/>
                <a:hlinkClick r:id="rId4"/>
              </a:rPr>
              <a:t>www.cancerview.ca/tobacco</a:t>
            </a:r>
            <a:endParaRPr lang="nb-NO" sz="1400">
              <a:latin typeface="Calibri" charset="0"/>
              <a:ea typeface="MS PGothic" charset="0"/>
            </a:endParaRPr>
          </a:p>
        </p:txBody>
      </p:sp>
    </p:spTree>
    <p:extLst>
      <p:ext uri="{BB962C8B-B14F-4D97-AF65-F5344CB8AC3E}">
        <p14:creationId xmlns:p14="http://schemas.microsoft.com/office/powerpoint/2010/main" val="2143950265"/>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16</a:t>
            </a:fld>
            <a:endParaRPr lang="uk-UA"/>
          </a:p>
        </p:txBody>
      </p:sp>
      <p:sp>
        <p:nvSpPr>
          <p:cNvPr id="3" name="Text Placeholder 2"/>
          <p:cNvSpPr>
            <a:spLocks noGrp="1"/>
          </p:cNvSpPr>
          <p:nvPr>
            <p:ph type="body" idx="1"/>
          </p:nvPr>
        </p:nvSpPr>
        <p:spPr/>
        <p:txBody>
          <a:bodyPr/>
          <a:lstStyle/>
          <a:p>
            <a:r>
              <a:rPr lang="en-US"/>
              <a:t>Copy-and-paste slides or data on cost estimations into presentations, briefing notes, reports, etc</a:t>
            </a:r>
          </a:p>
          <a:p>
            <a:r>
              <a:rPr lang="en-US"/>
              <a:t>Build your own cost estimates from data presented on slides </a:t>
            </a:r>
            <a:br>
              <a:rPr lang="en-US"/>
            </a:br>
            <a:r>
              <a:rPr lang="en-US"/>
              <a:t>or within raw data file</a:t>
            </a:r>
          </a:p>
          <a:p>
            <a:r>
              <a:rPr lang="en-US"/>
              <a:t>Access assumptions from notes sections of slides</a:t>
            </a:r>
          </a:p>
          <a:p>
            <a:r>
              <a:rPr lang="en-US"/>
              <a:t>Copy-and-paste citations from notes sections of slides, </a:t>
            </a:r>
            <a:br>
              <a:rPr lang="en-US"/>
            </a:br>
            <a:r>
              <a:rPr lang="en-US"/>
              <a:t>or bibliography section</a:t>
            </a:r>
          </a:p>
          <a:p>
            <a:r>
              <a:rPr lang="en-US"/>
              <a:t>Cite the resource using the suggested citation in your presentations, briefings, reports, etc</a:t>
            </a:r>
          </a:p>
        </p:txBody>
      </p:sp>
      <p:sp>
        <p:nvSpPr>
          <p:cNvPr id="4" name="Title 3"/>
          <p:cNvSpPr>
            <a:spLocks noGrp="1"/>
          </p:cNvSpPr>
          <p:nvPr>
            <p:ph type="title"/>
          </p:nvPr>
        </p:nvSpPr>
        <p:spPr/>
        <p:txBody>
          <a:bodyPr/>
          <a:lstStyle/>
          <a:p>
            <a:r>
              <a:rPr lang="en-US"/>
              <a:t>How can I use this resource?</a:t>
            </a:r>
          </a:p>
        </p:txBody>
      </p:sp>
    </p:spTree>
    <p:extLst>
      <p:ext uri="{BB962C8B-B14F-4D97-AF65-F5344CB8AC3E}">
        <p14:creationId xmlns:p14="http://schemas.microsoft.com/office/powerpoint/2010/main" val="1422567740"/>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Methods</a:t>
            </a:r>
          </a:p>
        </p:txBody>
      </p:sp>
    </p:spTree>
    <p:extLst>
      <p:ext uri="{BB962C8B-B14F-4D97-AF65-F5344CB8AC3E}">
        <p14:creationId xmlns:p14="http://schemas.microsoft.com/office/powerpoint/2010/main" val="6880490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18</a:t>
            </a:fld>
            <a:endParaRPr lang="uk-UA"/>
          </a:p>
        </p:txBody>
      </p:sp>
      <p:sp>
        <p:nvSpPr>
          <p:cNvPr id="3" name="Text Placeholder 2"/>
          <p:cNvSpPr>
            <a:spLocks noGrp="1"/>
          </p:cNvSpPr>
          <p:nvPr>
            <p:ph type="body" idx="1"/>
          </p:nvPr>
        </p:nvSpPr>
        <p:spPr/>
        <p:txBody>
          <a:bodyPr/>
          <a:lstStyle/>
          <a:p>
            <a:pPr>
              <a:lnSpc>
                <a:spcPts val="3000"/>
              </a:lnSpc>
              <a:spcBef>
                <a:spcPts val="1200"/>
              </a:spcBef>
            </a:pPr>
            <a:r>
              <a:rPr lang="en-US" sz="2400"/>
              <a:t>Costing data were sourced from the 2016 provincial drug formularies, </a:t>
            </a:r>
            <a:br>
              <a:rPr lang="en-US" sz="2400"/>
            </a:br>
            <a:r>
              <a:rPr lang="en-US" sz="2400"/>
              <a:t>where available.</a:t>
            </a:r>
          </a:p>
          <a:p>
            <a:pPr>
              <a:lnSpc>
                <a:spcPts val="3000"/>
              </a:lnSpc>
              <a:spcBef>
                <a:spcPts val="1200"/>
              </a:spcBef>
            </a:pPr>
            <a:r>
              <a:rPr lang="en-US" sz="2400"/>
              <a:t>These costs excluded drug dispensing fees and markup prices.</a:t>
            </a:r>
          </a:p>
          <a:p>
            <a:pPr>
              <a:lnSpc>
                <a:spcPts val="3000"/>
              </a:lnSpc>
              <a:spcBef>
                <a:spcPts val="1200"/>
              </a:spcBef>
            </a:pPr>
            <a:r>
              <a:rPr lang="en-US" sz="2400"/>
              <a:t>Average Canadian unit costs were taken as the average of provincial unit costs, and were multiplied by the number of units required for each smoking cessation intervention.</a:t>
            </a:r>
          </a:p>
          <a:p>
            <a:pPr>
              <a:lnSpc>
                <a:spcPts val="3000"/>
              </a:lnSpc>
              <a:spcBef>
                <a:spcPts val="1200"/>
              </a:spcBef>
            </a:pPr>
            <a:r>
              <a:rPr lang="en-US" sz="2400"/>
              <a:t>Minimum, average, and maximum values were used to exemplify the range </a:t>
            </a:r>
            <a:br>
              <a:rPr lang="en-US" sz="2400"/>
            </a:br>
            <a:r>
              <a:rPr lang="en-US" sz="2400"/>
              <a:t>of average costs across varying dosages (as per expert input) </a:t>
            </a:r>
          </a:p>
          <a:p>
            <a:pPr>
              <a:lnSpc>
                <a:spcPts val="3000"/>
              </a:lnSpc>
              <a:spcBef>
                <a:spcPts val="1200"/>
              </a:spcBef>
            </a:pPr>
            <a:r>
              <a:rPr lang="en-US" sz="2400"/>
              <a:t>Data on effectiveness of smoking cessation interventions included</a:t>
            </a:r>
          </a:p>
          <a:p>
            <a:pPr>
              <a:lnSpc>
                <a:spcPts val="3000"/>
              </a:lnSpc>
              <a:spcBef>
                <a:spcPts val="1200"/>
              </a:spcBef>
            </a:pPr>
            <a:r>
              <a:rPr lang="en-US" sz="2400"/>
              <a:t>The Number Needed to Treat (NNT) is provided for each intervention, </a:t>
            </a:r>
            <a:br>
              <a:rPr lang="en-US" sz="2400"/>
            </a:br>
            <a:r>
              <a:rPr lang="en-US" sz="2400"/>
              <a:t>and represents how many are required to treat in order to prevent one </a:t>
            </a:r>
            <a:br>
              <a:rPr lang="en-US" sz="2400"/>
            </a:br>
            <a:r>
              <a:rPr lang="en-US" sz="2400"/>
              <a:t>early death </a:t>
            </a:r>
            <a:r>
              <a:rPr lang="en-US" sz="2000"/>
              <a:t>(Hughes, 2012).</a:t>
            </a:r>
          </a:p>
          <a:p>
            <a:pPr>
              <a:lnSpc>
                <a:spcPts val="3000"/>
              </a:lnSpc>
              <a:spcBef>
                <a:spcPts val="1200"/>
              </a:spcBef>
            </a:pPr>
            <a:r>
              <a:rPr lang="en-US" sz="2400"/>
              <a:t>Expert review was completed by the Partnership and external experts in smoking cessation at the Centre for Addiction and Mental Health</a:t>
            </a:r>
          </a:p>
        </p:txBody>
      </p:sp>
      <p:sp>
        <p:nvSpPr>
          <p:cNvPr id="4" name="Title 3"/>
          <p:cNvSpPr>
            <a:spLocks noGrp="1"/>
          </p:cNvSpPr>
          <p:nvPr>
            <p:ph type="title"/>
          </p:nvPr>
        </p:nvSpPr>
        <p:spPr/>
        <p:txBody>
          <a:bodyPr/>
          <a:lstStyle/>
          <a:p>
            <a:r>
              <a:rPr lang="en-US"/>
              <a:t>Methods</a:t>
            </a:r>
          </a:p>
        </p:txBody>
      </p:sp>
      <p:sp>
        <p:nvSpPr>
          <p:cNvPr id="7" name="Title 3"/>
          <p:cNvSpPr txBox="1">
            <a:spLocks/>
          </p:cNvSpPr>
          <p:nvPr/>
        </p:nvSpPr>
        <p:spPr>
          <a:xfrm>
            <a:off x="914400" y="1087580"/>
            <a:ext cx="10515600" cy="547256"/>
          </a:xfrm>
          <a:prstGeom prst="rect">
            <a:avLst/>
          </a:prstGeom>
        </p:spPr>
        <p:txBody>
          <a:bodyPr/>
          <a:lstStyle>
            <a:lvl1pPr marL="0" marR="0" indent="0" algn="l" defTabSz="584200" latinLnBrk="0">
              <a:lnSpc>
                <a:spcPct val="100000"/>
              </a:lnSpc>
              <a:spcBef>
                <a:spcPts val="0"/>
              </a:spcBef>
              <a:spcAft>
                <a:spcPts val="0"/>
              </a:spcAft>
              <a:buClrTx/>
              <a:buSzTx/>
              <a:buFontTx/>
              <a:buNone/>
              <a:tabLst/>
              <a:defRPr sz="3300" b="1" i="0" u="none" strike="noStrike" cap="none" spc="0" baseline="0">
                <a:ln>
                  <a:noFill/>
                </a:ln>
                <a:solidFill>
                  <a:srgbClr val="0057A4"/>
                </a:solidFill>
                <a:uFillTx/>
                <a:latin typeface="Calibri" charset="0"/>
                <a:ea typeface="+mn-ea"/>
                <a:cs typeface="+mn-cs"/>
                <a:sym typeface="Helvetica Light"/>
              </a:defRPr>
            </a:lvl1pPr>
            <a:lvl2pPr marL="0" marR="0" indent="2286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2pPr>
            <a:lvl3pPr marL="0" marR="0" indent="4572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3pPr>
            <a:lvl4pPr marL="0" marR="0" indent="6858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4pPr>
            <a:lvl5pPr marL="0" marR="0" indent="9144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5pPr>
            <a:lvl6pPr marL="0" marR="0" indent="11430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6pPr>
            <a:lvl7pPr marL="0" marR="0" indent="13716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7pPr>
            <a:lvl8pPr marL="0" marR="0" indent="16002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8pPr>
            <a:lvl9pPr marL="0" marR="0" indent="18288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9pPr>
          </a:lstStyle>
          <a:p>
            <a:pPr hangingPunct="1"/>
            <a:r>
              <a:rPr lang="en-US" sz="2200"/>
              <a:t>Average Costs of Smoking Cessation Interventions (Pharmacotherapy)</a:t>
            </a:r>
          </a:p>
        </p:txBody>
      </p:sp>
    </p:spTree>
    <p:extLst>
      <p:ext uri="{BB962C8B-B14F-4D97-AF65-F5344CB8AC3E}">
        <p14:creationId xmlns:p14="http://schemas.microsoft.com/office/powerpoint/2010/main" val="1727236048"/>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19</a:t>
            </a:fld>
            <a:endParaRPr lang="uk-UA"/>
          </a:p>
        </p:txBody>
      </p:sp>
      <p:sp>
        <p:nvSpPr>
          <p:cNvPr id="3" name="Text Placeholder 2"/>
          <p:cNvSpPr>
            <a:spLocks noGrp="1"/>
          </p:cNvSpPr>
          <p:nvPr>
            <p:ph type="body" idx="1"/>
          </p:nvPr>
        </p:nvSpPr>
        <p:spPr/>
        <p:txBody>
          <a:bodyPr/>
          <a:lstStyle/>
          <a:p>
            <a:r>
              <a:rPr lang="en-US"/>
              <a:t>Provider time requirements were determined for each step </a:t>
            </a:r>
            <a:br>
              <a:rPr lang="en-US"/>
            </a:br>
            <a:r>
              <a:rPr lang="en-US"/>
              <a:t>of these strategies.</a:t>
            </a:r>
          </a:p>
          <a:p>
            <a:r>
              <a:rPr lang="en-US"/>
              <a:t>Costs were allocated based on the average hourly salaries </a:t>
            </a:r>
            <a:br>
              <a:rPr lang="en-US"/>
            </a:br>
            <a:r>
              <a:rPr lang="en-US"/>
              <a:t>of three health disciplines: registered nurses, physicians and pharmacists.</a:t>
            </a:r>
          </a:p>
          <a:p>
            <a:r>
              <a:rPr lang="en-US"/>
              <a:t>Average hourly salaries were sourced from the Government </a:t>
            </a:r>
            <a:br>
              <a:rPr lang="en-US"/>
            </a:br>
            <a:r>
              <a:rPr lang="en-US"/>
              <a:t>of Alberta Occupations and Educational Programs website and converted to 2016 Canadian Dollars using the Bank of Canada monthly consumer price index.</a:t>
            </a:r>
          </a:p>
        </p:txBody>
      </p:sp>
      <p:sp>
        <p:nvSpPr>
          <p:cNvPr id="4" name="Title 3"/>
          <p:cNvSpPr>
            <a:spLocks noGrp="1"/>
          </p:cNvSpPr>
          <p:nvPr>
            <p:ph type="title"/>
          </p:nvPr>
        </p:nvSpPr>
        <p:spPr/>
        <p:txBody>
          <a:bodyPr/>
          <a:lstStyle/>
          <a:p>
            <a:r>
              <a:rPr lang="en-US"/>
              <a:t>Methods</a:t>
            </a:r>
          </a:p>
        </p:txBody>
      </p:sp>
      <p:sp>
        <p:nvSpPr>
          <p:cNvPr id="5" name="Title 3"/>
          <p:cNvSpPr txBox="1">
            <a:spLocks/>
          </p:cNvSpPr>
          <p:nvPr/>
        </p:nvSpPr>
        <p:spPr>
          <a:xfrm>
            <a:off x="914400" y="1087580"/>
            <a:ext cx="10515600" cy="547256"/>
          </a:xfrm>
          <a:prstGeom prst="rect">
            <a:avLst/>
          </a:prstGeom>
        </p:spPr>
        <p:txBody>
          <a:bodyPr/>
          <a:lstStyle>
            <a:lvl1pPr marL="0" marR="0" indent="0" algn="l" defTabSz="584200" latinLnBrk="0">
              <a:lnSpc>
                <a:spcPct val="100000"/>
              </a:lnSpc>
              <a:spcBef>
                <a:spcPts val="0"/>
              </a:spcBef>
              <a:spcAft>
                <a:spcPts val="0"/>
              </a:spcAft>
              <a:buClrTx/>
              <a:buSzTx/>
              <a:buFontTx/>
              <a:buNone/>
              <a:tabLst/>
              <a:defRPr sz="3300" b="1" i="0" u="none" strike="noStrike" cap="none" spc="0" baseline="0">
                <a:ln>
                  <a:noFill/>
                </a:ln>
                <a:solidFill>
                  <a:srgbClr val="0057A4"/>
                </a:solidFill>
                <a:uFillTx/>
                <a:latin typeface="Calibri" charset="0"/>
                <a:ea typeface="+mn-ea"/>
                <a:cs typeface="+mn-cs"/>
                <a:sym typeface="Helvetica Light"/>
              </a:defRPr>
            </a:lvl1pPr>
            <a:lvl2pPr marL="0" marR="0" indent="2286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2pPr>
            <a:lvl3pPr marL="0" marR="0" indent="4572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3pPr>
            <a:lvl4pPr marL="0" marR="0" indent="6858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4pPr>
            <a:lvl5pPr marL="0" marR="0" indent="9144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5pPr>
            <a:lvl6pPr marL="0" marR="0" indent="11430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6pPr>
            <a:lvl7pPr marL="0" marR="0" indent="13716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7pPr>
            <a:lvl8pPr marL="0" marR="0" indent="16002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8pPr>
            <a:lvl9pPr marL="0" marR="0" indent="18288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9pPr>
          </a:lstStyle>
          <a:p>
            <a:pPr hangingPunct="1"/>
            <a:r>
              <a:rPr lang="en-US" sz="2200"/>
              <a:t>Average Costs of Smoking Cessation Interventions (Counselling)</a:t>
            </a:r>
          </a:p>
        </p:txBody>
      </p:sp>
    </p:spTree>
    <p:extLst>
      <p:ext uri="{BB962C8B-B14F-4D97-AF65-F5344CB8AC3E}">
        <p14:creationId xmlns:p14="http://schemas.microsoft.com/office/powerpoint/2010/main" val="1242607469"/>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2</a:t>
            </a:fld>
            <a:endParaRPr lang="uk-UA" dirty="0"/>
          </a:p>
        </p:txBody>
      </p:sp>
      <p:sp>
        <p:nvSpPr>
          <p:cNvPr id="3" name="Text Placeholder 2"/>
          <p:cNvSpPr>
            <a:spLocks noGrp="1"/>
          </p:cNvSpPr>
          <p:nvPr>
            <p:ph type="body" idx="1"/>
          </p:nvPr>
        </p:nvSpPr>
        <p:spPr/>
        <p:txBody>
          <a:bodyPr/>
          <a:lstStyle/>
          <a:p>
            <a:pPr marL="0" indent="0">
              <a:lnSpc>
                <a:spcPts val="1800"/>
              </a:lnSpc>
              <a:spcBef>
                <a:spcPts val="3100"/>
              </a:spcBef>
              <a:buNone/>
            </a:pPr>
            <a:r>
              <a:rPr lang="en-US" dirty="0"/>
              <a:t>Overview</a:t>
            </a:r>
          </a:p>
          <a:p>
            <a:pPr>
              <a:lnSpc>
                <a:spcPts val="1800"/>
              </a:lnSpc>
              <a:spcBef>
                <a:spcPts val="3100"/>
              </a:spcBef>
            </a:pPr>
            <a:r>
              <a:rPr lang="en-US" dirty="0"/>
              <a:t>Why is this resource important?</a:t>
            </a:r>
          </a:p>
          <a:p>
            <a:pPr>
              <a:lnSpc>
                <a:spcPts val="1800"/>
              </a:lnSpc>
              <a:spcBef>
                <a:spcPts val="3100"/>
              </a:spcBef>
            </a:pPr>
            <a:r>
              <a:rPr lang="en-US" dirty="0"/>
              <a:t>What information is contained in this resource?</a:t>
            </a:r>
          </a:p>
          <a:p>
            <a:pPr>
              <a:lnSpc>
                <a:spcPts val="1800"/>
              </a:lnSpc>
              <a:spcBef>
                <a:spcPts val="3100"/>
              </a:spcBef>
            </a:pPr>
            <a:r>
              <a:rPr lang="en-US" dirty="0"/>
              <a:t>How can I use this resource?</a:t>
            </a:r>
          </a:p>
          <a:p>
            <a:pPr>
              <a:lnSpc>
                <a:spcPts val="1800"/>
              </a:lnSpc>
              <a:spcBef>
                <a:spcPts val="3100"/>
              </a:spcBef>
            </a:pPr>
            <a:r>
              <a:rPr lang="en-US" dirty="0"/>
              <a:t>Methods </a:t>
            </a:r>
          </a:p>
          <a:p>
            <a:pPr lvl="1">
              <a:lnSpc>
                <a:spcPts val="1800"/>
              </a:lnSpc>
              <a:spcBef>
                <a:spcPts val="3100"/>
              </a:spcBef>
            </a:pPr>
            <a:r>
              <a:rPr lang="en-US" dirty="0"/>
              <a:t>Scope + Limitations</a:t>
            </a:r>
          </a:p>
          <a:p>
            <a:pPr marL="0" indent="0">
              <a:lnSpc>
                <a:spcPts val="1800"/>
              </a:lnSpc>
              <a:spcBef>
                <a:spcPts val="3100"/>
              </a:spcBef>
              <a:buNone/>
            </a:pPr>
            <a:r>
              <a:rPr lang="en-US" dirty="0"/>
              <a:t>Key Costs – Smoking Cessation</a:t>
            </a:r>
          </a:p>
          <a:p>
            <a:pPr marL="0" indent="0">
              <a:lnSpc>
                <a:spcPts val="1800"/>
              </a:lnSpc>
              <a:spcBef>
                <a:spcPts val="3100"/>
              </a:spcBef>
              <a:buNone/>
            </a:pPr>
            <a:r>
              <a:rPr lang="en-US" dirty="0"/>
              <a:t>Key Costs – Cancer Treatment</a:t>
            </a:r>
          </a:p>
          <a:p>
            <a:pPr marL="0" indent="0">
              <a:lnSpc>
                <a:spcPts val="1800"/>
              </a:lnSpc>
              <a:spcBef>
                <a:spcPts val="3100"/>
              </a:spcBef>
              <a:buNone/>
            </a:pPr>
            <a:r>
              <a:rPr lang="en-US" dirty="0"/>
              <a:t>Suggested citation</a:t>
            </a:r>
          </a:p>
          <a:p>
            <a:pPr marL="0" indent="0">
              <a:lnSpc>
                <a:spcPts val="1800"/>
              </a:lnSpc>
              <a:spcBef>
                <a:spcPts val="3100"/>
              </a:spcBef>
              <a:buNone/>
            </a:pPr>
            <a:r>
              <a:rPr lang="en-US" dirty="0"/>
              <a:t>Bibliography </a:t>
            </a:r>
          </a:p>
        </p:txBody>
      </p:sp>
      <p:sp>
        <p:nvSpPr>
          <p:cNvPr id="4" name="Title 3"/>
          <p:cNvSpPr>
            <a:spLocks noGrp="1"/>
          </p:cNvSpPr>
          <p:nvPr>
            <p:ph type="title"/>
          </p:nvPr>
        </p:nvSpPr>
        <p:spPr/>
        <p:txBody>
          <a:bodyPr/>
          <a:lstStyle/>
          <a:p>
            <a:r>
              <a:rPr lang="en-US" dirty="0"/>
              <a:t>Contents</a:t>
            </a:r>
          </a:p>
        </p:txBody>
      </p:sp>
    </p:spTree>
    <p:extLst>
      <p:ext uri="{BB962C8B-B14F-4D97-AF65-F5344CB8AC3E}">
        <p14:creationId xmlns:p14="http://schemas.microsoft.com/office/powerpoint/2010/main" val="1706412072"/>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20</a:t>
            </a:fld>
            <a:endParaRPr lang="uk-UA"/>
          </a:p>
        </p:txBody>
      </p:sp>
      <p:sp>
        <p:nvSpPr>
          <p:cNvPr id="3" name="Text Placeholder 2"/>
          <p:cNvSpPr>
            <a:spLocks noGrp="1"/>
          </p:cNvSpPr>
          <p:nvPr>
            <p:ph type="body" idx="1"/>
          </p:nvPr>
        </p:nvSpPr>
        <p:spPr/>
        <p:txBody>
          <a:bodyPr/>
          <a:lstStyle/>
          <a:p>
            <a:r>
              <a:rPr lang="en-US"/>
              <a:t>Without support around half of all quit attempts fail within the first week of a quit. </a:t>
            </a:r>
            <a:r>
              <a:rPr lang="en-US" sz="2000"/>
              <a:t>(Hughes et al, 2004)</a:t>
            </a:r>
          </a:p>
          <a:p>
            <a:r>
              <a:rPr lang="en-US"/>
              <a:t>The average number of quit attempts to achieve abstinence is likely significantly higher than what is generally communicated </a:t>
            </a:r>
            <a:br>
              <a:rPr lang="en-US"/>
            </a:br>
            <a:r>
              <a:rPr lang="en-US"/>
              <a:t>to smokers. </a:t>
            </a:r>
          </a:p>
          <a:p>
            <a:r>
              <a:rPr lang="en-US"/>
              <a:t>A new Canadian study suggests that a current smoker tries to </a:t>
            </a:r>
            <a:br>
              <a:rPr lang="en-US"/>
            </a:br>
            <a:r>
              <a:rPr lang="en-US"/>
              <a:t>quit on average 30 times or more before successfully quitting </a:t>
            </a:r>
            <a:br>
              <a:rPr lang="en-US"/>
            </a:br>
            <a:r>
              <a:rPr lang="en-US"/>
              <a:t>for 1 year or longer </a:t>
            </a:r>
            <a:r>
              <a:rPr lang="en-US" sz="2000"/>
              <a:t>(Chaiton et al, 2016)</a:t>
            </a:r>
          </a:p>
          <a:p>
            <a:r>
              <a:rPr lang="en-US"/>
              <a:t>Extended treatment with varenicline may prevent relapse, </a:t>
            </a:r>
            <a:br>
              <a:rPr lang="en-US"/>
            </a:br>
            <a:r>
              <a:rPr lang="en-US"/>
              <a:t>studies of extended treatment with NRT are urgently needed </a:t>
            </a:r>
            <a:br>
              <a:rPr lang="en-US"/>
            </a:br>
            <a:r>
              <a:rPr lang="en-US" sz="2000"/>
              <a:t>(Hajek et al, 2013)</a:t>
            </a:r>
          </a:p>
        </p:txBody>
      </p:sp>
      <p:sp>
        <p:nvSpPr>
          <p:cNvPr id="4" name="Title 3"/>
          <p:cNvSpPr>
            <a:spLocks noGrp="1"/>
          </p:cNvSpPr>
          <p:nvPr>
            <p:ph type="title"/>
          </p:nvPr>
        </p:nvSpPr>
        <p:spPr/>
        <p:txBody>
          <a:bodyPr/>
          <a:lstStyle/>
          <a:p>
            <a:r>
              <a:rPr lang="en-US"/>
              <a:t>Methods</a:t>
            </a:r>
          </a:p>
        </p:txBody>
      </p:sp>
      <p:sp>
        <p:nvSpPr>
          <p:cNvPr id="5" name="Title 3"/>
          <p:cNvSpPr txBox="1">
            <a:spLocks/>
          </p:cNvSpPr>
          <p:nvPr/>
        </p:nvSpPr>
        <p:spPr>
          <a:xfrm>
            <a:off x="914400" y="1087580"/>
            <a:ext cx="10515600" cy="547256"/>
          </a:xfrm>
          <a:prstGeom prst="rect">
            <a:avLst/>
          </a:prstGeom>
        </p:spPr>
        <p:txBody>
          <a:bodyPr/>
          <a:lstStyle>
            <a:lvl1pPr marL="0" marR="0" indent="0" algn="l" defTabSz="584200" latinLnBrk="0">
              <a:lnSpc>
                <a:spcPct val="100000"/>
              </a:lnSpc>
              <a:spcBef>
                <a:spcPts val="0"/>
              </a:spcBef>
              <a:spcAft>
                <a:spcPts val="0"/>
              </a:spcAft>
              <a:buClrTx/>
              <a:buSzTx/>
              <a:buFontTx/>
              <a:buNone/>
              <a:tabLst/>
              <a:defRPr sz="3300" b="1" i="0" u="none" strike="noStrike" cap="none" spc="0" baseline="0">
                <a:ln>
                  <a:noFill/>
                </a:ln>
                <a:solidFill>
                  <a:srgbClr val="0057A4"/>
                </a:solidFill>
                <a:uFillTx/>
                <a:latin typeface="Calibri" charset="0"/>
                <a:ea typeface="+mn-ea"/>
                <a:cs typeface="+mn-cs"/>
                <a:sym typeface="Helvetica Light"/>
              </a:defRPr>
            </a:lvl1pPr>
            <a:lvl2pPr marL="0" marR="0" indent="2286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2pPr>
            <a:lvl3pPr marL="0" marR="0" indent="4572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3pPr>
            <a:lvl4pPr marL="0" marR="0" indent="6858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4pPr>
            <a:lvl5pPr marL="0" marR="0" indent="9144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5pPr>
            <a:lvl6pPr marL="0" marR="0" indent="11430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6pPr>
            <a:lvl7pPr marL="0" marR="0" indent="13716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7pPr>
            <a:lvl8pPr marL="0" marR="0" indent="16002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8pPr>
            <a:lvl9pPr marL="0" marR="0" indent="18288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9pPr>
          </a:lstStyle>
          <a:p>
            <a:pPr hangingPunct="1"/>
            <a:r>
              <a:rPr lang="en-US" sz="2200"/>
              <a:t>Average Costs of Smoking Cessation Interventions (Relapse Prevention + Quit Attempts)</a:t>
            </a:r>
          </a:p>
        </p:txBody>
      </p:sp>
    </p:spTree>
    <p:extLst>
      <p:ext uri="{BB962C8B-B14F-4D97-AF65-F5344CB8AC3E}">
        <p14:creationId xmlns:p14="http://schemas.microsoft.com/office/powerpoint/2010/main" val="1468287420"/>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21</a:t>
            </a:fld>
            <a:endParaRPr lang="uk-UA"/>
          </a:p>
        </p:txBody>
      </p:sp>
      <p:sp>
        <p:nvSpPr>
          <p:cNvPr id="3" name="Text Placeholder 2"/>
          <p:cNvSpPr>
            <a:spLocks noGrp="1"/>
          </p:cNvSpPr>
          <p:nvPr>
            <p:ph type="body" idx="1"/>
          </p:nvPr>
        </p:nvSpPr>
        <p:spPr/>
        <p:txBody>
          <a:bodyPr/>
          <a:lstStyle/>
          <a:p>
            <a:pPr>
              <a:lnSpc>
                <a:spcPts val="2600"/>
              </a:lnSpc>
              <a:spcBef>
                <a:spcPts val="1200"/>
              </a:spcBef>
            </a:pPr>
            <a:r>
              <a:rPr lang="en-US" sz="2000"/>
              <a:t>Minimum, average, and maximum values were used to exemplify the range of average costs across varying numbers of quit attempts based on Chaiton et al’s methodologies, but tailored slightly to reflect the cancer patient population, versus general population (Chaiton et al, 2016)</a:t>
            </a:r>
          </a:p>
          <a:p>
            <a:pPr>
              <a:lnSpc>
                <a:spcPts val="2600"/>
              </a:lnSpc>
              <a:spcBef>
                <a:spcPts val="1200"/>
              </a:spcBef>
            </a:pPr>
            <a:r>
              <a:rPr lang="en-US" sz="2000"/>
              <a:t>Minimum quit attempts = 6.3 attempts. This scenario comes from a recall of quit attempts over a lifetime amongst successful quitters, may underestimate actual number of quit attempts.</a:t>
            </a:r>
          </a:p>
          <a:p>
            <a:pPr>
              <a:lnSpc>
                <a:spcPts val="2600"/>
              </a:lnSpc>
              <a:spcBef>
                <a:spcPts val="1200"/>
              </a:spcBef>
            </a:pPr>
            <a:r>
              <a:rPr lang="en-US" sz="2000"/>
              <a:t>Maximum quit attempts = 29.6 attempts. This scenario comes from a life table approach, whereby the success rate of quit attempts varies by “quit attempt age” as observed during period of the study.  This approach is offsetting – it overestimates chance of success, may underestimate subsequent attempts.  </a:t>
            </a:r>
          </a:p>
          <a:p>
            <a:pPr>
              <a:lnSpc>
                <a:spcPts val="2600"/>
              </a:lnSpc>
              <a:spcBef>
                <a:spcPts val="1200"/>
              </a:spcBef>
            </a:pPr>
            <a:r>
              <a:rPr lang="en-US" sz="2000"/>
              <a:t>Average quit attempts = 19.6 attempts. This scenario comes from a constant rate assumption, whereby every quit attempt has the same chance of success, no matter how many previous quit attempts there have been, may underestimate actual number of quit attempts.  </a:t>
            </a:r>
          </a:p>
          <a:p>
            <a:pPr>
              <a:lnSpc>
                <a:spcPts val="2600"/>
              </a:lnSpc>
              <a:spcBef>
                <a:spcPts val="1200"/>
              </a:spcBef>
            </a:pPr>
            <a:r>
              <a:rPr lang="en-US" sz="2000"/>
              <a:t>Finally, Chaiton et al’s maximum quit attempts (142) wasn’t used in this analysis, as this represents a lifetime approach, and is less relevant to the cancer patient population, though may be helpful when estimating quit attempts in the general population.</a:t>
            </a:r>
          </a:p>
        </p:txBody>
      </p:sp>
      <p:sp>
        <p:nvSpPr>
          <p:cNvPr id="4" name="Title 3"/>
          <p:cNvSpPr>
            <a:spLocks noGrp="1"/>
          </p:cNvSpPr>
          <p:nvPr>
            <p:ph type="title"/>
          </p:nvPr>
        </p:nvSpPr>
        <p:spPr/>
        <p:txBody>
          <a:bodyPr/>
          <a:lstStyle/>
          <a:p>
            <a:r>
              <a:rPr lang="en-US"/>
              <a:t>Methods</a:t>
            </a:r>
          </a:p>
        </p:txBody>
      </p:sp>
      <p:sp>
        <p:nvSpPr>
          <p:cNvPr id="5" name="Title 3"/>
          <p:cNvSpPr txBox="1">
            <a:spLocks/>
          </p:cNvSpPr>
          <p:nvPr/>
        </p:nvSpPr>
        <p:spPr>
          <a:xfrm>
            <a:off x="914400" y="1087580"/>
            <a:ext cx="10515600" cy="547256"/>
          </a:xfrm>
          <a:prstGeom prst="rect">
            <a:avLst/>
          </a:prstGeom>
        </p:spPr>
        <p:txBody>
          <a:bodyPr/>
          <a:lstStyle>
            <a:lvl1pPr marL="0" marR="0" indent="0" algn="l" defTabSz="584200" latinLnBrk="0">
              <a:lnSpc>
                <a:spcPct val="100000"/>
              </a:lnSpc>
              <a:spcBef>
                <a:spcPts val="0"/>
              </a:spcBef>
              <a:spcAft>
                <a:spcPts val="0"/>
              </a:spcAft>
              <a:buClrTx/>
              <a:buSzTx/>
              <a:buFontTx/>
              <a:buNone/>
              <a:tabLst/>
              <a:defRPr sz="3300" b="1" i="0" u="none" strike="noStrike" cap="none" spc="0" baseline="0">
                <a:ln>
                  <a:noFill/>
                </a:ln>
                <a:solidFill>
                  <a:srgbClr val="0057A4"/>
                </a:solidFill>
                <a:uFillTx/>
                <a:latin typeface="Calibri" charset="0"/>
                <a:ea typeface="+mn-ea"/>
                <a:cs typeface="+mn-cs"/>
                <a:sym typeface="Helvetica Light"/>
              </a:defRPr>
            </a:lvl1pPr>
            <a:lvl2pPr marL="0" marR="0" indent="2286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2pPr>
            <a:lvl3pPr marL="0" marR="0" indent="4572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3pPr>
            <a:lvl4pPr marL="0" marR="0" indent="6858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4pPr>
            <a:lvl5pPr marL="0" marR="0" indent="9144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5pPr>
            <a:lvl6pPr marL="0" marR="0" indent="11430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6pPr>
            <a:lvl7pPr marL="0" marR="0" indent="13716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7pPr>
            <a:lvl8pPr marL="0" marR="0" indent="16002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8pPr>
            <a:lvl9pPr marL="0" marR="0" indent="18288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9pPr>
          </a:lstStyle>
          <a:p>
            <a:pPr hangingPunct="1"/>
            <a:r>
              <a:rPr lang="en-US" sz="2200"/>
              <a:t>Average Costs of Smoking Cessation Interventions (Relapse Prevention + Quit Attempts)</a:t>
            </a:r>
          </a:p>
        </p:txBody>
      </p:sp>
    </p:spTree>
    <p:extLst>
      <p:ext uri="{BB962C8B-B14F-4D97-AF65-F5344CB8AC3E}">
        <p14:creationId xmlns:p14="http://schemas.microsoft.com/office/powerpoint/2010/main" val="1824109272"/>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22</a:t>
            </a:fld>
            <a:endParaRPr lang="uk-UA"/>
          </a:p>
        </p:txBody>
      </p:sp>
      <p:sp>
        <p:nvSpPr>
          <p:cNvPr id="3" name="Text Placeholder 2"/>
          <p:cNvSpPr>
            <a:spLocks noGrp="1"/>
          </p:cNvSpPr>
          <p:nvPr>
            <p:ph type="body" idx="1"/>
          </p:nvPr>
        </p:nvSpPr>
        <p:spPr/>
        <p:txBody>
          <a:bodyPr/>
          <a:lstStyle/>
          <a:p>
            <a:r>
              <a:rPr lang="en-US"/>
              <a:t>Multiple assumptions that may not represent all jurisdictions and/or patient populations</a:t>
            </a:r>
          </a:p>
          <a:p>
            <a:r>
              <a:rPr lang="en-US"/>
              <a:t>No access to the raw data for further analyses or modeling</a:t>
            </a:r>
          </a:p>
          <a:p>
            <a:r>
              <a:rPr lang="en-US"/>
              <a:t>Changes over time in intervention costs, evidence on effectiveness and healthcare costs may change the estimates</a:t>
            </a:r>
          </a:p>
          <a:p>
            <a:r>
              <a:rPr lang="en-US"/>
              <a:t>There is no data on average number of quit attempts in cancer patient populations, as such, the data on quit attempts may </a:t>
            </a:r>
            <a:br>
              <a:rPr lang="en-US"/>
            </a:br>
            <a:r>
              <a:rPr lang="en-US"/>
              <a:t>over- or underestimate actual number of quit attempts required to achieve abstinence in cancer patient populations</a:t>
            </a:r>
          </a:p>
          <a:p>
            <a:r>
              <a:rPr lang="en-US"/>
              <a:t>Not in scope to determine potential cost-savings nor cost benefits of offering smoking cessation to cancer patients</a:t>
            </a:r>
          </a:p>
        </p:txBody>
      </p:sp>
      <p:sp>
        <p:nvSpPr>
          <p:cNvPr id="4" name="Title 3"/>
          <p:cNvSpPr>
            <a:spLocks noGrp="1"/>
          </p:cNvSpPr>
          <p:nvPr>
            <p:ph type="title"/>
          </p:nvPr>
        </p:nvSpPr>
        <p:spPr/>
        <p:txBody>
          <a:bodyPr/>
          <a:lstStyle/>
          <a:p>
            <a:r>
              <a:rPr lang="en-US"/>
              <a:t>Scope and Limitations</a:t>
            </a:r>
          </a:p>
        </p:txBody>
      </p:sp>
      <p:sp>
        <p:nvSpPr>
          <p:cNvPr id="5" name="Title 3"/>
          <p:cNvSpPr txBox="1">
            <a:spLocks/>
          </p:cNvSpPr>
          <p:nvPr/>
        </p:nvSpPr>
        <p:spPr>
          <a:xfrm>
            <a:off x="914400" y="1087580"/>
            <a:ext cx="10515600" cy="547256"/>
          </a:xfrm>
          <a:prstGeom prst="rect">
            <a:avLst/>
          </a:prstGeom>
        </p:spPr>
        <p:txBody>
          <a:bodyPr/>
          <a:lstStyle>
            <a:lvl1pPr marL="0" marR="0" indent="0" algn="l" defTabSz="584200" latinLnBrk="0">
              <a:lnSpc>
                <a:spcPct val="100000"/>
              </a:lnSpc>
              <a:spcBef>
                <a:spcPts val="0"/>
              </a:spcBef>
              <a:spcAft>
                <a:spcPts val="0"/>
              </a:spcAft>
              <a:buClrTx/>
              <a:buSzTx/>
              <a:buFontTx/>
              <a:buNone/>
              <a:tabLst/>
              <a:defRPr sz="3300" b="1" i="0" u="none" strike="noStrike" cap="none" spc="0" baseline="0">
                <a:ln>
                  <a:noFill/>
                </a:ln>
                <a:solidFill>
                  <a:srgbClr val="0057A4"/>
                </a:solidFill>
                <a:uFillTx/>
                <a:latin typeface="Calibri" charset="0"/>
                <a:ea typeface="+mn-ea"/>
                <a:cs typeface="+mn-cs"/>
                <a:sym typeface="Helvetica Light"/>
              </a:defRPr>
            </a:lvl1pPr>
            <a:lvl2pPr marL="0" marR="0" indent="2286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2pPr>
            <a:lvl3pPr marL="0" marR="0" indent="4572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3pPr>
            <a:lvl4pPr marL="0" marR="0" indent="6858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4pPr>
            <a:lvl5pPr marL="0" marR="0" indent="9144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5pPr>
            <a:lvl6pPr marL="0" marR="0" indent="11430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6pPr>
            <a:lvl7pPr marL="0" marR="0" indent="13716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7pPr>
            <a:lvl8pPr marL="0" marR="0" indent="16002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8pPr>
            <a:lvl9pPr marL="0" marR="0" indent="18288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9pPr>
          </a:lstStyle>
          <a:p>
            <a:pPr hangingPunct="1"/>
            <a:r>
              <a:rPr lang="en-US" sz="2200"/>
              <a:t>General + Costs of Smoking Cessation</a:t>
            </a:r>
          </a:p>
        </p:txBody>
      </p:sp>
    </p:spTree>
    <p:extLst>
      <p:ext uri="{BB962C8B-B14F-4D97-AF65-F5344CB8AC3E}">
        <p14:creationId xmlns:p14="http://schemas.microsoft.com/office/powerpoint/2010/main" val="327989932"/>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23</a:t>
            </a:fld>
            <a:endParaRPr lang="uk-UA"/>
          </a:p>
        </p:txBody>
      </p:sp>
      <p:sp>
        <p:nvSpPr>
          <p:cNvPr id="3" name="Text Placeholder 2"/>
          <p:cNvSpPr>
            <a:spLocks noGrp="1"/>
          </p:cNvSpPr>
          <p:nvPr>
            <p:ph type="body" idx="1"/>
          </p:nvPr>
        </p:nvSpPr>
        <p:spPr/>
        <p:txBody>
          <a:bodyPr/>
          <a:lstStyle/>
          <a:p>
            <a:r>
              <a:rPr lang="en-US"/>
              <a:t>Top 5 cancers treated in Canada in scope</a:t>
            </a:r>
          </a:p>
          <a:p>
            <a:r>
              <a:rPr lang="en-US"/>
              <a:t>All costs were obtained from de Oliveira et al., 2016</a:t>
            </a:r>
          </a:p>
          <a:p>
            <a:r>
              <a:rPr lang="en-US"/>
              <a:t>Estimates of the costs attributable to cancer were obtained </a:t>
            </a:r>
            <a:br>
              <a:rPr lang="en-US"/>
            </a:br>
            <a:r>
              <a:rPr lang="en-US"/>
              <a:t>by employing the ‘net cost’ method, where the costs incurred </a:t>
            </a:r>
            <a:br>
              <a:rPr lang="en-US"/>
            </a:br>
            <a:r>
              <a:rPr lang="en-US"/>
              <a:t>by cancer patients were subtracted by the costs incurred by matched controls.</a:t>
            </a:r>
          </a:p>
          <a:p>
            <a:r>
              <a:rPr lang="en-US"/>
              <a:t>All costs were converted to 2016 Canadian Dollars using the </a:t>
            </a:r>
            <a:br>
              <a:rPr lang="en-US"/>
            </a:br>
            <a:r>
              <a:rPr lang="en-US"/>
              <a:t>Bank of Canada monthly consumer price index.</a:t>
            </a:r>
          </a:p>
          <a:p>
            <a:r>
              <a:rPr lang="en-US"/>
              <a:t>Expert review was completed by a health economist expert </a:t>
            </a:r>
            <a:br>
              <a:rPr lang="en-US"/>
            </a:br>
            <a:r>
              <a:rPr lang="en-US"/>
              <a:t>lead and the Partnership</a:t>
            </a:r>
          </a:p>
        </p:txBody>
      </p:sp>
      <p:sp>
        <p:nvSpPr>
          <p:cNvPr id="4" name="Title 3"/>
          <p:cNvSpPr>
            <a:spLocks noGrp="1"/>
          </p:cNvSpPr>
          <p:nvPr>
            <p:ph type="title"/>
          </p:nvPr>
        </p:nvSpPr>
        <p:spPr/>
        <p:txBody>
          <a:bodyPr/>
          <a:lstStyle/>
          <a:p>
            <a:r>
              <a:rPr lang="en-US"/>
              <a:t>Methods</a:t>
            </a:r>
          </a:p>
        </p:txBody>
      </p:sp>
      <p:sp>
        <p:nvSpPr>
          <p:cNvPr id="5" name="Title 3"/>
          <p:cNvSpPr txBox="1">
            <a:spLocks/>
          </p:cNvSpPr>
          <p:nvPr/>
        </p:nvSpPr>
        <p:spPr>
          <a:xfrm>
            <a:off x="914400" y="1087580"/>
            <a:ext cx="10515600" cy="547256"/>
          </a:xfrm>
          <a:prstGeom prst="rect">
            <a:avLst/>
          </a:prstGeom>
        </p:spPr>
        <p:txBody>
          <a:bodyPr/>
          <a:lstStyle>
            <a:lvl1pPr marL="0" marR="0" indent="0" algn="l" defTabSz="584200" latinLnBrk="0">
              <a:lnSpc>
                <a:spcPct val="100000"/>
              </a:lnSpc>
              <a:spcBef>
                <a:spcPts val="0"/>
              </a:spcBef>
              <a:spcAft>
                <a:spcPts val="0"/>
              </a:spcAft>
              <a:buClrTx/>
              <a:buSzTx/>
              <a:buFontTx/>
              <a:buNone/>
              <a:tabLst/>
              <a:defRPr sz="3300" b="1" i="0" u="none" strike="noStrike" cap="none" spc="0" baseline="0">
                <a:ln>
                  <a:noFill/>
                </a:ln>
                <a:solidFill>
                  <a:srgbClr val="0057A4"/>
                </a:solidFill>
                <a:uFillTx/>
                <a:latin typeface="Calibri" charset="0"/>
                <a:ea typeface="+mn-ea"/>
                <a:cs typeface="+mn-cs"/>
                <a:sym typeface="Helvetica Light"/>
              </a:defRPr>
            </a:lvl1pPr>
            <a:lvl2pPr marL="0" marR="0" indent="2286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2pPr>
            <a:lvl3pPr marL="0" marR="0" indent="4572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3pPr>
            <a:lvl4pPr marL="0" marR="0" indent="6858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4pPr>
            <a:lvl5pPr marL="0" marR="0" indent="9144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5pPr>
            <a:lvl6pPr marL="0" marR="0" indent="11430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6pPr>
            <a:lvl7pPr marL="0" marR="0" indent="13716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7pPr>
            <a:lvl8pPr marL="0" marR="0" indent="16002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8pPr>
            <a:lvl9pPr marL="0" marR="0" indent="18288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9pPr>
          </a:lstStyle>
          <a:p>
            <a:pPr hangingPunct="1"/>
            <a:r>
              <a:rPr lang="en-US" sz="2200"/>
              <a:t>Average Costs of Most Commonly Treated Cancers</a:t>
            </a:r>
          </a:p>
        </p:txBody>
      </p:sp>
    </p:spTree>
    <p:extLst>
      <p:ext uri="{BB962C8B-B14F-4D97-AF65-F5344CB8AC3E}">
        <p14:creationId xmlns:p14="http://schemas.microsoft.com/office/powerpoint/2010/main" val="1171019744"/>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24</a:t>
            </a:fld>
            <a:endParaRPr lang="uk-UA"/>
          </a:p>
        </p:txBody>
      </p:sp>
      <p:sp>
        <p:nvSpPr>
          <p:cNvPr id="3" name="Text Placeholder 2"/>
          <p:cNvSpPr>
            <a:spLocks noGrp="1"/>
          </p:cNvSpPr>
          <p:nvPr>
            <p:ph type="body" idx="1"/>
          </p:nvPr>
        </p:nvSpPr>
        <p:spPr/>
        <p:txBody>
          <a:bodyPr/>
          <a:lstStyle/>
          <a:p>
            <a:r>
              <a:rPr lang="en-US" sz="3200">
                <a:latin typeface="Calibri" charset="0"/>
                <a:ea typeface="MS PGothic" charset="0"/>
              </a:rPr>
              <a:t>For the average costs of cancer treatment, all patients had a pre-diagnosis phase, which is defined as the 3 months before diagnosis. </a:t>
            </a:r>
          </a:p>
          <a:p>
            <a:r>
              <a:rPr lang="en-US" sz="3200">
                <a:latin typeface="Calibri" charset="0"/>
                <a:ea typeface="MS PGothic" charset="0"/>
              </a:rPr>
              <a:t>This phase typically includes diagnostic testing to establish the cancer diagnosis.</a:t>
            </a:r>
          </a:p>
        </p:txBody>
      </p:sp>
      <p:sp>
        <p:nvSpPr>
          <p:cNvPr id="4" name="Title 3"/>
          <p:cNvSpPr>
            <a:spLocks noGrp="1"/>
          </p:cNvSpPr>
          <p:nvPr>
            <p:ph type="title"/>
          </p:nvPr>
        </p:nvSpPr>
        <p:spPr/>
        <p:txBody>
          <a:bodyPr/>
          <a:lstStyle/>
          <a:p>
            <a:r>
              <a:rPr lang="en-US"/>
              <a:t>Methods</a:t>
            </a:r>
          </a:p>
        </p:txBody>
      </p:sp>
      <p:sp>
        <p:nvSpPr>
          <p:cNvPr id="5" name="Title 3"/>
          <p:cNvSpPr txBox="1">
            <a:spLocks/>
          </p:cNvSpPr>
          <p:nvPr/>
        </p:nvSpPr>
        <p:spPr>
          <a:xfrm>
            <a:off x="914400" y="1087580"/>
            <a:ext cx="10515600" cy="547256"/>
          </a:xfrm>
          <a:prstGeom prst="rect">
            <a:avLst/>
          </a:prstGeom>
        </p:spPr>
        <p:txBody>
          <a:bodyPr/>
          <a:lstStyle>
            <a:lvl1pPr marL="0" marR="0" indent="0" algn="l" defTabSz="584200" latinLnBrk="0">
              <a:lnSpc>
                <a:spcPct val="100000"/>
              </a:lnSpc>
              <a:spcBef>
                <a:spcPts val="0"/>
              </a:spcBef>
              <a:spcAft>
                <a:spcPts val="0"/>
              </a:spcAft>
              <a:buClrTx/>
              <a:buSzTx/>
              <a:buFontTx/>
              <a:buNone/>
              <a:tabLst/>
              <a:defRPr sz="3300" b="1" i="0" u="none" strike="noStrike" cap="none" spc="0" baseline="0">
                <a:ln>
                  <a:noFill/>
                </a:ln>
                <a:solidFill>
                  <a:srgbClr val="0057A4"/>
                </a:solidFill>
                <a:uFillTx/>
                <a:latin typeface="Calibri" charset="0"/>
                <a:ea typeface="+mn-ea"/>
                <a:cs typeface="+mn-cs"/>
                <a:sym typeface="Helvetica Light"/>
              </a:defRPr>
            </a:lvl1pPr>
            <a:lvl2pPr marL="0" marR="0" indent="2286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2pPr>
            <a:lvl3pPr marL="0" marR="0" indent="4572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3pPr>
            <a:lvl4pPr marL="0" marR="0" indent="6858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4pPr>
            <a:lvl5pPr marL="0" marR="0" indent="9144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5pPr>
            <a:lvl6pPr marL="0" marR="0" indent="11430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6pPr>
            <a:lvl7pPr marL="0" marR="0" indent="13716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7pPr>
            <a:lvl8pPr marL="0" marR="0" indent="16002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8pPr>
            <a:lvl9pPr marL="0" marR="0" indent="18288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9pPr>
          </a:lstStyle>
          <a:p>
            <a:pPr hangingPunct="1"/>
            <a:r>
              <a:rPr lang="en-US" sz="2200"/>
              <a:t>Phases of Cancer Treatment: Pre-Diagnosis</a:t>
            </a:r>
          </a:p>
        </p:txBody>
      </p:sp>
      <p:sp>
        <p:nvSpPr>
          <p:cNvPr id="8" name="Text Placeholder 2"/>
          <p:cNvSpPr txBox="1">
            <a:spLocks/>
          </p:cNvSpPr>
          <p:nvPr/>
        </p:nvSpPr>
        <p:spPr>
          <a:xfrm>
            <a:off x="914401" y="7819585"/>
            <a:ext cx="10223291" cy="591429"/>
          </a:xfrm>
          <a:prstGeom prst="rect">
            <a:avLst/>
          </a:prstGeom>
        </p:spPr>
        <p:txBody>
          <a:bodyPr anchor="t"/>
          <a:lstStyle>
            <a:lvl1pPr marL="444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1pPr>
            <a:lvl2pPr marL="8890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2pPr>
            <a:lvl3pPr marL="1333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3pPr>
            <a:lvl4pPr marL="17780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4pPr>
            <a:lvl5pPr marL="2222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5pPr>
            <a:lvl6pPr marL="25805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6pPr>
            <a:lvl7pPr marL="3025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7pPr>
            <a:lvl8pPr marL="34695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8pPr>
            <a:lvl9pPr marL="3914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9pPr>
          </a:lstStyle>
          <a:p>
            <a:pPr marL="0" indent="0" algn="r" hangingPunct="1">
              <a:buNone/>
            </a:pPr>
            <a:r>
              <a:rPr lang="en-US" sz="1600">
                <a:latin typeface="Calibri" charset="0"/>
                <a:ea typeface="MS PGothic" charset="0"/>
              </a:rPr>
              <a:t>(de Oliveira et al., 2016)</a:t>
            </a:r>
          </a:p>
        </p:txBody>
      </p:sp>
    </p:spTree>
    <p:extLst>
      <p:ext uri="{BB962C8B-B14F-4D97-AF65-F5344CB8AC3E}">
        <p14:creationId xmlns:p14="http://schemas.microsoft.com/office/powerpoint/2010/main" val="976801879"/>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25</a:t>
            </a:fld>
            <a:endParaRPr lang="uk-UA"/>
          </a:p>
        </p:txBody>
      </p:sp>
      <p:sp>
        <p:nvSpPr>
          <p:cNvPr id="3" name="Text Placeholder 2"/>
          <p:cNvSpPr>
            <a:spLocks noGrp="1"/>
          </p:cNvSpPr>
          <p:nvPr>
            <p:ph type="body" idx="1"/>
          </p:nvPr>
        </p:nvSpPr>
        <p:spPr/>
        <p:txBody>
          <a:bodyPr/>
          <a:lstStyle/>
          <a:p>
            <a:pPr marL="0" indent="0">
              <a:buNone/>
            </a:pPr>
            <a:r>
              <a:rPr lang="en-US"/>
              <a:t>Following the pre-diagnosis phase, the time between diagnosis and death was divided into three clinically relevant phases of care: </a:t>
            </a:r>
          </a:p>
          <a:p>
            <a:pPr marL="514350" indent="-514350">
              <a:spcBef>
                <a:spcPts val="3600"/>
              </a:spcBef>
              <a:buFont typeface="+mj-lt"/>
              <a:buAutoNum type="arabicPeriod"/>
            </a:pPr>
            <a:r>
              <a:rPr lang="en-US" b="1"/>
              <a:t>Initial: </a:t>
            </a:r>
            <a:r>
              <a:rPr lang="en-US"/>
              <a:t>includes the primary course of therapy and any adjuvant therapy (defined as 6 months from date of diagnosis); </a:t>
            </a:r>
          </a:p>
          <a:p>
            <a:pPr marL="514350" indent="-514350">
              <a:spcBef>
                <a:spcPts val="3600"/>
              </a:spcBef>
              <a:buFont typeface="+mj-lt"/>
              <a:buAutoNum type="arabicPeriod"/>
            </a:pPr>
            <a:r>
              <a:rPr lang="en-US" b="1"/>
              <a:t>Continuing: </a:t>
            </a:r>
            <a:r>
              <a:rPr lang="en-US"/>
              <a:t>encompasses ongoing surveillance and active </a:t>
            </a:r>
            <a:br>
              <a:rPr lang="en-US"/>
            </a:br>
            <a:r>
              <a:rPr lang="en-US"/>
              <a:t>follow-up treatment for cancer recurrence and/or new primary cancers (expressed as an annual estimate); and </a:t>
            </a:r>
          </a:p>
          <a:p>
            <a:pPr marL="514350" indent="-514350">
              <a:spcBef>
                <a:spcPts val="3600"/>
              </a:spcBef>
              <a:buFont typeface="+mj-lt"/>
              <a:buAutoNum type="arabicPeriod"/>
            </a:pPr>
            <a:r>
              <a:rPr lang="en-US" b="1"/>
              <a:t>Terminal: </a:t>
            </a:r>
            <a:r>
              <a:rPr lang="en-US"/>
              <a:t>captures the intensive services, often palliative, provided in the year before death (defined as 12 months including data of death).</a:t>
            </a:r>
          </a:p>
        </p:txBody>
      </p:sp>
      <p:sp>
        <p:nvSpPr>
          <p:cNvPr id="4" name="Title 3"/>
          <p:cNvSpPr>
            <a:spLocks noGrp="1"/>
          </p:cNvSpPr>
          <p:nvPr>
            <p:ph type="title"/>
          </p:nvPr>
        </p:nvSpPr>
        <p:spPr/>
        <p:txBody>
          <a:bodyPr/>
          <a:lstStyle/>
          <a:p>
            <a:r>
              <a:rPr lang="en-US"/>
              <a:t>Methods</a:t>
            </a:r>
          </a:p>
        </p:txBody>
      </p:sp>
      <p:sp>
        <p:nvSpPr>
          <p:cNvPr id="5" name="Title 3"/>
          <p:cNvSpPr txBox="1">
            <a:spLocks/>
          </p:cNvSpPr>
          <p:nvPr/>
        </p:nvSpPr>
        <p:spPr>
          <a:xfrm>
            <a:off x="914400" y="1087580"/>
            <a:ext cx="10515600" cy="547256"/>
          </a:xfrm>
          <a:prstGeom prst="rect">
            <a:avLst/>
          </a:prstGeom>
        </p:spPr>
        <p:txBody>
          <a:bodyPr/>
          <a:lstStyle>
            <a:lvl1pPr marL="0" marR="0" indent="0" algn="l" defTabSz="584200" latinLnBrk="0">
              <a:lnSpc>
                <a:spcPct val="100000"/>
              </a:lnSpc>
              <a:spcBef>
                <a:spcPts val="0"/>
              </a:spcBef>
              <a:spcAft>
                <a:spcPts val="0"/>
              </a:spcAft>
              <a:buClrTx/>
              <a:buSzTx/>
              <a:buFontTx/>
              <a:buNone/>
              <a:tabLst/>
              <a:defRPr sz="3300" b="1" i="0" u="none" strike="noStrike" cap="none" spc="0" baseline="0">
                <a:ln>
                  <a:noFill/>
                </a:ln>
                <a:solidFill>
                  <a:srgbClr val="0057A4"/>
                </a:solidFill>
                <a:uFillTx/>
                <a:latin typeface="Calibri" charset="0"/>
                <a:ea typeface="+mn-ea"/>
                <a:cs typeface="+mn-cs"/>
                <a:sym typeface="Helvetica Light"/>
              </a:defRPr>
            </a:lvl1pPr>
            <a:lvl2pPr marL="0" marR="0" indent="2286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2pPr>
            <a:lvl3pPr marL="0" marR="0" indent="4572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3pPr>
            <a:lvl4pPr marL="0" marR="0" indent="6858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4pPr>
            <a:lvl5pPr marL="0" marR="0" indent="9144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5pPr>
            <a:lvl6pPr marL="0" marR="0" indent="11430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6pPr>
            <a:lvl7pPr marL="0" marR="0" indent="13716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7pPr>
            <a:lvl8pPr marL="0" marR="0" indent="16002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8pPr>
            <a:lvl9pPr marL="0" marR="0" indent="18288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9pPr>
          </a:lstStyle>
          <a:p>
            <a:pPr hangingPunct="1"/>
            <a:r>
              <a:rPr lang="en-US" sz="2200"/>
              <a:t>Phases of Cancer Treatment: Initial, Continuing, Terminal</a:t>
            </a:r>
          </a:p>
        </p:txBody>
      </p:sp>
      <p:sp>
        <p:nvSpPr>
          <p:cNvPr id="6" name="Text Placeholder 2"/>
          <p:cNvSpPr txBox="1">
            <a:spLocks/>
          </p:cNvSpPr>
          <p:nvPr/>
        </p:nvSpPr>
        <p:spPr>
          <a:xfrm>
            <a:off x="914401" y="7819585"/>
            <a:ext cx="10223291" cy="591429"/>
          </a:xfrm>
          <a:prstGeom prst="rect">
            <a:avLst/>
          </a:prstGeom>
        </p:spPr>
        <p:txBody>
          <a:bodyPr anchor="t"/>
          <a:lstStyle>
            <a:lvl1pPr marL="444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1pPr>
            <a:lvl2pPr marL="8890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2pPr>
            <a:lvl3pPr marL="1333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3pPr>
            <a:lvl4pPr marL="17780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4pPr>
            <a:lvl5pPr marL="2222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5pPr>
            <a:lvl6pPr marL="25805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6pPr>
            <a:lvl7pPr marL="3025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7pPr>
            <a:lvl8pPr marL="34695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8pPr>
            <a:lvl9pPr marL="3914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9pPr>
          </a:lstStyle>
          <a:p>
            <a:pPr marL="0" indent="0" algn="r" hangingPunct="1">
              <a:buNone/>
            </a:pPr>
            <a:r>
              <a:rPr lang="en-US" sz="1600">
                <a:latin typeface="Calibri" charset="0"/>
                <a:ea typeface="MS PGothic" charset="0"/>
              </a:rPr>
              <a:t>(de Oliveira et al., 2016)</a:t>
            </a:r>
          </a:p>
        </p:txBody>
      </p:sp>
    </p:spTree>
    <p:extLst>
      <p:ext uri="{BB962C8B-B14F-4D97-AF65-F5344CB8AC3E}">
        <p14:creationId xmlns:p14="http://schemas.microsoft.com/office/powerpoint/2010/main" val="933790673"/>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26</a:t>
            </a:fld>
            <a:endParaRPr lang="uk-UA"/>
          </a:p>
        </p:txBody>
      </p:sp>
      <p:sp>
        <p:nvSpPr>
          <p:cNvPr id="3" name="Text Placeholder 2"/>
          <p:cNvSpPr>
            <a:spLocks noGrp="1"/>
          </p:cNvSpPr>
          <p:nvPr>
            <p:ph type="body" idx="1"/>
          </p:nvPr>
        </p:nvSpPr>
        <p:spPr/>
        <p:txBody>
          <a:bodyPr/>
          <a:lstStyle/>
          <a:p>
            <a:pPr>
              <a:spcAft>
                <a:spcPts val="600"/>
              </a:spcAft>
            </a:pPr>
            <a:r>
              <a:rPr lang="en-US" dirty="0"/>
              <a:t>The estimated average net costs for each phase includes:</a:t>
            </a:r>
          </a:p>
          <a:p>
            <a:pPr lvl="1">
              <a:lnSpc>
                <a:spcPts val="3100"/>
              </a:lnSpc>
            </a:pPr>
            <a:r>
              <a:rPr lang="en-US" sz="2500" dirty="0"/>
              <a:t>costs of chemotherapy and radiation therapy</a:t>
            </a:r>
          </a:p>
          <a:p>
            <a:pPr lvl="1">
              <a:lnSpc>
                <a:spcPts val="3100"/>
              </a:lnSpc>
            </a:pPr>
            <a:r>
              <a:rPr lang="en-US" sz="2500" dirty="0"/>
              <a:t>all physician services (primary care physicians, specialists and other physicians) and diagnostic tests and laboratory services</a:t>
            </a:r>
          </a:p>
          <a:p>
            <a:pPr lvl="1">
              <a:lnSpc>
                <a:spcPts val="3100"/>
              </a:lnSpc>
            </a:pPr>
            <a:r>
              <a:rPr lang="en-US" sz="2500" dirty="0"/>
              <a:t>outpatient prescription drugs for patients aged 65+ and/or </a:t>
            </a:r>
            <a:br>
              <a:rPr lang="en-US" sz="2500" dirty="0"/>
            </a:br>
            <a:r>
              <a:rPr lang="en-US" sz="2500" dirty="0"/>
              <a:t>on social assistance (only)</a:t>
            </a:r>
          </a:p>
          <a:p>
            <a:pPr lvl="1">
              <a:lnSpc>
                <a:spcPts val="3100"/>
              </a:lnSpc>
            </a:pPr>
            <a:r>
              <a:rPr lang="en-US" sz="2500" dirty="0"/>
              <a:t>inpatient hospitalizations (also includes any drugs provided during </a:t>
            </a:r>
            <a:br>
              <a:rPr lang="en-US" sz="2500" dirty="0"/>
            </a:br>
            <a:r>
              <a:rPr lang="en-US" sz="2500" dirty="0"/>
              <a:t>the hospital stay)</a:t>
            </a:r>
          </a:p>
          <a:p>
            <a:pPr lvl="1">
              <a:lnSpc>
                <a:spcPts val="3100"/>
              </a:lnSpc>
            </a:pPr>
            <a:r>
              <a:rPr lang="en-US" sz="2500" dirty="0"/>
              <a:t>ambulatory care (which includes same-day surgeries/procedures </a:t>
            </a:r>
            <a:br>
              <a:rPr lang="en-US" sz="2500" dirty="0"/>
            </a:br>
            <a:r>
              <a:rPr lang="en-US" sz="2500" dirty="0"/>
              <a:t>and emergency department visits)</a:t>
            </a:r>
          </a:p>
          <a:p>
            <a:pPr lvl="1">
              <a:lnSpc>
                <a:spcPts val="3100"/>
              </a:lnSpc>
            </a:pPr>
            <a:r>
              <a:rPr lang="en-US" sz="2500" dirty="0"/>
              <a:t>other institution-based care (which includes complex continuing </a:t>
            </a:r>
            <a:br>
              <a:rPr lang="en-US" sz="2500" dirty="0"/>
            </a:br>
            <a:r>
              <a:rPr lang="en-US" sz="2500" dirty="0"/>
              <a:t>care and long-term care), and home care. </a:t>
            </a:r>
          </a:p>
        </p:txBody>
      </p:sp>
      <p:sp>
        <p:nvSpPr>
          <p:cNvPr id="4" name="Title 3"/>
          <p:cNvSpPr>
            <a:spLocks noGrp="1"/>
          </p:cNvSpPr>
          <p:nvPr>
            <p:ph type="title"/>
          </p:nvPr>
        </p:nvSpPr>
        <p:spPr/>
        <p:txBody>
          <a:bodyPr/>
          <a:lstStyle/>
          <a:p>
            <a:r>
              <a:rPr lang="en-US" dirty="0"/>
              <a:t>Scope and Limitations</a:t>
            </a:r>
          </a:p>
        </p:txBody>
      </p:sp>
      <p:sp>
        <p:nvSpPr>
          <p:cNvPr id="5" name="Title 3"/>
          <p:cNvSpPr txBox="1">
            <a:spLocks/>
          </p:cNvSpPr>
          <p:nvPr/>
        </p:nvSpPr>
        <p:spPr>
          <a:xfrm>
            <a:off x="914400" y="1087580"/>
            <a:ext cx="10515600" cy="547256"/>
          </a:xfrm>
          <a:prstGeom prst="rect">
            <a:avLst/>
          </a:prstGeom>
        </p:spPr>
        <p:txBody>
          <a:bodyPr/>
          <a:lstStyle>
            <a:lvl1pPr marL="0" marR="0" indent="0" algn="l" defTabSz="584200" latinLnBrk="0">
              <a:lnSpc>
                <a:spcPct val="100000"/>
              </a:lnSpc>
              <a:spcBef>
                <a:spcPts val="0"/>
              </a:spcBef>
              <a:spcAft>
                <a:spcPts val="0"/>
              </a:spcAft>
              <a:buClrTx/>
              <a:buSzTx/>
              <a:buFontTx/>
              <a:buNone/>
              <a:tabLst/>
              <a:defRPr sz="3300" b="1" i="0" u="none" strike="noStrike" cap="none" spc="0" baseline="0">
                <a:ln>
                  <a:noFill/>
                </a:ln>
                <a:solidFill>
                  <a:srgbClr val="0057A4"/>
                </a:solidFill>
                <a:uFillTx/>
                <a:latin typeface="Calibri" charset="0"/>
                <a:ea typeface="+mn-ea"/>
                <a:cs typeface="+mn-cs"/>
                <a:sym typeface="Helvetica Light"/>
              </a:defRPr>
            </a:lvl1pPr>
            <a:lvl2pPr marL="0" marR="0" indent="2286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2pPr>
            <a:lvl3pPr marL="0" marR="0" indent="4572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3pPr>
            <a:lvl4pPr marL="0" marR="0" indent="6858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4pPr>
            <a:lvl5pPr marL="0" marR="0" indent="9144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5pPr>
            <a:lvl6pPr marL="0" marR="0" indent="11430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6pPr>
            <a:lvl7pPr marL="0" marR="0" indent="13716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7pPr>
            <a:lvl8pPr marL="0" marR="0" indent="16002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8pPr>
            <a:lvl9pPr marL="0" marR="0" indent="18288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9pPr>
          </a:lstStyle>
          <a:p>
            <a:pPr hangingPunct="1"/>
            <a:r>
              <a:rPr lang="en-US" sz="2200" dirty="0"/>
              <a:t>Costs of Cancer Treatment</a:t>
            </a:r>
          </a:p>
        </p:txBody>
      </p:sp>
      <p:sp>
        <p:nvSpPr>
          <p:cNvPr id="6" name="Text Placeholder 2"/>
          <p:cNvSpPr txBox="1">
            <a:spLocks/>
          </p:cNvSpPr>
          <p:nvPr/>
        </p:nvSpPr>
        <p:spPr>
          <a:xfrm>
            <a:off x="914401" y="7819585"/>
            <a:ext cx="10223291" cy="591429"/>
          </a:xfrm>
          <a:prstGeom prst="rect">
            <a:avLst/>
          </a:prstGeom>
        </p:spPr>
        <p:txBody>
          <a:bodyPr anchor="t"/>
          <a:lstStyle>
            <a:lvl1pPr marL="444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1pPr>
            <a:lvl2pPr marL="8890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2pPr>
            <a:lvl3pPr marL="1333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3pPr>
            <a:lvl4pPr marL="17780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4pPr>
            <a:lvl5pPr marL="2222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5pPr>
            <a:lvl6pPr marL="25805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6pPr>
            <a:lvl7pPr marL="3025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7pPr>
            <a:lvl8pPr marL="34695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8pPr>
            <a:lvl9pPr marL="3914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9pPr>
          </a:lstStyle>
          <a:p>
            <a:pPr marL="0" indent="0" algn="r" hangingPunct="1">
              <a:buNone/>
            </a:pPr>
            <a:r>
              <a:rPr lang="en-US" sz="1600" dirty="0">
                <a:latin typeface="Calibri" charset="0"/>
                <a:ea typeface="MS PGothic" charset="0"/>
              </a:rPr>
              <a:t>(de Oliveira et al., 2016)</a:t>
            </a:r>
          </a:p>
        </p:txBody>
      </p:sp>
    </p:spTree>
    <p:extLst>
      <p:ext uri="{BB962C8B-B14F-4D97-AF65-F5344CB8AC3E}">
        <p14:creationId xmlns:p14="http://schemas.microsoft.com/office/powerpoint/2010/main" val="1279157421"/>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27</a:t>
            </a:fld>
            <a:endParaRPr lang="uk-UA" dirty="0"/>
          </a:p>
        </p:txBody>
      </p:sp>
      <p:sp>
        <p:nvSpPr>
          <p:cNvPr id="3" name="Text Placeholder 2"/>
          <p:cNvSpPr>
            <a:spLocks noGrp="1"/>
          </p:cNvSpPr>
          <p:nvPr>
            <p:ph type="body" idx="1"/>
          </p:nvPr>
        </p:nvSpPr>
        <p:spPr>
          <a:xfrm>
            <a:off x="914401" y="1828800"/>
            <a:ext cx="8758237" cy="6286500"/>
          </a:xfrm>
        </p:spPr>
        <p:txBody>
          <a:bodyPr/>
          <a:lstStyle/>
          <a:p>
            <a:pPr>
              <a:spcAft>
                <a:spcPts val="600"/>
              </a:spcAft>
            </a:pPr>
            <a:r>
              <a:rPr lang="en-US" dirty="0"/>
              <a:t>These cost estimates do not cover:</a:t>
            </a:r>
          </a:p>
          <a:p>
            <a:pPr lvl="1">
              <a:lnSpc>
                <a:spcPts val="3100"/>
              </a:lnSpc>
            </a:pPr>
            <a:r>
              <a:rPr lang="en-US" sz="2500" dirty="0"/>
              <a:t>community service agency costs</a:t>
            </a:r>
          </a:p>
          <a:p>
            <a:pPr lvl="1">
              <a:lnSpc>
                <a:spcPts val="3100"/>
              </a:lnSpc>
            </a:pPr>
            <a:r>
              <a:rPr lang="en-US" sz="2500" dirty="0"/>
              <a:t>costs covered under private health care plans, including outpatient drug costs for those aged &lt;65 years</a:t>
            </a:r>
          </a:p>
          <a:p>
            <a:pPr lvl="1">
              <a:lnSpc>
                <a:spcPts val="3100"/>
              </a:lnSpc>
            </a:pPr>
            <a:r>
              <a:rPr lang="en-US" sz="2500" dirty="0"/>
              <a:t>other health care costs paid out-of-pocket</a:t>
            </a:r>
          </a:p>
        </p:txBody>
      </p:sp>
      <p:sp>
        <p:nvSpPr>
          <p:cNvPr id="4" name="Title 3"/>
          <p:cNvSpPr>
            <a:spLocks noGrp="1"/>
          </p:cNvSpPr>
          <p:nvPr>
            <p:ph type="title"/>
          </p:nvPr>
        </p:nvSpPr>
        <p:spPr/>
        <p:txBody>
          <a:bodyPr/>
          <a:lstStyle/>
          <a:p>
            <a:r>
              <a:rPr lang="en-US" dirty="0"/>
              <a:t>Scope and Limitations</a:t>
            </a:r>
            <a:br>
              <a:rPr lang="en-US" dirty="0"/>
            </a:br>
            <a:endParaRPr lang="en-US" dirty="0"/>
          </a:p>
        </p:txBody>
      </p:sp>
      <p:sp>
        <p:nvSpPr>
          <p:cNvPr id="5" name="Title 3"/>
          <p:cNvSpPr txBox="1">
            <a:spLocks/>
          </p:cNvSpPr>
          <p:nvPr/>
        </p:nvSpPr>
        <p:spPr>
          <a:xfrm>
            <a:off x="914400" y="1087580"/>
            <a:ext cx="10515600" cy="547256"/>
          </a:xfrm>
          <a:prstGeom prst="rect">
            <a:avLst/>
          </a:prstGeom>
        </p:spPr>
        <p:txBody>
          <a:bodyPr/>
          <a:lstStyle>
            <a:lvl1pPr marL="0" marR="0" indent="0" algn="l" defTabSz="584200" latinLnBrk="0">
              <a:lnSpc>
                <a:spcPct val="100000"/>
              </a:lnSpc>
              <a:spcBef>
                <a:spcPts val="0"/>
              </a:spcBef>
              <a:spcAft>
                <a:spcPts val="0"/>
              </a:spcAft>
              <a:buClrTx/>
              <a:buSzTx/>
              <a:buFontTx/>
              <a:buNone/>
              <a:tabLst/>
              <a:defRPr sz="3300" b="1" i="0" u="none" strike="noStrike" cap="none" spc="0" baseline="0">
                <a:ln>
                  <a:noFill/>
                </a:ln>
                <a:solidFill>
                  <a:srgbClr val="0057A4"/>
                </a:solidFill>
                <a:uFillTx/>
                <a:latin typeface="Calibri" charset="0"/>
                <a:ea typeface="+mn-ea"/>
                <a:cs typeface="+mn-cs"/>
                <a:sym typeface="Helvetica Light"/>
              </a:defRPr>
            </a:lvl1pPr>
            <a:lvl2pPr marL="0" marR="0" indent="2286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2pPr>
            <a:lvl3pPr marL="0" marR="0" indent="4572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3pPr>
            <a:lvl4pPr marL="0" marR="0" indent="6858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4pPr>
            <a:lvl5pPr marL="0" marR="0" indent="9144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5pPr>
            <a:lvl6pPr marL="0" marR="0" indent="11430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6pPr>
            <a:lvl7pPr marL="0" marR="0" indent="13716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7pPr>
            <a:lvl8pPr marL="0" marR="0" indent="16002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8pPr>
            <a:lvl9pPr marL="0" marR="0" indent="18288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9pPr>
          </a:lstStyle>
          <a:p>
            <a:pPr hangingPunct="1"/>
            <a:r>
              <a:rPr lang="en-US" sz="2200" dirty="0"/>
              <a:t>Costs of Cancer Treatment</a:t>
            </a:r>
          </a:p>
        </p:txBody>
      </p:sp>
    </p:spTree>
    <p:extLst>
      <p:ext uri="{BB962C8B-B14F-4D97-AF65-F5344CB8AC3E}">
        <p14:creationId xmlns:p14="http://schemas.microsoft.com/office/powerpoint/2010/main" val="317040761"/>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Key Costs</a:t>
            </a:r>
          </a:p>
        </p:txBody>
      </p:sp>
    </p:spTree>
    <p:extLst>
      <p:ext uri="{BB962C8B-B14F-4D97-AF65-F5344CB8AC3E}">
        <p14:creationId xmlns:p14="http://schemas.microsoft.com/office/powerpoint/2010/main" val="4269389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Smoking</a:t>
            </a:r>
            <a:br>
              <a:rPr lang="en-US"/>
            </a:br>
            <a:r>
              <a:rPr lang="en-US"/>
              <a:t>Cessation</a:t>
            </a:r>
          </a:p>
        </p:txBody>
      </p:sp>
    </p:spTree>
    <p:extLst>
      <p:ext uri="{BB962C8B-B14F-4D97-AF65-F5344CB8AC3E}">
        <p14:creationId xmlns:p14="http://schemas.microsoft.com/office/powerpoint/2010/main" val="12228965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3</a:t>
            </a:fld>
            <a:endParaRPr lang="uk-UA" dirty="0"/>
          </a:p>
        </p:txBody>
      </p:sp>
      <p:sp>
        <p:nvSpPr>
          <p:cNvPr id="3" name="Text Placeholder 2"/>
          <p:cNvSpPr>
            <a:spLocks noGrp="1"/>
          </p:cNvSpPr>
          <p:nvPr>
            <p:ph type="body" idx="1"/>
          </p:nvPr>
        </p:nvSpPr>
        <p:spPr>
          <a:xfrm>
            <a:off x="914401" y="1828800"/>
            <a:ext cx="7636932" cy="6286500"/>
          </a:xfrm>
        </p:spPr>
        <p:txBody>
          <a:bodyPr/>
          <a:lstStyle/>
          <a:p>
            <a:pPr marL="0" indent="0">
              <a:lnSpc>
                <a:spcPts val="3700"/>
              </a:lnSpc>
              <a:buNone/>
            </a:pPr>
            <a:r>
              <a:rPr lang="en-CA" altLang="en-US" dirty="0">
                <a:cs typeface="ＭＳ Ｐゴシック" charset="0"/>
              </a:rPr>
              <a:t>Tobacco use in this document does not refer to use of traditional tobacco for ceremonial and/or spiritual purposes, it refers instead to misuse and cessation of commercial tobacco products</a:t>
            </a:r>
          </a:p>
        </p:txBody>
      </p:sp>
    </p:spTree>
    <p:extLst>
      <p:ext uri="{BB962C8B-B14F-4D97-AF65-F5344CB8AC3E}">
        <p14:creationId xmlns:p14="http://schemas.microsoft.com/office/powerpoint/2010/main" val="216685662"/>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30</a:t>
            </a:fld>
            <a:endParaRPr lang="uk-UA" dirty="0"/>
          </a:p>
        </p:txBody>
      </p:sp>
      <p:sp>
        <p:nvSpPr>
          <p:cNvPr id="3" name="Text Placeholder 2"/>
          <p:cNvSpPr>
            <a:spLocks noGrp="1"/>
          </p:cNvSpPr>
          <p:nvPr>
            <p:ph type="body" idx="1"/>
          </p:nvPr>
        </p:nvSpPr>
        <p:spPr>
          <a:xfrm>
            <a:off x="914401" y="1828800"/>
            <a:ext cx="8577942" cy="6286500"/>
          </a:xfrm>
        </p:spPr>
        <p:txBody>
          <a:bodyPr/>
          <a:lstStyle/>
          <a:p>
            <a:r>
              <a:rPr lang="en-US"/>
              <a:t>Varenicline (27.6%) and combination NRT (31.5%) (e.g., patch + inhaler) were most effective for achieving smoking cessation. </a:t>
            </a:r>
          </a:p>
          <a:p>
            <a:r>
              <a:rPr lang="en-US"/>
              <a:t>Higher rates of smoking cessation were associated with NRT (17.6%) and bupropion (19.1%) compared with placebo (10.6%). </a:t>
            </a:r>
            <a:r>
              <a:rPr lang="en-US" sz="2000"/>
              <a:t>(Cahill et al, 2013; Cahill et al, 2014)</a:t>
            </a:r>
          </a:p>
          <a:p>
            <a:endParaRPr lang="en-US"/>
          </a:p>
        </p:txBody>
      </p:sp>
      <p:sp>
        <p:nvSpPr>
          <p:cNvPr id="5" name="Title 4"/>
          <p:cNvSpPr>
            <a:spLocks noGrp="1"/>
          </p:cNvSpPr>
          <p:nvPr>
            <p:ph type="title"/>
          </p:nvPr>
        </p:nvSpPr>
        <p:spPr/>
        <p:txBody>
          <a:bodyPr/>
          <a:lstStyle/>
          <a:p>
            <a:r>
              <a:rPr lang="en-US"/>
              <a:t>Effectiveness of Smoking Cessation Interventions – Pharmacotherapy</a:t>
            </a:r>
          </a:p>
        </p:txBody>
      </p:sp>
    </p:spTree>
    <p:extLst>
      <p:ext uri="{BB962C8B-B14F-4D97-AF65-F5344CB8AC3E}">
        <p14:creationId xmlns:p14="http://schemas.microsoft.com/office/powerpoint/2010/main" val="336726229"/>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31</a:t>
            </a:fld>
            <a:endParaRPr lang="uk-UA" dirty="0"/>
          </a:p>
        </p:txBody>
      </p:sp>
      <p:sp>
        <p:nvSpPr>
          <p:cNvPr id="3" name="Text Placeholder 2"/>
          <p:cNvSpPr>
            <a:spLocks noGrp="1"/>
          </p:cNvSpPr>
          <p:nvPr>
            <p:ph type="body" idx="1"/>
          </p:nvPr>
        </p:nvSpPr>
        <p:spPr/>
        <p:txBody>
          <a:bodyPr/>
          <a:lstStyle/>
          <a:p>
            <a:pPr marL="0" indent="0">
              <a:lnSpc>
                <a:spcPts val="2600"/>
              </a:lnSpc>
              <a:spcBef>
                <a:spcPts val="1100"/>
              </a:spcBef>
              <a:buNone/>
            </a:pPr>
            <a:r>
              <a:rPr lang="en-US" sz="2000"/>
              <a:t>As summarized in Reid et al, 2016:</a:t>
            </a:r>
          </a:p>
          <a:p>
            <a:pPr>
              <a:lnSpc>
                <a:spcPts val="2600"/>
              </a:lnSpc>
              <a:spcBef>
                <a:spcPts val="1100"/>
              </a:spcBef>
            </a:pPr>
            <a:r>
              <a:rPr lang="en-US" sz="2000"/>
              <a:t>Brief advice can increase the likelihood of short-term abstinence by 30%. </a:t>
            </a:r>
            <a:r>
              <a:rPr lang="en-US" sz="1600"/>
              <a:t>(Fiore et al, 2008)</a:t>
            </a:r>
          </a:p>
          <a:p>
            <a:pPr>
              <a:lnSpc>
                <a:spcPts val="2600"/>
              </a:lnSpc>
              <a:spcBef>
                <a:spcPts val="1100"/>
              </a:spcBef>
            </a:pPr>
            <a:r>
              <a:rPr lang="en-US" sz="2000"/>
              <a:t>Intensive cessation advice and counselling has a higher likelihood of getting smokers to quit compared with brief advice (OR 1.37, 95% CI 1.20–1.56</a:t>
            </a:r>
            <a:r>
              <a:rPr lang="en-US" sz="1600"/>
              <a:t>). (Stead et al, 2013)</a:t>
            </a:r>
          </a:p>
          <a:p>
            <a:pPr>
              <a:lnSpc>
                <a:spcPts val="2600"/>
              </a:lnSpc>
              <a:spcBef>
                <a:spcPts val="1100"/>
              </a:spcBef>
            </a:pPr>
            <a:r>
              <a:rPr lang="en-US" sz="2000"/>
              <a:t>Two approaches to counselling yield significantly higher abstinence rates:</a:t>
            </a:r>
          </a:p>
          <a:p>
            <a:pPr lvl="1">
              <a:lnSpc>
                <a:spcPts val="2600"/>
              </a:lnSpc>
              <a:spcBef>
                <a:spcPts val="1100"/>
              </a:spcBef>
            </a:pPr>
            <a:r>
              <a:rPr lang="en-US" sz="2000"/>
              <a:t>practical counselling for problem-solving skills (e.g., dealing with other smokers, </a:t>
            </a:r>
            <a:br>
              <a:rPr lang="en-US" sz="2000"/>
            </a:br>
            <a:r>
              <a:rPr lang="en-US" sz="2000"/>
              <a:t>managing cravings, anticipating situations where temptation to smoke will be high </a:t>
            </a:r>
            <a:br>
              <a:rPr lang="en-US" sz="2000"/>
            </a:br>
            <a:r>
              <a:rPr lang="en-US" sz="2000"/>
              <a:t>[e.g., low mood, alcohol use]);</a:t>
            </a:r>
          </a:p>
          <a:p>
            <a:pPr lvl="1">
              <a:lnSpc>
                <a:spcPts val="2600"/>
              </a:lnSpc>
              <a:spcBef>
                <a:spcPts val="1100"/>
              </a:spcBef>
            </a:pPr>
            <a:r>
              <a:rPr lang="en-US" sz="2000"/>
              <a:t>emotional support (e.g., expressing confidence in the patient’s ability to quit, </a:t>
            </a:r>
            <a:br>
              <a:rPr lang="en-US" sz="2000"/>
            </a:br>
            <a:r>
              <a:rPr lang="en-US" sz="2000"/>
              <a:t>praising actions taken and successes) </a:t>
            </a:r>
            <a:r>
              <a:rPr lang="en-US" sz="1600"/>
              <a:t>(Fiore et al, 2008)</a:t>
            </a:r>
          </a:p>
          <a:p>
            <a:pPr>
              <a:lnSpc>
                <a:spcPts val="2600"/>
              </a:lnSpc>
              <a:spcBef>
                <a:spcPts val="1100"/>
              </a:spcBef>
            </a:pPr>
            <a:r>
              <a:rPr lang="en-US" sz="2000"/>
              <a:t>Individual or group counselling increase abstinence rates relative to self-help </a:t>
            </a:r>
            <a:br>
              <a:rPr lang="en-US" sz="2000"/>
            </a:br>
            <a:r>
              <a:rPr lang="en-US" sz="2000"/>
              <a:t>(1.39 [95% CI 1.24–1.57] and 1.98 [95% CI 1.60–2.46], respectively. </a:t>
            </a:r>
            <a:br>
              <a:rPr lang="en-US" sz="2000"/>
            </a:br>
            <a:r>
              <a:rPr lang="en-US" sz="1600"/>
              <a:t>(Lancaster + Stead, 2005; Stead + Lancaster, 2005)</a:t>
            </a:r>
          </a:p>
          <a:p>
            <a:pPr>
              <a:lnSpc>
                <a:spcPts val="2600"/>
              </a:lnSpc>
              <a:spcBef>
                <a:spcPts val="1100"/>
              </a:spcBef>
            </a:pPr>
            <a:r>
              <a:rPr lang="en-US" sz="2000"/>
              <a:t>Review of telephone counselling found positive effects for interventions involving multiple sessions of proactive counselling compared with self-help or single-session brief counselling </a:t>
            </a:r>
            <a:br>
              <a:rPr lang="en-US" sz="2000"/>
            </a:br>
            <a:r>
              <a:rPr lang="en-US" sz="2000"/>
              <a:t>(RR 1.41, 95% CI 1.20–1.66). </a:t>
            </a:r>
            <a:r>
              <a:rPr lang="en-US" sz="1600"/>
              <a:t>(Stead et al, 2013)</a:t>
            </a:r>
          </a:p>
        </p:txBody>
      </p:sp>
      <p:sp>
        <p:nvSpPr>
          <p:cNvPr id="4" name="Title 3"/>
          <p:cNvSpPr>
            <a:spLocks noGrp="1"/>
          </p:cNvSpPr>
          <p:nvPr>
            <p:ph type="title"/>
          </p:nvPr>
        </p:nvSpPr>
        <p:spPr/>
        <p:txBody>
          <a:bodyPr/>
          <a:lstStyle/>
          <a:p>
            <a:r>
              <a:rPr lang="en-US"/>
              <a:t>Effectiveness of Smoking Cessation Interventions – Behavioural/Counselling</a:t>
            </a:r>
          </a:p>
        </p:txBody>
      </p:sp>
    </p:spTree>
    <p:extLst>
      <p:ext uri="{BB962C8B-B14F-4D97-AF65-F5344CB8AC3E}">
        <p14:creationId xmlns:p14="http://schemas.microsoft.com/office/powerpoint/2010/main" val="1316947606"/>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32</a:t>
            </a:fld>
            <a:endParaRPr lang="uk-UA" dirty="0"/>
          </a:p>
        </p:txBody>
      </p:sp>
      <p:sp>
        <p:nvSpPr>
          <p:cNvPr id="3" name="Text Placeholder 2"/>
          <p:cNvSpPr>
            <a:spLocks noGrp="1"/>
          </p:cNvSpPr>
          <p:nvPr>
            <p:ph type="body" idx="1"/>
          </p:nvPr>
        </p:nvSpPr>
        <p:spPr/>
        <p:txBody>
          <a:bodyPr/>
          <a:lstStyle/>
          <a:p>
            <a:r>
              <a:rPr lang="en-US"/>
              <a:t>High quality evidence indicates that using a combination of behavioural support and pharmacotherapy increases the chances of successfully quitting after at least six months. </a:t>
            </a:r>
          </a:p>
          <a:p>
            <a:r>
              <a:rPr lang="en-US"/>
              <a:t>Combining interventions suggests that the chance of success is increased by 70 to 100 percent compared to just brief advice or pharmacotherapy.  </a:t>
            </a:r>
            <a:r>
              <a:rPr lang="en-US" sz="2000"/>
              <a:t>(Stead et al, 2016)</a:t>
            </a:r>
          </a:p>
          <a:p>
            <a:endParaRPr lang="en-US"/>
          </a:p>
        </p:txBody>
      </p:sp>
      <p:sp>
        <p:nvSpPr>
          <p:cNvPr id="4" name="Title 3"/>
          <p:cNvSpPr>
            <a:spLocks noGrp="1"/>
          </p:cNvSpPr>
          <p:nvPr>
            <p:ph type="title"/>
          </p:nvPr>
        </p:nvSpPr>
        <p:spPr/>
        <p:txBody>
          <a:bodyPr/>
          <a:lstStyle/>
          <a:p>
            <a:r>
              <a:rPr lang="en-US"/>
              <a:t>Effectiveness of Smoking Cessation Interventions – Combination Therapy</a:t>
            </a:r>
          </a:p>
        </p:txBody>
      </p:sp>
    </p:spTree>
    <p:extLst>
      <p:ext uri="{BB962C8B-B14F-4D97-AF65-F5344CB8AC3E}">
        <p14:creationId xmlns:p14="http://schemas.microsoft.com/office/powerpoint/2010/main" val="895558170"/>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33</a:t>
            </a:fld>
            <a:endParaRPr lang="uk-U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778" y="0"/>
            <a:ext cx="13425051" cy="8686800"/>
          </a:xfrm>
          <a:prstGeom prst="rect">
            <a:avLst/>
          </a:prstGeom>
        </p:spPr>
      </p:pic>
    </p:spTree>
    <p:extLst>
      <p:ext uri="{BB962C8B-B14F-4D97-AF65-F5344CB8AC3E}">
        <p14:creationId xmlns:p14="http://schemas.microsoft.com/office/powerpoint/2010/main" val="1368412025"/>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Sample Smoking Cessation Scenarios</a:t>
            </a:r>
          </a:p>
        </p:txBody>
      </p:sp>
    </p:spTree>
    <p:extLst>
      <p:ext uri="{BB962C8B-B14F-4D97-AF65-F5344CB8AC3E}">
        <p14:creationId xmlns:p14="http://schemas.microsoft.com/office/powerpoint/2010/main" val="6660348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35</a:t>
            </a:fld>
            <a:endParaRPr lang="uk-UA" dirty="0"/>
          </a:p>
        </p:txBody>
      </p:sp>
      <p:sp>
        <p:nvSpPr>
          <p:cNvPr id="3" name="Text Placeholder 2"/>
          <p:cNvSpPr>
            <a:spLocks noGrp="1"/>
          </p:cNvSpPr>
          <p:nvPr>
            <p:ph type="body" idx="1"/>
          </p:nvPr>
        </p:nvSpPr>
        <p:spPr/>
        <p:txBody>
          <a:bodyPr/>
          <a:lstStyle/>
          <a:p>
            <a:r>
              <a:rPr lang="en-US"/>
              <a:t>These scenarios are meant to be illustrative examples</a:t>
            </a:r>
          </a:p>
          <a:p>
            <a:r>
              <a:rPr lang="en-US"/>
              <a:t>Jurisdictions are encouraged to build their own scenarios using the Key Cost Estimates Raw Data File as a starting point, and incorporating local sources of data to improve accuracy of the estimates</a:t>
            </a:r>
          </a:p>
        </p:txBody>
      </p:sp>
      <p:sp>
        <p:nvSpPr>
          <p:cNvPr id="4" name="Title 3"/>
          <p:cNvSpPr>
            <a:spLocks noGrp="1"/>
          </p:cNvSpPr>
          <p:nvPr>
            <p:ph type="title"/>
          </p:nvPr>
        </p:nvSpPr>
        <p:spPr/>
        <p:txBody>
          <a:bodyPr/>
          <a:lstStyle/>
          <a:p>
            <a:r>
              <a:rPr lang="en-US"/>
              <a:t>Sample Smoking Cessation Scenarios</a:t>
            </a:r>
          </a:p>
        </p:txBody>
      </p:sp>
    </p:spTree>
    <p:extLst>
      <p:ext uri="{BB962C8B-B14F-4D97-AF65-F5344CB8AC3E}">
        <p14:creationId xmlns:p14="http://schemas.microsoft.com/office/powerpoint/2010/main" val="1363224698"/>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36</a:t>
            </a:fld>
            <a:endParaRPr lang="uk-UA" dirty="0"/>
          </a:p>
        </p:txBody>
      </p:sp>
      <p:sp>
        <p:nvSpPr>
          <p:cNvPr id="12" name="Text Placeholder 2"/>
          <p:cNvSpPr>
            <a:spLocks noGrp="1"/>
          </p:cNvSpPr>
          <p:nvPr>
            <p:ph type="body" idx="1"/>
          </p:nvPr>
        </p:nvSpPr>
        <p:spPr>
          <a:xfrm>
            <a:off x="9553433" y="5074920"/>
            <a:ext cx="3017520" cy="2514600"/>
          </a:xfrm>
        </p:spPr>
        <p:txBody>
          <a:bodyPr bIns="0" anchor="b" anchorCtr="0"/>
          <a:lstStyle/>
          <a:p>
            <a:pPr marL="0" indent="0">
              <a:lnSpc>
                <a:spcPts val="900"/>
              </a:lnSpc>
              <a:spcBef>
                <a:spcPts val="0"/>
              </a:spcBef>
              <a:spcAft>
                <a:spcPts val="600"/>
              </a:spcAft>
              <a:buNone/>
            </a:pPr>
            <a:r>
              <a:rPr lang="en-US" sz="800" baseline="30000" dirty="0">
                <a:solidFill>
                  <a:schemeClr val="tx1"/>
                </a:solidFill>
                <a:ea typeface="MS PGothic" panose="020B0600070205080204" pitchFamily="34" charset="-128"/>
              </a:rPr>
              <a:t>1</a:t>
            </a:r>
            <a:r>
              <a:rPr lang="en-US" sz="800" dirty="0">
                <a:solidFill>
                  <a:schemeClr val="tx1"/>
                </a:solidFill>
                <a:ea typeface="MS PGothic" panose="020B0600070205080204" pitchFamily="34" charset="-128"/>
              </a:rPr>
              <a:t>Based on modelling and data from </a:t>
            </a:r>
            <a:r>
              <a:rPr lang="en-US" sz="800" dirty="0" err="1">
                <a:solidFill>
                  <a:schemeClr val="tx1"/>
                </a:solidFill>
                <a:ea typeface="MS PGothic" panose="020B0600070205080204" pitchFamily="34" charset="-128"/>
              </a:rPr>
              <a:t>Chaiton</a:t>
            </a:r>
            <a:r>
              <a:rPr lang="en-US" sz="800" dirty="0">
                <a:solidFill>
                  <a:schemeClr val="tx1"/>
                </a:solidFill>
                <a:ea typeface="MS PGothic" panose="020B0600070205080204" pitchFamily="34" charset="-128"/>
              </a:rPr>
              <a:t> et al, 2016 study on estimating quit attempts in Canadian population, minimal, maximal, and average scenarios are presented that would likely be relevant to most cancer patient populations.  Minimum quit attempts = 6.3 attempts. This scenario comes from a recall of quit attempts over a lifetime amongst successful quitters, may underestimate actual number of quit attempts.  Maximum quit attempts = 29.6 attempts. This scenario comes from a life table approach, whereby the success rate of quit attempts varies by “quit attempt age” as observed during period of the study.  This approach is offsetting – it overestimates chance of success, may underestimate subsequent attempts.  Average quit attempts = 19.6 attempts. This scenario comes from a constant rate assumption, whereby every quit attempt has the same chance of success, no matter how many previous quit attempts there have been, may underestimate actual number of quit attempts. </a:t>
            </a:r>
          </a:p>
          <a:p>
            <a:pPr marL="0" indent="0">
              <a:lnSpc>
                <a:spcPts val="900"/>
              </a:lnSpc>
              <a:spcBef>
                <a:spcPts val="0"/>
              </a:spcBef>
              <a:spcAft>
                <a:spcPts val="600"/>
              </a:spcAft>
              <a:buNone/>
            </a:pPr>
            <a:r>
              <a:rPr lang="en-US" sz="800" dirty="0">
                <a:solidFill>
                  <a:schemeClr val="tx1"/>
                </a:solidFill>
                <a:ea typeface=""/>
                <a:cs typeface=""/>
              </a:rPr>
              <a:t>*Effectiveness of each intervention varies</a:t>
            </a:r>
          </a:p>
          <a:p>
            <a:pPr marL="0" indent="0">
              <a:lnSpc>
                <a:spcPts val="900"/>
              </a:lnSpc>
              <a:spcBef>
                <a:spcPts val="0"/>
              </a:spcBef>
              <a:spcAft>
                <a:spcPts val="600"/>
              </a:spcAft>
              <a:buNone/>
            </a:pPr>
            <a:r>
              <a:rPr lang="en-US" sz="800" dirty="0">
                <a:solidFill>
                  <a:schemeClr val="tx1"/>
                </a:solidFill>
                <a:ea typeface=""/>
                <a:cs typeface=""/>
              </a:rPr>
              <a:t>Estimates are based upon assumptions and costs developed within Raw Data File, please refer to this document for further details on costs and assumptions.</a:t>
            </a:r>
          </a:p>
        </p:txBody>
      </p:sp>
      <p:cxnSp>
        <p:nvCxnSpPr>
          <p:cNvPr id="5" name="Straight Connector 4"/>
          <p:cNvCxnSpPr/>
          <p:nvPr/>
        </p:nvCxnSpPr>
        <p:spPr>
          <a:xfrm>
            <a:off x="9466222" y="1325880"/>
            <a:ext cx="0" cy="6263640"/>
          </a:xfrm>
          <a:prstGeom prst="line">
            <a:avLst/>
          </a:prstGeom>
          <a:noFill/>
          <a:ln w="6350" cap="flat">
            <a:solidFill>
              <a:schemeClr val="bg2">
                <a:lumMod val="75000"/>
              </a:schemeClr>
            </a:solidFill>
            <a:prstDash val="solid"/>
            <a:miter lim="400000"/>
          </a:ln>
          <a:effectLst/>
          <a:sp3d/>
        </p:spPr>
        <p:style>
          <a:lnRef idx="0">
            <a:scrgbClr r="0" g="0" b="0"/>
          </a:lnRef>
          <a:fillRef idx="0">
            <a:scrgbClr r="0" g="0" b="0"/>
          </a:fillRef>
          <a:effectRef idx="0">
            <a:scrgbClr r="0" g="0" b="0"/>
          </a:effectRef>
          <a:fontRef idx="none"/>
        </p:style>
      </p:cxn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8600"/>
            <a:ext cx="10972800" cy="8229600"/>
          </a:xfrm>
          <a:prstGeom prst="rect">
            <a:avLst/>
          </a:prstGeom>
        </p:spPr>
      </p:pic>
    </p:spTree>
    <p:extLst>
      <p:ext uri="{BB962C8B-B14F-4D97-AF65-F5344CB8AC3E}">
        <p14:creationId xmlns:p14="http://schemas.microsoft.com/office/powerpoint/2010/main" val="1263290915"/>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37</a:t>
            </a:fld>
            <a:endParaRPr lang="uk-UA" dirty="0"/>
          </a:p>
        </p:txBody>
      </p:sp>
      <p:sp>
        <p:nvSpPr>
          <p:cNvPr id="6" name="Text Placeholder 2"/>
          <p:cNvSpPr>
            <a:spLocks noGrp="1"/>
          </p:cNvSpPr>
          <p:nvPr>
            <p:ph type="body" idx="1"/>
          </p:nvPr>
        </p:nvSpPr>
        <p:spPr>
          <a:xfrm>
            <a:off x="9555480" y="4251960"/>
            <a:ext cx="3017520" cy="2834640"/>
          </a:xfrm>
        </p:spPr>
        <p:txBody>
          <a:bodyPr bIns="0" anchor="b" anchorCtr="0"/>
          <a:lstStyle/>
          <a:p>
            <a:pPr marL="0" indent="0">
              <a:lnSpc>
                <a:spcPts val="900"/>
              </a:lnSpc>
              <a:spcBef>
                <a:spcPts val="0"/>
              </a:spcBef>
              <a:spcAft>
                <a:spcPts val="600"/>
              </a:spcAft>
              <a:buNone/>
            </a:pPr>
            <a:r>
              <a:rPr lang="en-US" sz="800" baseline="30000" dirty="0">
                <a:solidFill>
                  <a:schemeClr val="tx1"/>
                </a:solidFill>
                <a:ea typeface=""/>
                <a:cs typeface=""/>
              </a:rPr>
              <a:t>a</a:t>
            </a:r>
            <a:r>
              <a:rPr lang="en-US" sz="800" dirty="0">
                <a:solidFill>
                  <a:schemeClr val="tx1"/>
                </a:solidFill>
                <a:ea typeface=""/>
                <a:cs typeface=""/>
              </a:rPr>
              <a:t>Average wage of health care professionals (physicians, registered nurses + pharmacists) used to calculate personnel costs.  Cost per minute is $0.70.</a:t>
            </a:r>
          </a:p>
          <a:p>
            <a:pPr marL="0" indent="0">
              <a:lnSpc>
                <a:spcPts val="900"/>
              </a:lnSpc>
              <a:spcBef>
                <a:spcPts val="0"/>
              </a:spcBef>
              <a:spcAft>
                <a:spcPts val="600"/>
              </a:spcAft>
              <a:buNone/>
            </a:pPr>
            <a:r>
              <a:rPr lang="en-US" sz="800" dirty="0">
                <a:solidFill>
                  <a:schemeClr val="tx1"/>
                </a:solidFill>
                <a:ea typeface=""/>
                <a:cs typeface=""/>
              </a:rPr>
              <a:t>*Referral may be to an external smoking cessation program, </a:t>
            </a:r>
            <a:r>
              <a:rPr lang="en-US" sz="800" dirty="0" err="1">
                <a:solidFill>
                  <a:schemeClr val="tx1"/>
                </a:solidFill>
                <a:ea typeface=""/>
                <a:cs typeface=""/>
              </a:rPr>
              <a:t>quitline</a:t>
            </a:r>
            <a:r>
              <a:rPr lang="en-US" sz="800" dirty="0">
                <a:solidFill>
                  <a:schemeClr val="tx1"/>
                </a:solidFill>
                <a:ea typeface=""/>
                <a:cs typeface=""/>
              </a:rPr>
              <a:t>, </a:t>
            </a:r>
            <a:r>
              <a:rPr lang="en-US" sz="800" dirty="0" err="1">
                <a:solidFill>
                  <a:schemeClr val="tx1"/>
                </a:solidFill>
                <a:ea typeface=""/>
                <a:cs typeface=""/>
              </a:rPr>
              <a:t>etc</a:t>
            </a:r>
            <a:endParaRPr lang="en-US" sz="800" dirty="0">
              <a:solidFill>
                <a:schemeClr val="tx1"/>
              </a:solidFill>
              <a:ea typeface=""/>
              <a:cs typeface=""/>
            </a:endParaRPr>
          </a:p>
          <a:p>
            <a:pPr marL="0" indent="0">
              <a:lnSpc>
                <a:spcPts val="900"/>
              </a:lnSpc>
              <a:spcBef>
                <a:spcPts val="0"/>
              </a:spcBef>
              <a:spcAft>
                <a:spcPts val="600"/>
              </a:spcAft>
              <a:buNone/>
            </a:pPr>
            <a:r>
              <a:rPr lang="en-US" sz="800" baseline="30000" dirty="0">
                <a:solidFill>
                  <a:schemeClr val="tx1"/>
                </a:solidFill>
                <a:ea typeface="MS PGothic" panose="020B0600070205080204" pitchFamily="34" charset="-128"/>
              </a:rPr>
              <a:t>1</a:t>
            </a:r>
            <a:r>
              <a:rPr lang="en-US" sz="800" dirty="0">
                <a:solidFill>
                  <a:schemeClr val="tx1"/>
                </a:solidFill>
                <a:ea typeface="MS PGothic" panose="020B0600070205080204" pitchFamily="34" charset="-128"/>
              </a:rPr>
              <a:t>Based on modelling and data from </a:t>
            </a:r>
            <a:r>
              <a:rPr lang="en-US" sz="800" dirty="0" err="1">
                <a:solidFill>
                  <a:schemeClr val="tx1"/>
                </a:solidFill>
                <a:ea typeface="MS PGothic" panose="020B0600070205080204" pitchFamily="34" charset="-128"/>
              </a:rPr>
              <a:t>Chaiton</a:t>
            </a:r>
            <a:r>
              <a:rPr lang="en-US" sz="800" dirty="0">
                <a:solidFill>
                  <a:schemeClr val="tx1"/>
                </a:solidFill>
                <a:ea typeface="MS PGothic" panose="020B0600070205080204" pitchFamily="34" charset="-128"/>
              </a:rPr>
              <a:t> et al, 2016 study on estimating quit attempts in Canadian population, minimal, maximal, and average scenarios are presented that would likely be relevant to most cancer patient populations.  Minimum quit attempts = 6.3 attempts. This scenario comes from a recall of quit attempts over a lifetime amongst successful quitters, may underestimate actual number of quit attempts.  Maximum quit attempts = 29.6 attempts. This scenario comes from a life table approach, whereby the success rate of quit attempts varies by “quit attempt age” as observed during period of the study.  This approach is offsetting – it overestimates chance of success, may underestimate subsequent attempts.  Average quit attempts = 19.6 attempts. This scenario comes from a constant rate assumption, whereby every quit attempt has the same chance of success, no matter how many previous quit attempts there have been, may underestimate actual number of quit attempts. </a:t>
            </a:r>
            <a:endParaRPr lang="en-US" sz="800" dirty="0">
              <a:solidFill>
                <a:schemeClr val="tx1"/>
              </a:solidFill>
              <a:ea typeface=""/>
              <a:cs typeface=""/>
            </a:endParaRPr>
          </a:p>
        </p:txBody>
      </p:sp>
      <p:cxnSp>
        <p:nvCxnSpPr>
          <p:cNvPr id="7" name="Straight Connector 6"/>
          <p:cNvCxnSpPr/>
          <p:nvPr/>
        </p:nvCxnSpPr>
        <p:spPr>
          <a:xfrm>
            <a:off x="9466222" y="1325880"/>
            <a:ext cx="0" cy="5760720"/>
          </a:xfrm>
          <a:prstGeom prst="line">
            <a:avLst/>
          </a:prstGeom>
          <a:noFill/>
          <a:ln w="6350" cap="flat">
            <a:solidFill>
              <a:schemeClr val="bg2">
                <a:lumMod val="75000"/>
              </a:schemeClr>
            </a:solidFill>
            <a:prstDash val="solid"/>
            <a:miter lim="400000"/>
          </a:ln>
          <a:effectLst/>
          <a:sp3d/>
        </p:spPr>
        <p:style>
          <a:lnRef idx="0">
            <a:scrgbClr r="0" g="0" b="0"/>
          </a:lnRef>
          <a:fillRef idx="0">
            <a:scrgbClr r="0" g="0" b="0"/>
          </a:fillRef>
          <a:effectRef idx="0">
            <a:scrgbClr r="0" g="0" b="0"/>
          </a:effectRef>
          <a:fontRef idx="none"/>
        </p:style>
      </p:cxn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8600"/>
            <a:ext cx="10972800" cy="8229600"/>
          </a:xfrm>
          <a:prstGeom prst="rect">
            <a:avLst/>
          </a:prstGeom>
        </p:spPr>
      </p:pic>
    </p:spTree>
    <p:extLst>
      <p:ext uri="{BB962C8B-B14F-4D97-AF65-F5344CB8AC3E}">
        <p14:creationId xmlns:p14="http://schemas.microsoft.com/office/powerpoint/2010/main" val="1864810288"/>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38</a:t>
            </a:fld>
            <a:endParaRPr lang="uk-UA" dirty="0"/>
          </a:p>
        </p:txBody>
      </p:sp>
      <p:sp>
        <p:nvSpPr>
          <p:cNvPr id="6" name="Text Placeholder 2"/>
          <p:cNvSpPr>
            <a:spLocks noGrp="1"/>
          </p:cNvSpPr>
          <p:nvPr>
            <p:ph type="body" idx="1"/>
          </p:nvPr>
        </p:nvSpPr>
        <p:spPr>
          <a:xfrm>
            <a:off x="9555480" y="4343400"/>
            <a:ext cx="3200400" cy="2742717"/>
          </a:xfrm>
        </p:spPr>
        <p:txBody>
          <a:bodyPr bIns="0" anchor="b" anchorCtr="0"/>
          <a:lstStyle/>
          <a:p>
            <a:pPr marL="0" indent="0">
              <a:lnSpc>
                <a:spcPts val="900"/>
              </a:lnSpc>
              <a:spcBef>
                <a:spcPts val="0"/>
              </a:spcBef>
              <a:spcAft>
                <a:spcPts val="600"/>
              </a:spcAft>
              <a:buNone/>
            </a:pPr>
            <a:r>
              <a:rPr lang="en-US" sz="800" baseline="30000" dirty="0">
                <a:solidFill>
                  <a:schemeClr val="tx1"/>
                </a:solidFill>
                <a:ea typeface=""/>
                <a:cs typeface=""/>
              </a:rPr>
              <a:t>a</a:t>
            </a:r>
            <a:r>
              <a:rPr lang="en-US" sz="800" dirty="0">
                <a:solidFill>
                  <a:schemeClr val="tx1"/>
                </a:solidFill>
                <a:ea typeface=""/>
                <a:cs typeface=""/>
              </a:rPr>
              <a:t>Average wage of health care professionals (physicians, registered nurses + pharmacists) used to calculate personnel costs. Cost per minute is $0.70.</a:t>
            </a:r>
          </a:p>
          <a:p>
            <a:pPr marL="0" indent="0">
              <a:lnSpc>
                <a:spcPts val="900"/>
              </a:lnSpc>
              <a:spcBef>
                <a:spcPts val="0"/>
              </a:spcBef>
              <a:spcAft>
                <a:spcPts val="600"/>
              </a:spcAft>
              <a:buNone/>
            </a:pPr>
            <a:r>
              <a:rPr lang="en-US" sz="800" baseline="30000" dirty="0">
                <a:solidFill>
                  <a:schemeClr val="tx1"/>
                </a:solidFill>
                <a:ea typeface=""/>
                <a:cs typeface=""/>
              </a:rPr>
              <a:t>b</a:t>
            </a:r>
            <a:r>
              <a:rPr lang="en-US" sz="800" dirty="0">
                <a:solidFill>
                  <a:schemeClr val="tx1"/>
                </a:solidFill>
                <a:ea typeface=""/>
                <a:cs typeface=""/>
              </a:rPr>
              <a:t>NRT could be patch, gum, lozenge, inhaler or spray.  Average costs per week, based on average use of each form: $20 patch, $10 lozenge, $29 gum, $45 spray + $46 inhaler</a:t>
            </a:r>
          </a:p>
          <a:p>
            <a:pPr marL="0" indent="0">
              <a:lnSpc>
                <a:spcPts val="900"/>
              </a:lnSpc>
              <a:spcBef>
                <a:spcPts val="0"/>
              </a:spcBef>
              <a:spcAft>
                <a:spcPts val="600"/>
              </a:spcAft>
              <a:buNone/>
            </a:pPr>
            <a:r>
              <a:rPr lang="en-US" sz="800" baseline="30000" dirty="0">
                <a:solidFill>
                  <a:schemeClr val="tx1"/>
                </a:solidFill>
                <a:ea typeface="MS PGothic" panose="020B0600070205080204" pitchFamily="34" charset="-128"/>
              </a:rPr>
              <a:t>1</a:t>
            </a:r>
            <a:r>
              <a:rPr lang="en-US" sz="800" dirty="0">
                <a:solidFill>
                  <a:schemeClr val="tx1"/>
                </a:solidFill>
                <a:ea typeface="MS PGothic" panose="020B0600070205080204" pitchFamily="34" charset="-128"/>
              </a:rPr>
              <a:t>Based on modelling and data from </a:t>
            </a:r>
            <a:r>
              <a:rPr lang="en-US" sz="800" dirty="0" err="1">
                <a:solidFill>
                  <a:schemeClr val="tx1"/>
                </a:solidFill>
                <a:ea typeface="MS PGothic" panose="020B0600070205080204" pitchFamily="34" charset="-128"/>
              </a:rPr>
              <a:t>Chaiton</a:t>
            </a:r>
            <a:r>
              <a:rPr lang="en-US" sz="800" dirty="0">
                <a:solidFill>
                  <a:schemeClr val="tx1"/>
                </a:solidFill>
                <a:ea typeface="MS PGothic" panose="020B0600070205080204" pitchFamily="34" charset="-128"/>
              </a:rPr>
              <a:t> et al, 2016 study on estimating quit attempts in Canadian population, minimal, maximal, and average scenarios are presented that would likely be relevant to most cancer patient populations.  Minimum quit attempts = 6.3 attempts. This scenario comes from a recall of quit attempts over a lifetime amongst successful quitters, may underestimate actual number of quit attempts.  Maximum quit attempts = 29.6 attempts. This scenario comes from a life table approach, whereby the success rate of quit attempts varies by “quit attempt age” as observed during period of the study.  This approach is offsetting – it overestimates chance of success, may underestimate subsequent attempts.  Average quit attempts = 19.6 attempts. This scenario comes from a constant rate assumption, whereby every quit attempt has the same chance of success, no matter how many previous quit attempts there have been, may underestimate actual number of quit attempts. </a:t>
            </a:r>
          </a:p>
        </p:txBody>
      </p:sp>
      <p:cxnSp>
        <p:nvCxnSpPr>
          <p:cNvPr id="5" name="Straight Connector 4"/>
          <p:cNvCxnSpPr/>
          <p:nvPr/>
        </p:nvCxnSpPr>
        <p:spPr>
          <a:xfrm>
            <a:off x="9466222" y="1325880"/>
            <a:ext cx="0" cy="5760720"/>
          </a:xfrm>
          <a:prstGeom prst="line">
            <a:avLst/>
          </a:prstGeom>
          <a:noFill/>
          <a:ln w="6350" cap="flat">
            <a:solidFill>
              <a:schemeClr val="bg2">
                <a:lumMod val="75000"/>
              </a:schemeClr>
            </a:solidFill>
            <a:prstDash val="solid"/>
            <a:miter lim="400000"/>
          </a:ln>
          <a:effectLst/>
          <a:sp3d/>
        </p:spPr>
        <p:style>
          <a:lnRef idx="0">
            <a:scrgbClr r="0" g="0" b="0"/>
          </a:lnRef>
          <a:fillRef idx="0">
            <a:scrgbClr r="0" g="0" b="0"/>
          </a:fillRef>
          <a:effectRef idx="0">
            <a:scrgbClr r="0" g="0" b="0"/>
          </a:effectRef>
          <a:fontRef idx="none"/>
        </p:style>
      </p:cxn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8600"/>
            <a:ext cx="10972800" cy="8229600"/>
          </a:xfrm>
          <a:prstGeom prst="rect">
            <a:avLst/>
          </a:prstGeom>
        </p:spPr>
      </p:pic>
    </p:spTree>
    <p:extLst>
      <p:ext uri="{BB962C8B-B14F-4D97-AF65-F5344CB8AC3E}">
        <p14:creationId xmlns:p14="http://schemas.microsoft.com/office/powerpoint/2010/main" val="1490166098"/>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39</a:t>
            </a:fld>
            <a:endParaRPr lang="uk-UA" dirty="0"/>
          </a:p>
        </p:txBody>
      </p:sp>
      <p:sp>
        <p:nvSpPr>
          <p:cNvPr id="7" name="Text Placeholder 2"/>
          <p:cNvSpPr>
            <a:spLocks noGrp="1"/>
          </p:cNvSpPr>
          <p:nvPr>
            <p:ph type="body" idx="1"/>
          </p:nvPr>
        </p:nvSpPr>
        <p:spPr>
          <a:xfrm>
            <a:off x="9555480" y="6573813"/>
            <a:ext cx="2743200" cy="1371600"/>
          </a:xfrm>
        </p:spPr>
        <p:txBody>
          <a:bodyPr bIns="0" anchor="b" anchorCtr="0"/>
          <a:lstStyle/>
          <a:p>
            <a:pPr marL="0" indent="0">
              <a:lnSpc>
                <a:spcPts val="900"/>
              </a:lnSpc>
              <a:spcBef>
                <a:spcPts val="0"/>
              </a:spcBef>
              <a:spcAft>
                <a:spcPts val="600"/>
              </a:spcAft>
              <a:buNone/>
            </a:pPr>
            <a:r>
              <a:rPr lang="en-US" sz="800" baseline="30000" dirty="0" err="1">
                <a:solidFill>
                  <a:schemeClr val="tx1"/>
                </a:solidFill>
                <a:ea typeface=""/>
                <a:cs typeface=""/>
              </a:rPr>
              <a:t>a</a:t>
            </a:r>
            <a:r>
              <a:rPr lang="en-US" sz="800" dirty="0" err="1">
                <a:solidFill>
                  <a:schemeClr val="tx1"/>
                </a:solidFill>
                <a:ea typeface=""/>
                <a:cs typeface=""/>
              </a:rPr>
              <a:t>Average</a:t>
            </a:r>
            <a:r>
              <a:rPr lang="en-US" sz="800" dirty="0">
                <a:solidFill>
                  <a:schemeClr val="tx1"/>
                </a:solidFill>
                <a:ea typeface=""/>
                <a:cs typeface=""/>
              </a:rPr>
              <a:t> wage of health care professionals (physicians, registered nurses + pharmacists) used to calculate personnel costs. Cost per minute is $0.70.</a:t>
            </a:r>
          </a:p>
          <a:p>
            <a:pPr marL="0" lvl="0" indent="0">
              <a:lnSpc>
                <a:spcPts val="900"/>
              </a:lnSpc>
              <a:spcBef>
                <a:spcPts val="0"/>
              </a:spcBef>
              <a:spcAft>
                <a:spcPts val="600"/>
              </a:spcAft>
              <a:buNone/>
            </a:pPr>
            <a:r>
              <a:rPr lang="en-US" sz="800" baseline="30000" dirty="0" err="1">
                <a:solidFill>
                  <a:schemeClr val="tx1"/>
                </a:solidFill>
                <a:ea typeface=""/>
                <a:cs typeface=""/>
              </a:rPr>
              <a:t>b</a:t>
            </a:r>
            <a:r>
              <a:rPr lang="en-US" sz="800" dirty="0" err="1">
                <a:solidFill>
                  <a:schemeClr val="tx1"/>
                </a:solidFill>
                <a:ea typeface=""/>
                <a:cs typeface=""/>
              </a:rPr>
              <a:t>NRT</a:t>
            </a:r>
            <a:r>
              <a:rPr lang="en-US" sz="800" dirty="0">
                <a:solidFill>
                  <a:schemeClr val="tx1"/>
                </a:solidFill>
                <a:ea typeface=""/>
                <a:cs typeface=""/>
              </a:rPr>
              <a:t> could be patch, gum, lozenge, inhaler or spray.  Average costs per week, based on average use of each form: $20 patch, $10 lozenge, $29 gum, $45 spray + $46 inhaler</a:t>
            </a:r>
          </a:p>
          <a:p>
            <a:pPr marL="0" lvl="0" indent="0">
              <a:lnSpc>
                <a:spcPts val="900"/>
              </a:lnSpc>
              <a:spcBef>
                <a:spcPts val="0"/>
              </a:spcBef>
              <a:spcAft>
                <a:spcPts val="600"/>
              </a:spcAft>
              <a:buNone/>
            </a:pPr>
            <a:r>
              <a:rPr lang="en-US" sz="800" baseline="30000" dirty="0">
                <a:solidFill>
                  <a:schemeClr val="tx1"/>
                </a:solidFill>
                <a:ea typeface="MS PGothic" panose="020B0600070205080204" pitchFamily="34" charset="-128"/>
              </a:rPr>
              <a:t>1</a:t>
            </a:r>
            <a:r>
              <a:rPr lang="en-US" sz="800" dirty="0">
                <a:solidFill>
                  <a:schemeClr val="tx1"/>
                </a:solidFill>
                <a:ea typeface="MS PGothic" panose="020B0600070205080204" pitchFamily="34" charset="-128"/>
              </a:rPr>
              <a:t>Based on modelling and data from </a:t>
            </a:r>
            <a:r>
              <a:rPr lang="en-US" sz="800" dirty="0" err="1">
                <a:solidFill>
                  <a:schemeClr val="tx1"/>
                </a:solidFill>
                <a:ea typeface="MS PGothic" panose="020B0600070205080204" pitchFamily="34" charset="-128"/>
              </a:rPr>
              <a:t>Chaiton</a:t>
            </a:r>
            <a:r>
              <a:rPr lang="en-US" sz="800" dirty="0">
                <a:solidFill>
                  <a:schemeClr val="tx1"/>
                </a:solidFill>
                <a:ea typeface="MS PGothic" panose="020B0600070205080204" pitchFamily="34" charset="-128"/>
              </a:rPr>
              <a:t> et al, 2016 study on estimating quit attempts in Canadian population, minimal, maximal, and average scenarios are presented that would likely be relevant to most cancer patient populations. </a:t>
            </a:r>
            <a:endParaRPr lang="en-US" sz="800" dirty="0">
              <a:solidFill>
                <a:schemeClr val="tx1"/>
              </a:solidFill>
              <a:ea typeface=""/>
              <a:cs typeface=""/>
            </a:endParaRPr>
          </a:p>
        </p:txBody>
      </p:sp>
      <p:cxnSp>
        <p:nvCxnSpPr>
          <p:cNvPr id="5" name="Straight Connector 4"/>
          <p:cNvCxnSpPr/>
          <p:nvPr/>
        </p:nvCxnSpPr>
        <p:spPr>
          <a:xfrm>
            <a:off x="9466222" y="1325880"/>
            <a:ext cx="0" cy="6583680"/>
          </a:xfrm>
          <a:prstGeom prst="line">
            <a:avLst/>
          </a:prstGeom>
          <a:noFill/>
          <a:ln w="6350" cap="flat">
            <a:solidFill>
              <a:schemeClr val="bg2">
                <a:lumMod val="75000"/>
              </a:schemeClr>
            </a:solidFill>
            <a:prstDash val="solid"/>
            <a:miter lim="400000"/>
          </a:ln>
          <a:effectLst/>
          <a:sp3d/>
        </p:spPr>
        <p:style>
          <a:lnRef idx="0">
            <a:scrgbClr r="0" g="0" b="0"/>
          </a:lnRef>
          <a:fillRef idx="0">
            <a:scrgbClr r="0" g="0" b="0"/>
          </a:fillRef>
          <a:effectRef idx="0">
            <a:scrgbClr r="0" g="0" b="0"/>
          </a:effectRef>
          <a:fontRef idx="none"/>
        </p:style>
      </p:cxn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8600"/>
            <a:ext cx="10972800" cy="8229600"/>
          </a:xfrm>
          <a:prstGeom prst="rect">
            <a:avLst/>
          </a:prstGeom>
        </p:spPr>
      </p:pic>
    </p:spTree>
    <p:extLst>
      <p:ext uri="{BB962C8B-B14F-4D97-AF65-F5344CB8AC3E}">
        <p14:creationId xmlns:p14="http://schemas.microsoft.com/office/powerpoint/2010/main" val="1267317772"/>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this </a:t>
            </a:r>
            <a:br>
              <a:rPr lang="en-US" dirty="0"/>
            </a:br>
            <a:r>
              <a:rPr lang="en-US" dirty="0"/>
              <a:t>resource important?</a:t>
            </a:r>
          </a:p>
        </p:txBody>
      </p:sp>
    </p:spTree>
    <p:extLst>
      <p:ext uri="{BB962C8B-B14F-4D97-AF65-F5344CB8AC3E}">
        <p14:creationId xmlns:p14="http://schemas.microsoft.com/office/powerpoint/2010/main" val="1726093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Cancer</a:t>
            </a:r>
            <a:br>
              <a:rPr lang="en-US"/>
            </a:br>
            <a:r>
              <a:rPr lang="en-US"/>
              <a:t>Treatment</a:t>
            </a:r>
          </a:p>
        </p:txBody>
      </p:sp>
    </p:spTree>
    <p:extLst>
      <p:ext uri="{BB962C8B-B14F-4D97-AF65-F5344CB8AC3E}">
        <p14:creationId xmlns:p14="http://schemas.microsoft.com/office/powerpoint/2010/main" val="1851320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8600"/>
            <a:ext cx="10972800" cy="8229600"/>
          </a:xfrm>
          <a:prstGeom prst="rect">
            <a:avLst/>
          </a:prstGeom>
        </p:spPr>
      </p:pic>
      <p:sp>
        <p:nvSpPr>
          <p:cNvPr id="2" name="Slide Number Placeholder 1"/>
          <p:cNvSpPr>
            <a:spLocks noGrp="1"/>
          </p:cNvSpPr>
          <p:nvPr>
            <p:ph type="sldNum" sz="quarter" idx="10"/>
          </p:nvPr>
        </p:nvSpPr>
        <p:spPr/>
        <p:txBody>
          <a:bodyPr/>
          <a:lstStyle/>
          <a:p>
            <a:fld id="{86CB4B4D-7CA3-9044-876B-883B54F8677D}" type="slidenum">
              <a:rPr lang="uk-UA"/>
              <a:pPr/>
              <a:t>41</a:t>
            </a:fld>
            <a:endParaRPr lang="uk-UA" dirty="0"/>
          </a:p>
        </p:txBody>
      </p:sp>
      <p:sp>
        <p:nvSpPr>
          <p:cNvPr id="5" name="Text Placeholder 2"/>
          <p:cNvSpPr txBox="1">
            <a:spLocks/>
          </p:cNvSpPr>
          <p:nvPr/>
        </p:nvSpPr>
        <p:spPr>
          <a:xfrm>
            <a:off x="914400" y="7843031"/>
            <a:ext cx="10223291" cy="591429"/>
          </a:xfrm>
          <a:prstGeom prst="rect">
            <a:avLst/>
          </a:prstGeom>
        </p:spPr>
        <p:txBody>
          <a:bodyPr anchor="t"/>
          <a:lstStyle>
            <a:lvl1pPr marL="444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1pPr>
            <a:lvl2pPr marL="8890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2pPr>
            <a:lvl3pPr marL="1333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3pPr>
            <a:lvl4pPr marL="17780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4pPr>
            <a:lvl5pPr marL="2222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5pPr>
            <a:lvl6pPr marL="25805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6pPr>
            <a:lvl7pPr marL="3025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7pPr>
            <a:lvl8pPr marL="34695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8pPr>
            <a:lvl9pPr marL="3914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9pPr>
          </a:lstStyle>
          <a:p>
            <a:pPr marL="0" indent="0" algn="r" hangingPunct="1">
              <a:buNone/>
            </a:pPr>
            <a:r>
              <a:rPr lang="en-US" sz="1600">
                <a:latin typeface="Calibri" charset="0"/>
                <a:ea typeface="MS PGothic" charset="0"/>
              </a:rPr>
              <a:t>(de Oliveira et al., 2016)</a:t>
            </a:r>
          </a:p>
        </p:txBody>
      </p:sp>
    </p:spTree>
    <p:extLst>
      <p:ext uri="{BB962C8B-B14F-4D97-AF65-F5344CB8AC3E}">
        <p14:creationId xmlns:p14="http://schemas.microsoft.com/office/powerpoint/2010/main" val="527255960"/>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42</a:t>
            </a:fld>
            <a:endParaRPr lang="uk-UA" dirty="0"/>
          </a:p>
        </p:txBody>
      </p:sp>
      <p:sp>
        <p:nvSpPr>
          <p:cNvPr id="5" name="Text Placeholder 2"/>
          <p:cNvSpPr txBox="1">
            <a:spLocks/>
          </p:cNvSpPr>
          <p:nvPr/>
        </p:nvSpPr>
        <p:spPr>
          <a:xfrm>
            <a:off x="914400" y="7843031"/>
            <a:ext cx="10223291" cy="591429"/>
          </a:xfrm>
          <a:prstGeom prst="rect">
            <a:avLst/>
          </a:prstGeom>
        </p:spPr>
        <p:txBody>
          <a:bodyPr anchor="t"/>
          <a:lstStyle>
            <a:lvl1pPr marL="444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1pPr>
            <a:lvl2pPr marL="8890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2pPr>
            <a:lvl3pPr marL="1333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3pPr>
            <a:lvl4pPr marL="17780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4pPr>
            <a:lvl5pPr marL="2222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5pPr>
            <a:lvl6pPr marL="25805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6pPr>
            <a:lvl7pPr marL="3025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7pPr>
            <a:lvl8pPr marL="34695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8pPr>
            <a:lvl9pPr marL="3914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9pPr>
          </a:lstStyle>
          <a:p>
            <a:pPr marL="0" indent="0" algn="r" hangingPunct="1">
              <a:buNone/>
            </a:pPr>
            <a:r>
              <a:rPr lang="en-US" sz="1600">
                <a:latin typeface="Calibri" charset="0"/>
                <a:ea typeface="MS PGothic" charset="0"/>
              </a:rPr>
              <a:t>(de Oliveira et al., 2016)</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8600"/>
            <a:ext cx="10972800" cy="8229600"/>
          </a:xfrm>
          <a:prstGeom prst="rect">
            <a:avLst/>
          </a:prstGeom>
        </p:spPr>
      </p:pic>
    </p:spTree>
    <p:extLst>
      <p:ext uri="{BB962C8B-B14F-4D97-AF65-F5344CB8AC3E}">
        <p14:creationId xmlns:p14="http://schemas.microsoft.com/office/powerpoint/2010/main" val="1073392198"/>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43</a:t>
            </a:fld>
            <a:endParaRPr lang="uk-UA" dirty="0"/>
          </a:p>
        </p:txBody>
      </p:sp>
      <p:sp>
        <p:nvSpPr>
          <p:cNvPr id="3" name="Text Placeholder 2"/>
          <p:cNvSpPr>
            <a:spLocks noGrp="1"/>
          </p:cNvSpPr>
          <p:nvPr>
            <p:ph type="body" idx="1"/>
          </p:nvPr>
        </p:nvSpPr>
        <p:spPr>
          <a:xfrm>
            <a:off x="914401" y="1828800"/>
            <a:ext cx="7329267" cy="6286500"/>
          </a:xfrm>
        </p:spPr>
        <p:txBody>
          <a:bodyPr/>
          <a:lstStyle/>
          <a:p>
            <a:pPr marL="0" indent="0">
              <a:buNone/>
            </a:pPr>
            <a:r>
              <a:rPr lang="en-US"/>
              <a:t>Canadian Partnership Against Cancer. (2017). </a:t>
            </a:r>
            <a:r>
              <a:rPr lang="en-US" b="1"/>
              <a:t>Key Cost Estimates on Cancer Treatment and Smoking Cessation in Canada</a:t>
            </a:r>
            <a:r>
              <a:rPr lang="en-US"/>
              <a:t>. Retrieved Month XX, 20XX from: </a:t>
            </a:r>
            <a:r>
              <a:rPr lang="en-US">
                <a:hlinkClick r:id="rId2"/>
              </a:rPr>
              <a:t>www.cancerview.ca/tobacco </a:t>
            </a:r>
            <a:endParaRPr lang="en-US"/>
          </a:p>
        </p:txBody>
      </p:sp>
      <p:sp>
        <p:nvSpPr>
          <p:cNvPr id="4" name="Title 3"/>
          <p:cNvSpPr>
            <a:spLocks noGrp="1"/>
          </p:cNvSpPr>
          <p:nvPr>
            <p:ph type="title"/>
          </p:nvPr>
        </p:nvSpPr>
        <p:spPr/>
        <p:txBody>
          <a:bodyPr/>
          <a:lstStyle/>
          <a:p>
            <a:r>
              <a:rPr lang="en-US"/>
              <a:t>Suggested citation</a:t>
            </a:r>
          </a:p>
        </p:txBody>
      </p:sp>
    </p:spTree>
    <p:extLst>
      <p:ext uri="{BB962C8B-B14F-4D97-AF65-F5344CB8AC3E}">
        <p14:creationId xmlns:p14="http://schemas.microsoft.com/office/powerpoint/2010/main" val="1493202001"/>
      </p:ext>
    </p:extLst>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44</a:t>
            </a:fld>
            <a:endParaRPr lang="uk-UA" dirty="0"/>
          </a:p>
        </p:txBody>
      </p:sp>
      <p:sp>
        <p:nvSpPr>
          <p:cNvPr id="3" name="Text Placeholder 2"/>
          <p:cNvSpPr>
            <a:spLocks noGrp="1"/>
          </p:cNvSpPr>
          <p:nvPr>
            <p:ph type="body" idx="1"/>
          </p:nvPr>
        </p:nvSpPr>
        <p:spPr>
          <a:xfrm>
            <a:off x="914401" y="1828800"/>
            <a:ext cx="10515600" cy="6066846"/>
          </a:xfrm>
        </p:spPr>
        <p:txBody>
          <a:bodyPr numCol="2" spcCol="457200"/>
          <a:lstStyle/>
          <a:p>
            <a:pPr marL="0" indent="0">
              <a:lnSpc>
                <a:spcPts val="1100"/>
              </a:lnSpc>
              <a:spcBef>
                <a:spcPts val="1000"/>
              </a:spcBef>
              <a:buNone/>
            </a:pPr>
            <a:r>
              <a:rPr lang="en-CA" sz="1000" dirty="0">
                <a:latin typeface="Calibri" charset="0"/>
                <a:ea typeface="MS PGothic" charset="0"/>
              </a:rPr>
              <a:t>Alberta Health Services (AHS). Tobacco Use Statistics  [Available from: </a:t>
            </a:r>
            <a:r>
              <a:rPr lang="en-CA" sz="1000" dirty="0">
                <a:latin typeface="Calibri" charset="0"/>
                <a:ea typeface="MS PGothic" charset="0"/>
                <a:hlinkClick r:id="rId3"/>
              </a:rPr>
              <a:t>https://www.albertaquits.ca/about-us/tobacco-usage/tobacco-use-statistics#costs-of-smoking</a:t>
            </a:r>
            <a:r>
              <a:rPr lang="en-CA" sz="1000" dirty="0">
                <a:latin typeface="Calibri" charset="0"/>
                <a:ea typeface="MS PGothic" charset="0"/>
              </a:rPr>
              <a:t>.</a:t>
            </a:r>
            <a:endParaRPr lang="en-US" sz="1000" dirty="0">
              <a:latin typeface="Calibri" charset="0"/>
              <a:ea typeface="MS PGothic" charset="0"/>
            </a:endParaRPr>
          </a:p>
          <a:p>
            <a:pPr marL="0" indent="0">
              <a:lnSpc>
                <a:spcPts val="1100"/>
              </a:lnSpc>
              <a:spcBef>
                <a:spcPts val="1000"/>
              </a:spcBef>
              <a:buNone/>
            </a:pPr>
            <a:r>
              <a:rPr lang="en-US" sz="1000" dirty="0">
                <a:latin typeface="Calibri" charset="0"/>
                <a:ea typeface="MS PGothic" charset="0"/>
              </a:rPr>
              <a:t>de Oliveira C, Pataky R, </a:t>
            </a:r>
            <a:r>
              <a:rPr lang="en-US" sz="1000" dirty="0" err="1">
                <a:latin typeface="Calibri" charset="0"/>
                <a:ea typeface="MS PGothic" charset="0"/>
              </a:rPr>
              <a:t>Bremner</a:t>
            </a:r>
            <a:r>
              <a:rPr lang="en-US" sz="1000" dirty="0">
                <a:latin typeface="Calibri" charset="0"/>
                <a:ea typeface="MS PGothic" charset="0"/>
              </a:rPr>
              <a:t> K, </a:t>
            </a:r>
            <a:r>
              <a:rPr lang="en-US" sz="1000" dirty="0" err="1">
                <a:latin typeface="Calibri" charset="0"/>
                <a:ea typeface="MS PGothic" charset="0"/>
              </a:rPr>
              <a:t>Rangrej</a:t>
            </a:r>
            <a:r>
              <a:rPr lang="en-US" sz="1000" dirty="0">
                <a:latin typeface="Calibri" charset="0"/>
                <a:ea typeface="MS PGothic" charset="0"/>
              </a:rPr>
              <a:t> J, Chan K, Cheung W, Hoch J, Peacock S, </a:t>
            </a:r>
            <a:r>
              <a:rPr lang="en-US" sz="1000" dirty="0" err="1">
                <a:latin typeface="Calibri" charset="0"/>
                <a:ea typeface="MS PGothic" charset="0"/>
              </a:rPr>
              <a:t>Krahn</a:t>
            </a:r>
            <a:r>
              <a:rPr lang="en-US" sz="1000" dirty="0">
                <a:latin typeface="Calibri" charset="0"/>
                <a:ea typeface="MS PGothic" charset="0"/>
              </a:rPr>
              <a:t> M. Phase-specific and lifetime costs of cancer care in Ontario, Canada. BMC Cancer; 2016;16(1):809. </a:t>
            </a:r>
          </a:p>
          <a:p>
            <a:pPr marL="0" indent="0">
              <a:lnSpc>
                <a:spcPts val="1100"/>
              </a:lnSpc>
              <a:spcBef>
                <a:spcPts val="1000"/>
              </a:spcBef>
              <a:buNone/>
            </a:pPr>
            <a:r>
              <a:rPr lang="en-US" sz="1000" dirty="0">
                <a:latin typeface="Calibri" charset="0"/>
                <a:ea typeface="MS PGothic" charset="0"/>
              </a:rPr>
              <a:t>Government of Alberta Occupations and Educational Programs website: </a:t>
            </a:r>
            <a:r>
              <a:rPr lang="en-US" sz="1000" dirty="0">
                <a:latin typeface="Calibri" charset="0"/>
                <a:ea typeface="MS PGothic" charset="0"/>
                <a:hlinkClick r:id="rId4"/>
              </a:rPr>
              <a:t>http://occinfo.alis.alberta.ca/occinfopreview/info/browse-wages</a:t>
            </a:r>
            <a:endParaRPr lang="en-US" sz="1000" dirty="0">
              <a:latin typeface="Calibri" charset="0"/>
              <a:ea typeface="MS PGothic" charset="0"/>
            </a:endParaRPr>
          </a:p>
          <a:p>
            <a:pPr marL="0" indent="0">
              <a:lnSpc>
                <a:spcPts val="1100"/>
              </a:lnSpc>
              <a:spcBef>
                <a:spcPts val="1000"/>
              </a:spcBef>
              <a:buNone/>
            </a:pPr>
            <a:r>
              <a:rPr lang="en-US" sz="1000" dirty="0" err="1">
                <a:latin typeface="Calibri" charset="0"/>
                <a:ea typeface="MS PGothic" charset="0"/>
              </a:rPr>
              <a:t>Gritz</a:t>
            </a:r>
            <a:r>
              <a:rPr lang="en-US" sz="1000" dirty="0">
                <a:latin typeface="Calibri" charset="0"/>
                <a:ea typeface="MS PGothic" charset="0"/>
              </a:rPr>
              <a:t> E, </a:t>
            </a:r>
            <a:r>
              <a:rPr lang="en-US" sz="1000" dirty="0" err="1">
                <a:latin typeface="Calibri" charset="0"/>
                <a:ea typeface="MS PGothic" charset="0"/>
              </a:rPr>
              <a:t>Fingeret</a:t>
            </a:r>
            <a:r>
              <a:rPr lang="en-US" sz="1000" dirty="0">
                <a:latin typeface="Calibri" charset="0"/>
                <a:ea typeface="MS PGothic" charset="0"/>
              </a:rPr>
              <a:t> M, </a:t>
            </a:r>
            <a:r>
              <a:rPr lang="en-US" sz="1000" dirty="0" err="1">
                <a:latin typeface="Calibri" charset="0"/>
                <a:ea typeface="MS PGothic" charset="0"/>
              </a:rPr>
              <a:t>Vidrine</a:t>
            </a:r>
            <a:r>
              <a:rPr lang="en-US" sz="1000" dirty="0">
                <a:latin typeface="Calibri" charset="0"/>
                <a:ea typeface="MS PGothic" charset="0"/>
              </a:rPr>
              <a:t> D, </a:t>
            </a:r>
            <a:r>
              <a:rPr lang="en-US" sz="1000" dirty="0" err="1">
                <a:latin typeface="Calibri" charset="0"/>
                <a:ea typeface="MS PGothic" charset="0"/>
              </a:rPr>
              <a:t>Lazev</a:t>
            </a:r>
            <a:r>
              <a:rPr lang="en-US" sz="1000" dirty="0">
                <a:latin typeface="Calibri" charset="0"/>
                <a:ea typeface="MS PGothic" charset="0"/>
              </a:rPr>
              <a:t> A, Mehta N, Reece G. Successes and failures of the teachable moment: Smoking Cessation in Cancer Patients. Cancer. 2006;106(1):17-27. </a:t>
            </a:r>
          </a:p>
          <a:p>
            <a:pPr marL="0" indent="0">
              <a:lnSpc>
                <a:spcPts val="1100"/>
              </a:lnSpc>
              <a:spcBef>
                <a:spcPts val="1000"/>
              </a:spcBef>
              <a:buNone/>
            </a:pPr>
            <a:r>
              <a:rPr lang="en-US" sz="1000" dirty="0">
                <a:latin typeface="Calibri" charset="0"/>
                <a:ea typeface="MS PGothic" charset="0"/>
              </a:rPr>
              <a:t>Hughes JR. A Quantitative Estimate of the Clinical Significance of Treating Tobacco Dependence. 2012;100(2):130–4.</a:t>
            </a:r>
            <a:endParaRPr lang="en-CA" sz="1000" dirty="0">
              <a:latin typeface="Calibri" charset="0"/>
              <a:ea typeface="MS PGothic" charset="0"/>
            </a:endParaRPr>
          </a:p>
          <a:p>
            <a:pPr marL="0" indent="0">
              <a:lnSpc>
                <a:spcPts val="1100"/>
              </a:lnSpc>
              <a:spcBef>
                <a:spcPts val="1000"/>
              </a:spcBef>
              <a:buNone/>
            </a:pPr>
            <a:r>
              <a:rPr lang="en-CA" sz="1000" dirty="0">
                <a:latin typeface="Calibri" charset="0"/>
                <a:ea typeface="MS PGothic" charset="0"/>
              </a:rPr>
              <a:t>Liu J, </a:t>
            </a:r>
            <a:r>
              <a:rPr lang="en-CA" sz="1000" dirty="0" err="1">
                <a:latin typeface="Calibri" charset="0"/>
                <a:ea typeface="MS PGothic" charset="0"/>
              </a:rPr>
              <a:t>Chadder</a:t>
            </a:r>
            <a:r>
              <a:rPr lang="en-CA" sz="1000" dirty="0">
                <a:latin typeface="Calibri" charset="0"/>
                <a:ea typeface="MS PGothic" charset="0"/>
              </a:rPr>
              <a:t> J, Fung S, Lockwood G, Rahal R, Halligan M, </a:t>
            </a:r>
            <a:r>
              <a:rPr lang="en-CA" sz="1000" dirty="0" err="1">
                <a:latin typeface="Calibri" charset="0"/>
                <a:ea typeface="MS PGothic" charset="0"/>
              </a:rPr>
              <a:t>Mowat</a:t>
            </a:r>
            <a:r>
              <a:rPr lang="en-CA" sz="1000" dirty="0">
                <a:latin typeface="Calibri" charset="0"/>
                <a:ea typeface="MS PGothic" charset="0"/>
              </a:rPr>
              <a:t> D, Bryant H. Smoking behaviours of current cancer patients in Canada. Current Oncology 2016; 23(3):201-203.</a:t>
            </a:r>
            <a:endParaRPr lang="en-US" sz="1000" dirty="0">
              <a:latin typeface="Calibri" charset="0"/>
              <a:ea typeface="MS PGothic" charset="0"/>
            </a:endParaRPr>
          </a:p>
          <a:p>
            <a:pPr marL="0" indent="0">
              <a:lnSpc>
                <a:spcPts val="1100"/>
              </a:lnSpc>
              <a:spcBef>
                <a:spcPts val="1000"/>
              </a:spcBef>
              <a:buNone/>
            </a:pPr>
            <a:r>
              <a:rPr lang="en-US" sz="1000" dirty="0" err="1">
                <a:latin typeface="Calibri" charset="0"/>
                <a:ea typeface="MS PGothic" charset="0"/>
              </a:rPr>
              <a:t>Lucchiari</a:t>
            </a:r>
            <a:r>
              <a:rPr lang="en-US" sz="1000" dirty="0">
                <a:latin typeface="Calibri" charset="0"/>
                <a:ea typeface="MS PGothic" charset="0"/>
              </a:rPr>
              <a:t> C, </a:t>
            </a:r>
            <a:r>
              <a:rPr lang="en-US" sz="1000" dirty="0" err="1">
                <a:latin typeface="Calibri" charset="0"/>
                <a:ea typeface="MS PGothic" charset="0"/>
              </a:rPr>
              <a:t>Masiero</a:t>
            </a:r>
            <a:r>
              <a:rPr lang="en-US" sz="1000" dirty="0">
                <a:latin typeface="Calibri" charset="0"/>
                <a:ea typeface="MS PGothic" charset="0"/>
              </a:rPr>
              <a:t> M, </a:t>
            </a:r>
            <a:r>
              <a:rPr lang="en-US" sz="1000" dirty="0" err="1">
                <a:latin typeface="Calibri" charset="0"/>
                <a:ea typeface="MS PGothic" charset="0"/>
              </a:rPr>
              <a:t>Botturi</a:t>
            </a:r>
            <a:r>
              <a:rPr lang="en-US" sz="1000" dirty="0">
                <a:latin typeface="Calibri" charset="0"/>
                <a:ea typeface="MS PGothic" charset="0"/>
              </a:rPr>
              <a:t> A, </a:t>
            </a:r>
            <a:r>
              <a:rPr lang="en-US" sz="1000" dirty="0" err="1">
                <a:latin typeface="Calibri" charset="0"/>
                <a:ea typeface="MS PGothic" charset="0"/>
              </a:rPr>
              <a:t>Pravettoni</a:t>
            </a:r>
            <a:r>
              <a:rPr lang="en-US" sz="1000" dirty="0">
                <a:latin typeface="Calibri" charset="0"/>
                <a:ea typeface="MS PGothic" charset="0"/>
              </a:rPr>
              <a:t> G. Helping patients to reduce tobacco consumption in oncology: a narrative review. </a:t>
            </a:r>
            <a:r>
              <a:rPr lang="en-US" sz="1000" dirty="0" err="1">
                <a:latin typeface="Calibri" charset="0"/>
                <a:ea typeface="MS PGothic" charset="0"/>
              </a:rPr>
              <a:t>Springerplus</a:t>
            </a:r>
            <a:r>
              <a:rPr lang="en-US" sz="1000" dirty="0">
                <a:latin typeface="Calibri" charset="0"/>
                <a:ea typeface="MS PGothic" charset="0"/>
              </a:rPr>
              <a:t> 2016;5:1136.</a:t>
            </a:r>
            <a:endParaRPr lang="en-CA" sz="1000" dirty="0">
              <a:latin typeface="Calibri" charset="0"/>
              <a:ea typeface="MS PGothic" charset="0"/>
            </a:endParaRPr>
          </a:p>
          <a:p>
            <a:pPr marL="0" indent="0">
              <a:lnSpc>
                <a:spcPts val="1100"/>
              </a:lnSpc>
              <a:spcBef>
                <a:spcPts val="1000"/>
              </a:spcBef>
              <a:buNone/>
            </a:pPr>
            <a:r>
              <a:rPr lang="en-CA" sz="1000" dirty="0">
                <a:latin typeface="Calibri" charset="0"/>
                <a:ea typeface="MS PGothic" charset="0"/>
              </a:rPr>
              <a:t>Reid JL, Hammond D, </a:t>
            </a:r>
            <a:r>
              <a:rPr lang="en-CA" sz="1000" dirty="0" err="1">
                <a:latin typeface="Calibri" charset="0"/>
                <a:ea typeface="MS PGothic" charset="0"/>
              </a:rPr>
              <a:t>Rynard</a:t>
            </a:r>
            <a:r>
              <a:rPr lang="en-CA" sz="1000" dirty="0">
                <a:latin typeface="Calibri" charset="0"/>
                <a:ea typeface="MS PGothic" charset="0"/>
              </a:rPr>
              <a:t> VL, R. B. Tobacco Use in Canada: Patterns and Trends, 2015 Edition. . Waterloo, ON: Propel Centre for Population Health Impact, University of Waterloo.</a:t>
            </a:r>
            <a:endParaRPr lang="en-US" sz="1000" dirty="0">
              <a:latin typeface="Calibri" charset="0"/>
              <a:ea typeface="MS PGothic" charset="0"/>
            </a:endParaRPr>
          </a:p>
          <a:p>
            <a:pPr marL="0" indent="0">
              <a:lnSpc>
                <a:spcPts val="1100"/>
              </a:lnSpc>
              <a:spcBef>
                <a:spcPts val="1000"/>
              </a:spcBef>
              <a:buNone/>
            </a:pPr>
            <a:r>
              <a:rPr lang="en-US" sz="1000" dirty="0">
                <a:latin typeface="Calibri" charset="0"/>
                <a:ea typeface="MS PGothic" charset="0"/>
              </a:rPr>
              <a:t>Simmons V, </a:t>
            </a:r>
            <a:r>
              <a:rPr lang="en-US" sz="1000" dirty="0" err="1">
                <a:latin typeface="Calibri" charset="0"/>
                <a:ea typeface="MS PGothic" charset="0"/>
              </a:rPr>
              <a:t>Litvin</a:t>
            </a:r>
            <a:r>
              <a:rPr lang="en-US" sz="1000" dirty="0">
                <a:latin typeface="Calibri" charset="0"/>
                <a:ea typeface="MS PGothic" charset="0"/>
              </a:rPr>
              <a:t> E, Patel R, Jacobsen P, McCaffrey J, </a:t>
            </a:r>
            <a:r>
              <a:rPr lang="en-US" sz="1000" dirty="0" err="1">
                <a:latin typeface="Calibri" charset="0"/>
                <a:ea typeface="MS PGothic" charset="0"/>
              </a:rPr>
              <a:t>Bepler</a:t>
            </a:r>
            <a:r>
              <a:rPr lang="en-US" sz="1000" dirty="0">
                <a:latin typeface="Calibri" charset="0"/>
                <a:ea typeface="MS PGothic" charset="0"/>
              </a:rPr>
              <a:t> G et al. Patient–provider communication and perspectives on smoking cessation and relapse in the oncology setting. Patient Education and Counseling. 2009;77(3):398-403. </a:t>
            </a:r>
            <a:endParaRPr lang="en-CA" sz="1000" dirty="0">
              <a:latin typeface="Calibri" charset="0"/>
              <a:ea typeface="MS PGothic" charset="0"/>
            </a:endParaRPr>
          </a:p>
          <a:p>
            <a:pPr marL="0" indent="0">
              <a:lnSpc>
                <a:spcPts val="1100"/>
              </a:lnSpc>
              <a:spcBef>
                <a:spcPts val="1000"/>
              </a:spcBef>
              <a:buNone/>
            </a:pPr>
            <a:r>
              <a:rPr lang="en-CA" sz="1000" dirty="0">
                <a:latin typeface="Calibri" charset="0"/>
                <a:ea typeface="MS PGothic" charset="0"/>
              </a:rPr>
              <a:t>Warren GW, Ward KD. Integration of tobacco cessation services into multidisciplinary lung cancer care: rationale, state of the art, and future directions. </a:t>
            </a:r>
            <a:r>
              <a:rPr lang="en-CA" sz="1000" dirty="0" err="1">
                <a:latin typeface="Calibri" charset="0"/>
                <a:ea typeface="MS PGothic" charset="0"/>
              </a:rPr>
              <a:t>Transl</a:t>
            </a:r>
            <a:r>
              <a:rPr lang="en-CA" sz="1000" dirty="0">
                <a:latin typeface="Calibri" charset="0"/>
                <a:ea typeface="MS PGothic" charset="0"/>
              </a:rPr>
              <a:t> Lung Cancer Res 2015;4:339-52.</a:t>
            </a:r>
            <a:endParaRPr lang="en-US" sz="1000" dirty="0">
              <a:latin typeface="Calibri" charset="0"/>
              <a:ea typeface="MS PGothic" charset="0"/>
            </a:endParaRPr>
          </a:p>
          <a:p>
            <a:pPr marL="0" indent="0">
              <a:lnSpc>
                <a:spcPts val="1100"/>
              </a:lnSpc>
              <a:spcBef>
                <a:spcPts val="1000"/>
              </a:spcBef>
              <a:buNone/>
            </a:pPr>
            <a:r>
              <a:rPr lang="en-US" sz="1000" dirty="0">
                <a:latin typeface="Calibri" charset="0"/>
                <a:ea typeface="MS PGothic" charset="0"/>
              </a:rPr>
              <a:t>Weaver K, </a:t>
            </a:r>
            <a:r>
              <a:rPr lang="en-US" sz="1000" dirty="0" err="1">
                <a:latin typeface="Calibri" charset="0"/>
                <a:ea typeface="MS PGothic" charset="0"/>
              </a:rPr>
              <a:t>Danhauer</a:t>
            </a:r>
            <a:r>
              <a:rPr lang="en-US" sz="1000" dirty="0">
                <a:latin typeface="Calibri" charset="0"/>
                <a:ea typeface="MS PGothic" charset="0"/>
              </a:rPr>
              <a:t> S, </a:t>
            </a:r>
            <a:r>
              <a:rPr lang="en-US" sz="1000" dirty="0" err="1">
                <a:latin typeface="Calibri" charset="0"/>
                <a:ea typeface="MS PGothic" charset="0"/>
              </a:rPr>
              <a:t>Tooze</a:t>
            </a:r>
            <a:r>
              <a:rPr lang="en-US" sz="1000" dirty="0">
                <a:latin typeface="Calibri" charset="0"/>
                <a:ea typeface="MS PGothic" charset="0"/>
              </a:rPr>
              <a:t> J, </a:t>
            </a:r>
            <a:r>
              <a:rPr lang="en-US" sz="1000" dirty="0" err="1">
                <a:latin typeface="Calibri" charset="0"/>
                <a:ea typeface="MS PGothic" charset="0"/>
              </a:rPr>
              <a:t>Blackstock</a:t>
            </a:r>
            <a:r>
              <a:rPr lang="en-US" sz="1000" dirty="0">
                <a:latin typeface="Calibri" charset="0"/>
                <a:ea typeface="MS PGothic" charset="0"/>
              </a:rPr>
              <a:t> A, Spangler J, Thomas L et al. Smoking Cessation Counseling Beliefs and Behaviors of Outpatient Oncology Providers. The Oncologist. 2012;17(3):455- 462. </a:t>
            </a:r>
          </a:p>
          <a:p>
            <a:pPr marL="0" indent="0">
              <a:lnSpc>
                <a:spcPts val="1100"/>
              </a:lnSpc>
              <a:spcBef>
                <a:spcPts val="1000"/>
              </a:spcBef>
              <a:buNone/>
            </a:pPr>
            <a:r>
              <a:rPr lang="en-US" sz="1000" dirty="0">
                <a:latin typeface="Calibri" charset="0"/>
              </a:rPr>
              <a:t>National Institute for Health and Clinical Excellence. </a:t>
            </a:r>
            <a:r>
              <a:rPr lang="en-US" sz="1000" i="1" dirty="0">
                <a:latin typeface="Calibri" charset="0"/>
              </a:rPr>
              <a:t>Guidance on the Use of Nicotine Replacement Therapy (NRT) and Bupropion for Smoking Cessation</a:t>
            </a:r>
            <a:r>
              <a:rPr lang="en-US" sz="1000" dirty="0">
                <a:latin typeface="Calibri" charset="0"/>
              </a:rPr>
              <a:t>. 2002: 1-27. </a:t>
            </a:r>
            <a:r>
              <a:rPr lang="en-US" sz="1000" u="sng" dirty="0">
                <a:latin typeface="Calibri" charset="0"/>
                <a:hlinkClick r:id="rId5"/>
              </a:rPr>
              <a:t>http://www.nice.org.uk/nicemedia/pdf/NiceNRT39GUIDANCE.pdf</a:t>
            </a:r>
            <a:r>
              <a:rPr lang="en-US" sz="1000" dirty="0">
                <a:latin typeface="Calibri" charset="0"/>
              </a:rPr>
              <a:t> .</a:t>
            </a:r>
          </a:p>
          <a:p>
            <a:pPr marL="0" indent="0">
              <a:lnSpc>
                <a:spcPts val="1100"/>
              </a:lnSpc>
              <a:spcBef>
                <a:spcPts val="1000"/>
              </a:spcBef>
              <a:buNone/>
            </a:pPr>
            <a:r>
              <a:rPr lang="en-US" sz="1000" dirty="0">
                <a:latin typeface="Calibri" charset="0"/>
              </a:rPr>
              <a:t>Hughes JR, Keely J, </a:t>
            </a:r>
            <a:r>
              <a:rPr lang="en-US" sz="1000" dirty="0" err="1">
                <a:latin typeface="Calibri" charset="0"/>
              </a:rPr>
              <a:t>Naud</a:t>
            </a:r>
            <a:r>
              <a:rPr lang="en-US" sz="1000" dirty="0">
                <a:latin typeface="Calibri" charset="0"/>
              </a:rPr>
              <a:t> S. Shape of the relapse curve and long-term abstinence among untreated smokers. Addiction 2004;</a:t>
            </a:r>
            <a:r>
              <a:rPr lang="en-US" sz="1000" b="1" dirty="0">
                <a:latin typeface="Calibri" charset="0"/>
              </a:rPr>
              <a:t>99</a:t>
            </a:r>
            <a:r>
              <a:rPr lang="en-US" sz="1000" dirty="0">
                <a:latin typeface="Calibri" charset="0"/>
              </a:rPr>
              <a:t>:29–38.</a:t>
            </a:r>
          </a:p>
          <a:p>
            <a:pPr marL="0" indent="0">
              <a:lnSpc>
                <a:spcPts val="1100"/>
              </a:lnSpc>
              <a:spcBef>
                <a:spcPts val="1000"/>
              </a:spcBef>
              <a:buNone/>
            </a:pPr>
            <a:r>
              <a:rPr lang="en-US" sz="1000" dirty="0" err="1">
                <a:latin typeface="Calibri" charset="0"/>
              </a:rPr>
              <a:t>Chaiton</a:t>
            </a:r>
            <a:r>
              <a:rPr lang="en-US" sz="1000" dirty="0">
                <a:latin typeface="Calibri" charset="0"/>
              </a:rPr>
              <a:t> M, </a:t>
            </a:r>
            <a:r>
              <a:rPr lang="en-US" sz="1000" dirty="0" err="1">
                <a:latin typeface="Calibri" charset="0"/>
              </a:rPr>
              <a:t>Diemert</a:t>
            </a:r>
            <a:r>
              <a:rPr lang="en-US" sz="1000" dirty="0">
                <a:latin typeface="Calibri" charset="0"/>
              </a:rPr>
              <a:t> L, Cohen JE</a:t>
            </a:r>
            <a:r>
              <a:rPr lang="en-US" sz="1000" i="1" dirty="0">
                <a:latin typeface="Calibri" charset="0"/>
              </a:rPr>
              <a:t>, et al</a:t>
            </a:r>
            <a:r>
              <a:rPr lang="en-US" sz="1000" dirty="0">
                <a:latin typeface="Calibri" charset="0"/>
              </a:rPr>
              <a:t> Estimating the number of quit attempts it takes to quit smoking successfully in a longitudinal cohort of smokers </a:t>
            </a:r>
            <a:r>
              <a:rPr lang="en-US" sz="1000" i="1" dirty="0">
                <a:latin typeface="Calibri" charset="0"/>
              </a:rPr>
              <a:t>BMJ Open </a:t>
            </a:r>
            <a:br>
              <a:rPr lang="en-US" sz="1000" i="1" dirty="0">
                <a:latin typeface="Calibri" charset="0"/>
              </a:rPr>
            </a:br>
            <a:r>
              <a:rPr lang="en-US" sz="1000" dirty="0">
                <a:latin typeface="Calibri" charset="0"/>
              </a:rPr>
              <a:t>2016;</a:t>
            </a:r>
            <a:r>
              <a:rPr lang="en-US" sz="1000" b="1" dirty="0">
                <a:latin typeface="Calibri" charset="0"/>
              </a:rPr>
              <a:t>6:</a:t>
            </a:r>
            <a:r>
              <a:rPr lang="en-US" sz="1000" dirty="0">
                <a:latin typeface="Calibri" charset="0"/>
              </a:rPr>
              <a:t>e011045. </a:t>
            </a:r>
            <a:r>
              <a:rPr lang="en-US" sz="1000" dirty="0" err="1">
                <a:latin typeface="Calibri" charset="0"/>
              </a:rPr>
              <a:t>doi</a:t>
            </a:r>
            <a:r>
              <a:rPr lang="en-US" sz="1000" dirty="0">
                <a:latin typeface="Calibri" charset="0"/>
              </a:rPr>
              <a:t>: 10.1136/bmjopen-2016-011045</a:t>
            </a:r>
          </a:p>
          <a:p>
            <a:pPr marL="0" indent="0">
              <a:lnSpc>
                <a:spcPts val="1100"/>
              </a:lnSpc>
              <a:spcBef>
                <a:spcPts val="1000"/>
              </a:spcBef>
              <a:buNone/>
            </a:pPr>
            <a:r>
              <a:rPr lang="en-US" sz="1000" dirty="0">
                <a:latin typeface="Calibri" charset="0"/>
              </a:rPr>
              <a:t>Hajek P, Stead LF, West R, Jarvis M, Hartmann-Boyce J, Lancaster T. Relapse prevention interventions for smoking cessation. Cochrane Database of Systematic Reviews 2013, Issue 8. Art. No.: CD003999. DOI: 10.1002/14651858.CD003999.pub4.</a:t>
            </a:r>
          </a:p>
          <a:p>
            <a:pPr marL="0" indent="0">
              <a:lnSpc>
                <a:spcPts val="1100"/>
              </a:lnSpc>
              <a:spcBef>
                <a:spcPts val="1000"/>
              </a:spcBef>
              <a:buNone/>
            </a:pPr>
            <a:r>
              <a:rPr lang="en-US" sz="1000" dirty="0">
                <a:latin typeface="Calibri" charset="0"/>
              </a:rPr>
              <a:t>Cahill K, Stevens S, </a:t>
            </a:r>
            <a:r>
              <a:rPr lang="en-US" sz="1000" dirty="0" err="1">
                <a:latin typeface="Calibri" charset="0"/>
              </a:rPr>
              <a:t>Perera</a:t>
            </a:r>
            <a:r>
              <a:rPr lang="en-US" sz="1000" dirty="0">
                <a:latin typeface="Calibri" charset="0"/>
              </a:rPr>
              <a:t> R, Lancaster T. Pharmacological interventions for smoking cessation: an overview and network meta-analysis. Cochrane Database of Systematic Reviews 2013, Issue 5. Art. No.: CD009329. DOI: 10.1002/14651858.CD009329.pub2.</a:t>
            </a:r>
          </a:p>
          <a:p>
            <a:pPr marL="0" indent="0">
              <a:lnSpc>
                <a:spcPts val="1100"/>
              </a:lnSpc>
              <a:spcBef>
                <a:spcPts val="1000"/>
              </a:spcBef>
              <a:buNone/>
            </a:pPr>
            <a:r>
              <a:rPr lang="en-US" sz="1000" dirty="0">
                <a:latin typeface="Calibri" charset="0"/>
              </a:rPr>
              <a:t>Cahill K, Stevens S, Lancaster T. Pharmacological Treatments for Smoking Cessation. </a:t>
            </a:r>
            <a:r>
              <a:rPr lang="en-US" sz="1000" i="1" dirty="0">
                <a:latin typeface="Calibri" charset="0"/>
              </a:rPr>
              <a:t>JAMA.</a:t>
            </a:r>
            <a:r>
              <a:rPr lang="en-US" sz="1000" dirty="0">
                <a:latin typeface="Calibri" charset="0"/>
              </a:rPr>
              <a:t> 2014;311(2):193-194. doi:10.1001/jama.2013.283787</a:t>
            </a:r>
          </a:p>
          <a:p>
            <a:pPr marL="0" indent="0">
              <a:lnSpc>
                <a:spcPts val="1100"/>
              </a:lnSpc>
              <a:spcBef>
                <a:spcPts val="1000"/>
              </a:spcBef>
              <a:buNone/>
            </a:pPr>
            <a:r>
              <a:rPr lang="en-US" sz="1000" dirty="0">
                <a:latin typeface="Calibri" charset="0"/>
              </a:rPr>
              <a:t>Robert D. Reid, Gillian Pritchard, Kathryn Walker, Debbie Aitken, Kerri-Anne Mullen, and Andrew L. Pipe. Managing smoking cessation. CMAJ December 6, 2016 </a:t>
            </a:r>
            <a:br>
              <a:rPr lang="en-US" sz="1000" dirty="0">
                <a:latin typeface="Calibri" charset="0"/>
              </a:rPr>
            </a:br>
            <a:r>
              <a:rPr lang="en-US" sz="1000" dirty="0">
                <a:latin typeface="Calibri" charset="0"/>
              </a:rPr>
              <a:t>188:E484-E492;</a:t>
            </a:r>
          </a:p>
          <a:p>
            <a:pPr marL="0" indent="0">
              <a:lnSpc>
                <a:spcPts val="1100"/>
              </a:lnSpc>
              <a:spcBef>
                <a:spcPts val="1000"/>
              </a:spcBef>
              <a:buNone/>
            </a:pPr>
            <a:r>
              <a:rPr lang="en-US" sz="1000" dirty="0">
                <a:latin typeface="Calibri" charset="0"/>
              </a:rPr>
              <a:t>Fiore MC, </a:t>
            </a:r>
            <a:r>
              <a:rPr lang="en-US" sz="1000" dirty="0" err="1">
                <a:latin typeface="Calibri" charset="0"/>
              </a:rPr>
              <a:t>Jaén</a:t>
            </a:r>
            <a:r>
              <a:rPr lang="en-US" sz="1000" dirty="0">
                <a:latin typeface="Calibri" charset="0"/>
              </a:rPr>
              <a:t> CR, Baker TB, et al. </a:t>
            </a:r>
            <a:r>
              <a:rPr lang="en-US" sz="1000" i="1" dirty="0">
                <a:latin typeface="Calibri" charset="0"/>
              </a:rPr>
              <a:t>Treating tobacco use and dependence: 2008 update</a:t>
            </a:r>
            <a:r>
              <a:rPr lang="en-US" sz="1000" dirty="0">
                <a:latin typeface="Calibri" charset="0"/>
              </a:rPr>
              <a:t>. Washington (DC): US Department of Health and Human Services, Public Health Service; 2008.</a:t>
            </a:r>
          </a:p>
          <a:p>
            <a:pPr marL="0" indent="0">
              <a:lnSpc>
                <a:spcPts val="1100"/>
              </a:lnSpc>
              <a:spcBef>
                <a:spcPts val="1000"/>
              </a:spcBef>
              <a:buNone/>
            </a:pPr>
            <a:r>
              <a:rPr lang="en-US" sz="1000" dirty="0">
                <a:latin typeface="Calibri" charset="0"/>
              </a:rPr>
              <a:t>Stead LF, </a:t>
            </a:r>
            <a:r>
              <a:rPr lang="en-US" sz="1000" dirty="0" err="1">
                <a:latin typeface="Calibri" charset="0"/>
              </a:rPr>
              <a:t>Buitrago</a:t>
            </a:r>
            <a:r>
              <a:rPr lang="en-US" sz="1000" dirty="0">
                <a:latin typeface="Calibri" charset="0"/>
              </a:rPr>
              <a:t> D, Preciado N, et al. Physician advice for smoking cessation. </a:t>
            </a:r>
            <a:br>
              <a:rPr lang="en-US" sz="1000" dirty="0">
                <a:latin typeface="Calibri" charset="0"/>
              </a:rPr>
            </a:br>
            <a:r>
              <a:rPr lang="en-US" sz="1000" dirty="0">
                <a:latin typeface="Calibri" charset="0"/>
              </a:rPr>
              <a:t>Cochrane Database </a:t>
            </a:r>
            <a:r>
              <a:rPr lang="en-US" sz="1000" dirty="0" err="1">
                <a:latin typeface="Calibri" charset="0"/>
              </a:rPr>
              <a:t>Syst</a:t>
            </a:r>
            <a:r>
              <a:rPr lang="en-US" sz="1000" dirty="0">
                <a:latin typeface="Calibri" charset="0"/>
              </a:rPr>
              <a:t> Rev 2013;(5): CD000165</a:t>
            </a:r>
          </a:p>
          <a:p>
            <a:pPr marL="0" indent="0">
              <a:lnSpc>
                <a:spcPts val="1100"/>
              </a:lnSpc>
              <a:spcBef>
                <a:spcPts val="1000"/>
              </a:spcBef>
              <a:buNone/>
            </a:pPr>
            <a:r>
              <a:rPr lang="en-US" sz="1000" dirty="0">
                <a:latin typeface="Calibri" charset="0"/>
              </a:rPr>
              <a:t>Lancaster T, Stead LF. Individual </a:t>
            </a:r>
            <a:r>
              <a:rPr lang="en-US" sz="1000" dirty="0" err="1">
                <a:latin typeface="Calibri" charset="0"/>
              </a:rPr>
              <a:t>behavioural</a:t>
            </a:r>
            <a:r>
              <a:rPr lang="en-US" sz="1000" dirty="0">
                <a:latin typeface="Calibri" charset="0"/>
              </a:rPr>
              <a:t> counselling for smoking cessation. </a:t>
            </a:r>
            <a:br>
              <a:rPr lang="en-US" sz="1000" dirty="0">
                <a:latin typeface="Calibri" charset="0"/>
              </a:rPr>
            </a:br>
            <a:r>
              <a:rPr lang="en-US" sz="1000" dirty="0">
                <a:latin typeface="Calibri" charset="0"/>
              </a:rPr>
              <a:t>Cochrane Database </a:t>
            </a:r>
            <a:r>
              <a:rPr lang="en-US" sz="1000" dirty="0" err="1">
                <a:latin typeface="Calibri" charset="0"/>
              </a:rPr>
              <a:t>Syst</a:t>
            </a:r>
            <a:r>
              <a:rPr lang="en-US" sz="1000" dirty="0">
                <a:latin typeface="Calibri" charset="0"/>
              </a:rPr>
              <a:t> Rev 2005; (2): CD001292.</a:t>
            </a:r>
          </a:p>
          <a:p>
            <a:pPr marL="0" indent="0">
              <a:lnSpc>
                <a:spcPts val="1100"/>
              </a:lnSpc>
              <a:spcBef>
                <a:spcPts val="1000"/>
              </a:spcBef>
              <a:buNone/>
            </a:pPr>
            <a:r>
              <a:rPr lang="en-US" sz="1000" dirty="0">
                <a:latin typeface="Calibri" charset="0"/>
              </a:rPr>
              <a:t>Stead LF, Lancaster T. Group </a:t>
            </a:r>
            <a:r>
              <a:rPr lang="en-US" sz="1000" dirty="0" err="1">
                <a:latin typeface="Calibri" charset="0"/>
              </a:rPr>
              <a:t>behaviour</a:t>
            </a:r>
            <a:r>
              <a:rPr lang="en-US" sz="1000" dirty="0">
                <a:latin typeface="Calibri" charset="0"/>
              </a:rPr>
              <a:t> therapy </a:t>
            </a:r>
            <a:r>
              <a:rPr lang="en-US" sz="1000" dirty="0" err="1">
                <a:latin typeface="Calibri" charset="0"/>
              </a:rPr>
              <a:t>programmes</a:t>
            </a:r>
            <a:r>
              <a:rPr lang="en-US" sz="1000" dirty="0">
                <a:latin typeface="Calibri" charset="0"/>
              </a:rPr>
              <a:t> for smoking cessation. </a:t>
            </a:r>
            <a:br>
              <a:rPr lang="en-US" sz="1000" dirty="0">
                <a:latin typeface="Calibri" charset="0"/>
              </a:rPr>
            </a:br>
            <a:r>
              <a:rPr lang="en-US" sz="1000" dirty="0">
                <a:latin typeface="Calibri" charset="0"/>
              </a:rPr>
              <a:t>Cochrane Database </a:t>
            </a:r>
            <a:r>
              <a:rPr lang="en-US" sz="1000" dirty="0" err="1">
                <a:latin typeface="Calibri" charset="0"/>
              </a:rPr>
              <a:t>Syst</a:t>
            </a:r>
            <a:r>
              <a:rPr lang="en-US" sz="1000" dirty="0">
                <a:latin typeface="Calibri" charset="0"/>
              </a:rPr>
              <a:t> Rev 2005;(2): CD001007.</a:t>
            </a:r>
          </a:p>
          <a:p>
            <a:pPr marL="0" indent="0">
              <a:lnSpc>
                <a:spcPts val="1100"/>
              </a:lnSpc>
              <a:spcBef>
                <a:spcPts val="1000"/>
              </a:spcBef>
              <a:buNone/>
            </a:pPr>
            <a:r>
              <a:rPr lang="en-US" sz="1000" dirty="0">
                <a:latin typeface="Calibri" charset="0"/>
              </a:rPr>
              <a:t>Stead LF, Hartmann-Boyce J, </a:t>
            </a:r>
            <a:r>
              <a:rPr lang="en-US" sz="1000" dirty="0" err="1">
                <a:latin typeface="Calibri" charset="0"/>
              </a:rPr>
              <a:t>Perera</a:t>
            </a:r>
            <a:r>
              <a:rPr lang="en-US" sz="1000" dirty="0">
                <a:latin typeface="Calibri" charset="0"/>
              </a:rPr>
              <a:t> R, et al. Telephone counselling for smoking cessation. Cochrane Database </a:t>
            </a:r>
            <a:r>
              <a:rPr lang="en-US" sz="1000" dirty="0" err="1">
                <a:latin typeface="Calibri" charset="0"/>
              </a:rPr>
              <a:t>Syst</a:t>
            </a:r>
            <a:r>
              <a:rPr lang="en-US" sz="1000" dirty="0">
                <a:latin typeface="Calibri" charset="0"/>
              </a:rPr>
              <a:t> Rev 2013;(8):CD002850.</a:t>
            </a:r>
          </a:p>
          <a:p>
            <a:pPr marL="0" indent="0">
              <a:lnSpc>
                <a:spcPts val="1100"/>
              </a:lnSpc>
              <a:spcBef>
                <a:spcPts val="1000"/>
              </a:spcBef>
              <a:buNone/>
            </a:pPr>
            <a:r>
              <a:rPr lang="en-US" sz="1000" dirty="0">
                <a:latin typeface="Calibri" charset="0"/>
              </a:rPr>
              <a:t>Stead LF, </a:t>
            </a:r>
            <a:r>
              <a:rPr lang="en-US" sz="1000" dirty="0" err="1">
                <a:latin typeface="Calibri" charset="0"/>
              </a:rPr>
              <a:t>Koilpillai</a:t>
            </a:r>
            <a:r>
              <a:rPr lang="en-US" sz="1000" dirty="0">
                <a:latin typeface="Calibri" charset="0"/>
              </a:rPr>
              <a:t> P, </a:t>
            </a:r>
            <a:r>
              <a:rPr lang="en-US" sz="1000" dirty="0" err="1">
                <a:latin typeface="Calibri" charset="0"/>
              </a:rPr>
              <a:t>Fanshawe</a:t>
            </a:r>
            <a:r>
              <a:rPr lang="en-US" sz="1000" dirty="0">
                <a:latin typeface="Calibri" charset="0"/>
              </a:rPr>
              <a:t> TR, Lancaster T. Combined pharmacotherapy and </a:t>
            </a:r>
            <a:r>
              <a:rPr lang="en-US" sz="1000" dirty="0" err="1">
                <a:latin typeface="Calibri" charset="0"/>
              </a:rPr>
              <a:t>behavioural</a:t>
            </a:r>
            <a:r>
              <a:rPr lang="en-US" sz="1000" dirty="0">
                <a:latin typeface="Calibri" charset="0"/>
              </a:rPr>
              <a:t> interventions for smoking cessation. Cochrane Database of Systematic Reviews 2016, Issue 3. Art. No.: CD008286. DOI: 10.1002/14651858.CD008286.pub3.</a:t>
            </a:r>
          </a:p>
        </p:txBody>
      </p:sp>
      <p:sp>
        <p:nvSpPr>
          <p:cNvPr id="4" name="Title 3"/>
          <p:cNvSpPr>
            <a:spLocks noGrp="1"/>
          </p:cNvSpPr>
          <p:nvPr>
            <p:ph type="title"/>
          </p:nvPr>
        </p:nvSpPr>
        <p:spPr/>
        <p:txBody>
          <a:bodyPr/>
          <a:lstStyle/>
          <a:p>
            <a:r>
              <a:rPr lang="en-US"/>
              <a:t>Bibliography</a:t>
            </a:r>
          </a:p>
        </p:txBody>
      </p:sp>
    </p:spTree>
    <p:extLst>
      <p:ext uri="{BB962C8B-B14F-4D97-AF65-F5344CB8AC3E}">
        <p14:creationId xmlns:p14="http://schemas.microsoft.com/office/powerpoint/2010/main" val="145487139"/>
      </p:ext>
    </p:extLst>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720435" y="5800437"/>
            <a:ext cx="3306619" cy="230909"/>
          </a:xfrm>
          <a:prstGeom prst="rect">
            <a:avLst/>
          </a:prstGeom>
          <a:no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438058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5</a:t>
            </a:fld>
            <a:endParaRPr lang="uk-UA" dirty="0"/>
          </a:p>
        </p:txBody>
      </p:sp>
      <p:sp>
        <p:nvSpPr>
          <p:cNvPr id="3" name="Text Placeholder 2"/>
          <p:cNvSpPr>
            <a:spLocks noGrp="1"/>
          </p:cNvSpPr>
          <p:nvPr>
            <p:ph type="body" idx="1"/>
          </p:nvPr>
        </p:nvSpPr>
        <p:spPr>
          <a:xfrm>
            <a:off x="914401" y="1828800"/>
            <a:ext cx="7315199" cy="6286500"/>
          </a:xfrm>
        </p:spPr>
        <p:txBody>
          <a:bodyPr/>
          <a:lstStyle/>
          <a:p>
            <a:r>
              <a:rPr lang="en-US" dirty="0"/>
              <a:t>Tobacco use is the world’s leading cause </a:t>
            </a:r>
            <a:br>
              <a:rPr lang="en-US" dirty="0"/>
            </a:br>
            <a:r>
              <a:rPr lang="en-US" dirty="0"/>
              <a:t>of preventable death </a:t>
            </a:r>
          </a:p>
          <a:p>
            <a:r>
              <a:rPr lang="en-US" dirty="0"/>
              <a:t>Tobacco use costs Canadians billions of dollars each year in direct health care costs and indirect costs (e.g., lost productivity, long-term disability and death)</a:t>
            </a:r>
          </a:p>
        </p:txBody>
      </p:sp>
      <p:sp>
        <p:nvSpPr>
          <p:cNvPr id="4" name="Title 3"/>
          <p:cNvSpPr>
            <a:spLocks noGrp="1"/>
          </p:cNvSpPr>
          <p:nvPr>
            <p:ph type="title"/>
          </p:nvPr>
        </p:nvSpPr>
        <p:spPr/>
        <p:txBody>
          <a:bodyPr/>
          <a:lstStyle/>
          <a:p>
            <a:r>
              <a:rPr lang="en-US" dirty="0"/>
              <a:t>Why is this resource important?</a:t>
            </a:r>
          </a:p>
        </p:txBody>
      </p:sp>
    </p:spTree>
    <p:extLst>
      <p:ext uri="{BB962C8B-B14F-4D97-AF65-F5344CB8AC3E}">
        <p14:creationId xmlns:p14="http://schemas.microsoft.com/office/powerpoint/2010/main" val="1771789103"/>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6</a:t>
            </a:fld>
            <a:endParaRPr lang="uk-UA" dirty="0"/>
          </a:p>
        </p:txBody>
      </p:sp>
      <p:sp>
        <p:nvSpPr>
          <p:cNvPr id="3" name="Text Placeholder 2"/>
          <p:cNvSpPr>
            <a:spLocks noGrp="1"/>
          </p:cNvSpPr>
          <p:nvPr>
            <p:ph type="body" idx="1"/>
          </p:nvPr>
        </p:nvSpPr>
        <p:spPr/>
        <p:txBody>
          <a:bodyPr/>
          <a:lstStyle/>
          <a:p>
            <a:r>
              <a:rPr lang="en-US" dirty="0"/>
              <a:t>Many cancer patients still smoke regularly </a:t>
            </a:r>
            <a:br>
              <a:rPr lang="en-US" dirty="0"/>
            </a:br>
            <a:r>
              <a:rPr lang="en-US" sz="2000" dirty="0"/>
              <a:t>(</a:t>
            </a:r>
            <a:r>
              <a:rPr lang="en-US" sz="2000" dirty="0" err="1"/>
              <a:t>Lucchiari</a:t>
            </a:r>
            <a:r>
              <a:rPr lang="en-US" sz="2000"/>
              <a:t> et al., 2013; U.S. Department of Health and Human Services (HHS) 2014)</a:t>
            </a:r>
          </a:p>
          <a:p>
            <a:r>
              <a:rPr lang="en-US"/>
              <a:t>About 20% of current cancer patients in Canada are smokers </a:t>
            </a:r>
            <a:br>
              <a:rPr lang="en-US"/>
            </a:br>
            <a:r>
              <a:rPr lang="en-US" sz="2000"/>
              <a:t>(Liu et al., 2016)</a:t>
            </a:r>
          </a:p>
          <a:p>
            <a:r>
              <a:rPr lang="en-US"/>
              <a:t>Cigarette smoking can reduce the effectiveness of cancer treatments and increase the risk of therapy-related side effects </a:t>
            </a:r>
            <a:br>
              <a:rPr lang="en-US"/>
            </a:br>
            <a:r>
              <a:rPr lang="en-US" sz="2000"/>
              <a:t>(Li et al., 2015)</a:t>
            </a:r>
          </a:p>
          <a:p>
            <a:r>
              <a:rPr lang="en-US"/>
              <a:t>Given the addictive nature of smoking and the high risk </a:t>
            </a:r>
            <a:br>
              <a:rPr lang="en-US"/>
            </a:br>
            <a:r>
              <a:rPr lang="en-US"/>
              <a:t>of relapse, the incorporation of smoking cessation efforts </a:t>
            </a:r>
            <a:br>
              <a:rPr lang="en-US"/>
            </a:br>
            <a:r>
              <a:rPr lang="en-US"/>
              <a:t>into cancer care is needed </a:t>
            </a:r>
            <a:br>
              <a:rPr lang="en-US"/>
            </a:br>
            <a:r>
              <a:rPr lang="en-US" sz="2000"/>
              <a:t>(HHS 2014; Warren &amp; Ward, 2015)</a:t>
            </a:r>
          </a:p>
        </p:txBody>
      </p:sp>
      <p:sp>
        <p:nvSpPr>
          <p:cNvPr id="4" name="Title 3"/>
          <p:cNvSpPr>
            <a:spLocks noGrp="1"/>
          </p:cNvSpPr>
          <p:nvPr>
            <p:ph type="title"/>
          </p:nvPr>
        </p:nvSpPr>
        <p:spPr/>
        <p:txBody>
          <a:bodyPr/>
          <a:lstStyle/>
          <a:p>
            <a:r>
              <a:rPr lang="en-US"/>
              <a:t>Why is this resource important?</a:t>
            </a:r>
          </a:p>
        </p:txBody>
      </p:sp>
    </p:spTree>
    <p:extLst>
      <p:ext uri="{BB962C8B-B14F-4D97-AF65-F5344CB8AC3E}">
        <p14:creationId xmlns:p14="http://schemas.microsoft.com/office/powerpoint/2010/main" val="2042673921"/>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7</a:t>
            </a:fld>
            <a:endParaRPr lang="uk-UA"/>
          </a:p>
        </p:txBody>
      </p:sp>
      <p:sp>
        <p:nvSpPr>
          <p:cNvPr id="3" name="Text Placeholder 2"/>
          <p:cNvSpPr>
            <a:spLocks noGrp="1"/>
          </p:cNvSpPr>
          <p:nvPr>
            <p:ph type="body" idx="1"/>
          </p:nvPr>
        </p:nvSpPr>
        <p:spPr>
          <a:xfrm>
            <a:off x="914401" y="1828800"/>
            <a:ext cx="8009466" cy="6286500"/>
          </a:xfrm>
        </p:spPr>
        <p:txBody>
          <a:bodyPr/>
          <a:lstStyle/>
          <a:p>
            <a:pPr marL="0" indent="0">
              <a:spcBef>
                <a:spcPts val="3000"/>
              </a:spcBef>
              <a:buNone/>
            </a:pPr>
            <a:r>
              <a:rPr lang="en-US"/>
              <a:t>Evidence indicates that tobacco cessation improves the effectiveness of treatment and likelihood of survival amongst all cancer patients, not just those with tobacco-related cancers, yet tobacco use is rarely addressed within oncology practice.</a:t>
            </a:r>
          </a:p>
          <a:p>
            <a:pPr marL="0" indent="0">
              <a:spcBef>
                <a:spcPts val="3000"/>
              </a:spcBef>
              <a:buNone/>
            </a:pPr>
            <a:r>
              <a:rPr lang="en-US"/>
              <a:t>While evidence-based approaches to tobacco cessation exist in Canada, these services are rarely offered in cancer settings.</a:t>
            </a:r>
          </a:p>
        </p:txBody>
      </p:sp>
      <p:sp>
        <p:nvSpPr>
          <p:cNvPr id="4" name="Title 3"/>
          <p:cNvSpPr>
            <a:spLocks noGrp="1"/>
          </p:cNvSpPr>
          <p:nvPr>
            <p:ph type="title"/>
          </p:nvPr>
        </p:nvSpPr>
        <p:spPr/>
        <p:txBody>
          <a:bodyPr/>
          <a:lstStyle/>
          <a:p>
            <a:r>
              <a:rPr lang="en-US"/>
              <a:t>Why is this resource important?</a:t>
            </a:r>
          </a:p>
        </p:txBody>
      </p:sp>
    </p:spTree>
    <p:extLst>
      <p:ext uri="{BB962C8B-B14F-4D97-AF65-F5344CB8AC3E}">
        <p14:creationId xmlns:p14="http://schemas.microsoft.com/office/powerpoint/2010/main" val="1211543874"/>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8</a:t>
            </a:fld>
            <a:endParaRPr lang="uk-UA"/>
          </a:p>
        </p:txBody>
      </p:sp>
      <p:sp>
        <p:nvSpPr>
          <p:cNvPr id="3" name="Text Placeholder 2"/>
          <p:cNvSpPr>
            <a:spLocks noGrp="1"/>
          </p:cNvSpPr>
          <p:nvPr>
            <p:ph type="body" idx="1"/>
          </p:nvPr>
        </p:nvSpPr>
        <p:spPr/>
        <p:txBody>
          <a:bodyPr/>
          <a:lstStyle/>
          <a:p>
            <a:r>
              <a:rPr lang="en-US"/>
              <a:t>Treatments for smoking cessation are ‘among the most cost effective of all healthcare interventions’. </a:t>
            </a:r>
            <a:r>
              <a:rPr lang="en-US" sz="2000"/>
              <a:t>(NIH, 2002) </a:t>
            </a:r>
          </a:p>
          <a:p>
            <a:r>
              <a:rPr lang="en-US"/>
              <a:t>Without support around half of all quit attempts fail within the first week of a quit. </a:t>
            </a:r>
            <a:r>
              <a:rPr lang="en-US" sz="2000"/>
              <a:t>(Hughes et al, 2004)</a:t>
            </a:r>
          </a:p>
          <a:p>
            <a:r>
              <a:rPr lang="en-US"/>
              <a:t>Less than five percent of quit attempts result in long-term abstinence. </a:t>
            </a:r>
            <a:r>
              <a:rPr lang="en-US" sz="2000"/>
              <a:t>(Hughes et al, 2004)</a:t>
            </a:r>
          </a:p>
        </p:txBody>
      </p:sp>
      <p:sp>
        <p:nvSpPr>
          <p:cNvPr id="4" name="Title 3"/>
          <p:cNvSpPr>
            <a:spLocks noGrp="1"/>
          </p:cNvSpPr>
          <p:nvPr>
            <p:ph type="title"/>
          </p:nvPr>
        </p:nvSpPr>
        <p:spPr/>
        <p:txBody>
          <a:bodyPr/>
          <a:lstStyle/>
          <a:p>
            <a:r>
              <a:rPr lang="en-US"/>
              <a:t>Why is this resource important?</a:t>
            </a:r>
          </a:p>
        </p:txBody>
      </p:sp>
    </p:spTree>
    <p:extLst>
      <p:ext uri="{BB962C8B-B14F-4D97-AF65-F5344CB8AC3E}">
        <p14:creationId xmlns:p14="http://schemas.microsoft.com/office/powerpoint/2010/main" val="1793742444"/>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9</a:t>
            </a:fld>
            <a:endParaRPr lang="uk-UA"/>
          </a:p>
        </p:txBody>
      </p:sp>
      <p:sp>
        <p:nvSpPr>
          <p:cNvPr id="3" name="Text Placeholder 2"/>
          <p:cNvSpPr>
            <a:spLocks noGrp="1"/>
          </p:cNvSpPr>
          <p:nvPr>
            <p:ph type="body" idx="1"/>
          </p:nvPr>
        </p:nvSpPr>
        <p:spPr/>
        <p:txBody>
          <a:bodyPr/>
          <a:lstStyle/>
          <a:p>
            <a:pPr>
              <a:lnSpc>
                <a:spcPts val="2800"/>
              </a:lnSpc>
              <a:spcBef>
                <a:spcPts val="1200"/>
              </a:spcBef>
            </a:pPr>
            <a:r>
              <a:rPr lang="en-US" sz="2200"/>
              <a:t>In 2015, the Centre for Excellence in Economic Analysis Research (CLEAR) completed </a:t>
            </a:r>
            <a:br>
              <a:rPr lang="en-US" sz="2200"/>
            </a:br>
            <a:r>
              <a:rPr lang="en-US" sz="2200"/>
              <a:t>a rapid literature review on the cost effectiveness of tobacco cessation programs in oncology settings.</a:t>
            </a:r>
          </a:p>
          <a:p>
            <a:pPr>
              <a:lnSpc>
                <a:spcPts val="2800"/>
              </a:lnSpc>
              <a:spcBef>
                <a:spcPts val="1200"/>
              </a:spcBef>
            </a:pPr>
            <a:r>
              <a:rPr lang="en-US" sz="2200"/>
              <a:t>This review identified a single full-text article that met the inclusion criteria: a cost-effectiveness analysis of a formal smoking cessation program for patients with early-stage non-small cell lung cancer. </a:t>
            </a:r>
          </a:p>
          <a:p>
            <a:pPr lvl="1">
              <a:lnSpc>
                <a:spcPts val="2800"/>
              </a:lnSpc>
              <a:spcBef>
                <a:spcPts val="1200"/>
              </a:spcBef>
            </a:pPr>
            <a:r>
              <a:rPr lang="en-US" sz="2200"/>
              <a:t>According to this study, at one year post-surgery, the incremental cost-effectiveness ratios (ICERs) were $16,415 per quality-adjusted life year (QALY) gained and $45,629 per life year gained, whereas at five years post-surgery, the ICERs were $2,609 per QALY gained and $2,703 per life year gained. </a:t>
            </a:r>
          </a:p>
          <a:p>
            <a:pPr lvl="1">
              <a:lnSpc>
                <a:spcPts val="2800"/>
              </a:lnSpc>
              <a:spcBef>
                <a:spcPts val="1200"/>
              </a:spcBef>
            </a:pPr>
            <a:r>
              <a:rPr lang="en-US" sz="2200"/>
              <a:t>These results indicate that the cost-effectiveness of smoking cessation became more evident as time increased, due to benefits of the program continuing. </a:t>
            </a:r>
          </a:p>
          <a:p>
            <a:pPr>
              <a:lnSpc>
                <a:spcPts val="2800"/>
              </a:lnSpc>
              <a:spcBef>
                <a:spcPts val="1200"/>
              </a:spcBef>
            </a:pPr>
            <a:r>
              <a:rPr lang="en-US" sz="2200"/>
              <a:t>Overall, findings suggest that current and future smoking cessation programs should incorporate an economic evaluation alongside a tobacco cessation intervention to assess its cost-effectiveness.</a:t>
            </a:r>
          </a:p>
        </p:txBody>
      </p:sp>
      <p:sp>
        <p:nvSpPr>
          <p:cNvPr id="4" name="Title 3"/>
          <p:cNvSpPr>
            <a:spLocks noGrp="1"/>
          </p:cNvSpPr>
          <p:nvPr>
            <p:ph type="title"/>
          </p:nvPr>
        </p:nvSpPr>
        <p:spPr/>
        <p:txBody>
          <a:bodyPr/>
          <a:lstStyle/>
          <a:p>
            <a:r>
              <a:rPr lang="en-US"/>
              <a:t>Why is this resource important?</a:t>
            </a:r>
          </a:p>
        </p:txBody>
      </p:sp>
      <p:sp>
        <p:nvSpPr>
          <p:cNvPr id="5" name="Text Placeholder 2"/>
          <p:cNvSpPr txBox="1">
            <a:spLocks/>
          </p:cNvSpPr>
          <p:nvPr/>
        </p:nvSpPr>
        <p:spPr>
          <a:xfrm>
            <a:off x="914401" y="7819585"/>
            <a:ext cx="10223291" cy="591429"/>
          </a:xfrm>
          <a:prstGeom prst="rect">
            <a:avLst/>
          </a:prstGeom>
        </p:spPr>
        <p:txBody>
          <a:bodyPr anchor="t"/>
          <a:lstStyle>
            <a:lvl1pPr marL="444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1pPr>
            <a:lvl2pPr marL="8890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2pPr>
            <a:lvl3pPr marL="1333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3pPr>
            <a:lvl4pPr marL="17780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4pPr>
            <a:lvl5pPr marL="2222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5pPr>
            <a:lvl6pPr marL="25805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6pPr>
            <a:lvl7pPr marL="3025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7pPr>
            <a:lvl8pPr marL="34695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8pPr>
            <a:lvl9pPr marL="3914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9pPr>
          </a:lstStyle>
          <a:p>
            <a:pPr marL="0" indent="0" algn="r" hangingPunct="1">
              <a:buNone/>
            </a:pPr>
            <a:r>
              <a:rPr lang="en-US" sz="1600">
                <a:latin typeface="Calibri" charset="0"/>
                <a:ea typeface="MS PGothic" charset="0"/>
              </a:rPr>
              <a:t>(CLEAR 2015)</a:t>
            </a:r>
          </a:p>
        </p:txBody>
      </p:sp>
    </p:spTree>
    <p:extLst>
      <p:ext uri="{BB962C8B-B14F-4D97-AF65-F5344CB8AC3E}">
        <p14:creationId xmlns:p14="http://schemas.microsoft.com/office/powerpoint/2010/main" val="1163990175"/>
      </p:ext>
    </p:extLst>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Custom 36">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57A4"/>
      </a:hlink>
      <a:folHlink>
        <a:srgbClr val="0057A4"/>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ustom Design">
  <a:themeElements>
    <a:clrScheme name="Custom 28">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57A4"/>
      </a:hlink>
      <a:folHlink>
        <a:srgbClr val="0057A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548</TotalTime>
  <Words>4564</Words>
  <Application>Microsoft Office PowerPoint</Application>
  <PresentationFormat>Personnalisé</PresentationFormat>
  <Paragraphs>326</Paragraphs>
  <Slides>45</Slides>
  <Notes>23</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45</vt:i4>
      </vt:variant>
    </vt:vector>
  </HeadingPairs>
  <TitlesOfParts>
    <vt:vector size="54" baseType="lpstr">
      <vt:lpstr>ＭＳ Ｐゴシック</vt:lpstr>
      <vt:lpstr>ＭＳ Ｐゴシック</vt:lpstr>
      <vt:lpstr>Arial</vt:lpstr>
      <vt:lpstr>calibri</vt:lpstr>
      <vt:lpstr>calibri</vt:lpstr>
      <vt:lpstr>Helvetica Light</vt:lpstr>
      <vt:lpstr>Helvetica Neue</vt:lpstr>
      <vt:lpstr>White</vt:lpstr>
      <vt:lpstr>Custom Design</vt:lpstr>
      <vt:lpstr>Key Cost  Estimates on  Cancer Treatment and Smoking Cessation  in Canada </vt:lpstr>
      <vt:lpstr>Contents</vt:lpstr>
      <vt:lpstr>Présentation PowerPoint</vt:lpstr>
      <vt:lpstr>Why is this  resource important?</vt:lpstr>
      <vt:lpstr>Why is this resource important?</vt:lpstr>
      <vt:lpstr>Why is this resource important?</vt:lpstr>
      <vt:lpstr>Why is this resource important?</vt:lpstr>
      <vt:lpstr>Why is this resource important?</vt:lpstr>
      <vt:lpstr>Why is this resource important?</vt:lpstr>
      <vt:lpstr>Why is this resource important?</vt:lpstr>
      <vt:lpstr>What information  is contained in  this resource?</vt:lpstr>
      <vt:lpstr>What information is contained within this resource?</vt:lpstr>
      <vt:lpstr>How can I use  this resource?</vt:lpstr>
      <vt:lpstr>How can I use this resource?</vt:lpstr>
      <vt:lpstr>Suite of Tobacco Cessation in Cancer Systems Resources</vt:lpstr>
      <vt:lpstr>How can I use this resource?</vt:lpstr>
      <vt:lpstr>Methods</vt:lpstr>
      <vt:lpstr>Methods</vt:lpstr>
      <vt:lpstr>Methods</vt:lpstr>
      <vt:lpstr>Methods</vt:lpstr>
      <vt:lpstr>Methods</vt:lpstr>
      <vt:lpstr>Scope and Limitations</vt:lpstr>
      <vt:lpstr>Methods</vt:lpstr>
      <vt:lpstr>Methods</vt:lpstr>
      <vt:lpstr>Methods</vt:lpstr>
      <vt:lpstr>Scope and Limitations</vt:lpstr>
      <vt:lpstr>Scope and Limitations </vt:lpstr>
      <vt:lpstr>Key Costs</vt:lpstr>
      <vt:lpstr>Smoking Cessation</vt:lpstr>
      <vt:lpstr>Effectiveness of Smoking Cessation Interventions – Pharmacotherapy</vt:lpstr>
      <vt:lpstr>Effectiveness of Smoking Cessation Interventions – Behavioural/Counselling</vt:lpstr>
      <vt:lpstr>Effectiveness of Smoking Cessation Interventions – Combination Therapy</vt:lpstr>
      <vt:lpstr>Présentation PowerPoint</vt:lpstr>
      <vt:lpstr>Sample Smoking Cessation Scenarios</vt:lpstr>
      <vt:lpstr>Sample Smoking Cessation Scenarios</vt:lpstr>
      <vt:lpstr>Présentation PowerPoint</vt:lpstr>
      <vt:lpstr>Présentation PowerPoint</vt:lpstr>
      <vt:lpstr>Présentation PowerPoint</vt:lpstr>
      <vt:lpstr>Présentation PowerPoint</vt:lpstr>
      <vt:lpstr>Cancer Treatment</vt:lpstr>
      <vt:lpstr>Présentation PowerPoint</vt:lpstr>
      <vt:lpstr>Présentation PowerPoint</vt:lpstr>
      <vt:lpstr>Suggested citation</vt:lpstr>
      <vt:lpstr>Bibliography</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Caitlyn Timmings</dc:creator>
  <cp:lastModifiedBy>michel jan</cp:lastModifiedBy>
  <cp:revision>79</cp:revision>
  <dcterms:modified xsi:type="dcterms:W3CDTF">2018-11-26T12:43:48Z</dcterms:modified>
</cp:coreProperties>
</file>