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82"/>
  </p:notesMasterIdLst>
  <p:handoutMasterIdLst>
    <p:handoutMasterId r:id="rId83"/>
  </p:handoutMasterIdLst>
  <p:sldIdLst>
    <p:sldId id="267" r:id="rId3"/>
    <p:sldId id="263" r:id="rId4"/>
    <p:sldId id="268" r:id="rId5"/>
    <p:sldId id="265" r:id="rId6"/>
    <p:sldId id="271" r:id="rId7"/>
    <p:sldId id="270" r:id="rId8"/>
    <p:sldId id="272" r:id="rId9"/>
    <p:sldId id="276" r:id="rId10"/>
    <p:sldId id="277" r:id="rId11"/>
    <p:sldId id="278" r:id="rId12"/>
    <p:sldId id="279" r:id="rId13"/>
    <p:sldId id="280" r:id="rId14"/>
    <p:sldId id="281" r:id="rId15"/>
    <p:sldId id="282" r:id="rId16"/>
    <p:sldId id="283" r:id="rId17"/>
    <p:sldId id="284" r:id="rId18"/>
    <p:sldId id="285" r:id="rId19"/>
    <p:sldId id="286" r:id="rId20"/>
    <p:sldId id="289" r:id="rId21"/>
    <p:sldId id="292" r:id="rId22"/>
    <p:sldId id="314" r:id="rId23"/>
    <p:sldId id="315" r:id="rId24"/>
    <p:sldId id="316" r:id="rId25"/>
    <p:sldId id="317" r:id="rId26"/>
    <p:sldId id="318" r:id="rId27"/>
    <p:sldId id="319" r:id="rId28"/>
    <p:sldId id="320" r:id="rId29"/>
    <p:sldId id="321" r:id="rId30"/>
    <p:sldId id="322" r:id="rId31"/>
    <p:sldId id="323" r:id="rId32"/>
    <p:sldId id="324" r:id="rId33"/>
    <p:sldId id="382" r:id="rId34"/>
    <p:sldId id="384"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7" r:id="rId52"/>
    <p:sldId id="348" r:id="rId53"/>
    <p:sldId id="349" r:id="rId54"/>
    <p:sldId id="350" r:id="rId55"/>
    <p:sldId id="38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75" r:id="rId75"/>
    <p:sldId id="376" r:id="rId76"/>
    <p:sldId id="377" r:id="rId77"/>
    <p:sldId id="378" r:id="rId78"/>
    <p:sldId id="379" r:id="rId79"/>
    <p:sldId id="374" r:id="rId80"/>
    <p:sldId id="266" r:id="rId8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8656B"/>
    <a:srgbClr val="4F80A2"/>
    <a:srgbClr val="54B1AD"/>
    <a:srgbClr val="003CA6"/>
    <a:srgbClr val="F68C2C"/>
    <a:srgbClr val="009E7C"/>
    <a:srgbClr val="01B4DE"/>
    <a:srgbClr val="FAAB1B"/>
    <a:srgbClr val="005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p:restoredTop sz="83979"/>
  </p:normalViewPr>
  <p:slideViewPr>
    <p:cSldViewPr snapToGrid="0" snapToObjects="1">
      <p:cViewPr varScale="1">
        <p:scale>
          <a:sx n="32" d="100"/>
          <a:sy n="32" d="100"/>
        </p:scale>
        <p:origin x="1493" y="53"/>
      </p:cViewPr>
      <p:guideLst/>
    </p:cSldViewPr>
  </p:slideViewPr>
  <p:notesTextViewPr>
    <p:cViewPr>
      <p:scale>
        <a:sx n="90" d="100"/>
        <a:sy n="90" d="100"/>
      </p:scale>
      <p:origin x="0" y="0"/>
    </p:cViewPr>
  </p:notesTextViewPr>
  <p:notesViewPr>
    <p:cSldViewPr snapToGrid="0" snapToObjects="1">
      <p:cViewPr varScale="1">
        <p:scale>
          <a:sx n="170" d="100"/>
          <a:sy n="170" d="100"/>
        </p:scale>
        <p:origin x="12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68958-E55C-E042-AB04-65AD8D08C46C}" type="datetimeFigureOut">
              <a:rPr lang="en-US"/>
              <a:t>11/28/2018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BA19E4-8F94-924B-A8B4-A301861FC822}" type="slidenum">
              <a:rPr/>
              <a:t>‹#›</a:t>
            </a:fld>
            <a:endParaRPr lang="en-US" dirty="0"/>
          </a:p>
        </p:txBody>
      </p:sp>
    </p:spTree>
    <p:extLst>
      <p:ext uri="{BB962C8B-B14F-4D97-AF65-F5344CB8AC3E}">
        <p14:creationId xmlns:p14="http://schemas.microsoft.com/office/powerpoint/2010/main" val="58376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3577982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726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Krueger H, Andres E.N.,  </a:t>
            </a:r>
            <a:r>
              <a:rPr lang="en-US" altLang="en-US" dirty="0" err="1"/>
              <a:t>Koot</a:t>
            </a:r>
            <a:r>
              <a:rPr lang="en-US" altLang="en-US" dirty="0"/>
              <a:t> J.M.,  Reilly B.D. The economic burden of cancers attributable to tobacco smoking, excess weight, alcohol use, and physical inactivity in Canada. </a:t>
            </a:r>
            <a:r>
              <a:rPr lang="en-US" altLang="en-US" dirty="0" err="1"/>
              <a:t>Curr</a:t>
            </a:r>
            <a:r>
              <a:rPr lang="en-US" altLang="en-US" dirty="0"/>
              <a:t> </a:t>
            </a:r>
            <a:r>
              <a:rPr lang="en-US" altLang="en-US" dirty="0" err="1"/>
              <a:t>Oncol</a:t>
            </a:r>
            <a:r>
              <a:rPr lang="en-US" altLang="en-US" dirty="0"/>
              <a:t>. 2016; 23 (4): 241-249.</a:t>
            </a:r>
          </a:p>
        </p:txBody>
      </p:sp>
    </p:spTree>
    <p:extLst>
      <p:ext uri="{BB962C8B-B14F-4D97-AF65-F5344CB8AC3E}">
        <p14:creationId xmlns:p14="http://schemas.microsoft.com/office/powerpoint/2010/main" val="122639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latin typeface="Calibri" charset="0"/>
                <a:ea typeface="MS PGothic" charset="0"/>
              </a:rPr>
              <a:t>Liu J, </a:t>
            </a:r>
            <a:r>
              <a:rPr lang="en-CA" dirty="0" err="1">
                <a:latin typeface="Calibri" charset="0"/>
                <a:ea typeface="MS PGothic" charset="0"/>
              </a:rPr>
              <a:t>Chadder</a:t>
            </a:r>
            <a:r>
              <a:rPr lang="en-CA" dirty="0">
                <a:latin typeface="Calibri" charset="0"/>
                <a:ea typeface="MS PGothic" charset="0"/>
              </a:rPr>
              <a:t> J, Fung S, Lockwood G, Rahal R, Halligan M, </a:t>
            </a:r>
            <a:r>
              <a:rPr lang="en-CA" dirty="0" err="1">
                <a:latin typeface="Calibri" charset="0"/>
                <a:ea typeface="MS PGothic" charset="0"/>
              </a:rPr>
              <a:t>Mowat</a:t>
            </a:r>
            <a:r>
              <a:rPr lang="en-CA" dirty="0">
                <a:latin typeface="Calibri" charset="0"/>
                <a:ea typeface="MS PGothic" charset="0"/>
              </a:rPr>
              <a:t> D, Bryant H. Smoking behaviours of current cancer patients in Canada. Current Oncology 2016; 23(3):201-203.</a:t>
            </a:r>
          </a:p>
          <a:p>
            <a:endParaRPr lang="en-US" altLang="en-US" dirty="0"/>
          </a:p>
          <a:p>
            <a:endParaRPr lang="en-CA" altLang="en-US" dirty="0"/>
          </a:p>
        </p:txBody>
      </p:sp>
    </p:spTree>
    <p:extLst>
      <p:ext uri="{BB962C8B-B14F-4D97-AF65-F5344CB8AC3E}">
        <p14:creationId xmlns:p14="http://schemas.microsoft.com/office/powerpoint/2010/main" val="2131541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Graham W, Toll B, Tami-Maury I, </a:t>
            </a:r>
            <a:r>
              <a:rPr lang="en-US" altLang="en-US" dirty="0" err="1"/>
              <a:t>Gritz</a:t>
            </a:r>
            <a:r>
              <a:rPr lang="en-US" altLang="en-US" dirty="0"/>
              <a:t> ER. Cancer prevention: Tobacco dependence and its treatment. In: </a:t>
            </a:r>
            <a:r>
              <a:rPr lang="en-US" altLang="en-US" dirty="0" err="1"/>
              <a:t>DeVita</a:t>
            </a:r>
            <a:r>
              <a:rPr lang="en-US" altLang="en-US" dirty="0"/>
              <a:t>, Hellman, and Rosenberg’s Cancer: Principles &amp; Practice of Oncology, 10th. Ed(s) VT </a:t>
            </a:r>
            <a:r>
              <a:rPr lang="en-US" altLang="en-US" dirty="0" err="1"/>
              <a:t>DeVita</a:t>
            </a:r>
            <a:r>
              <a:rPr lang="en-US" altLang="en-US" dirty="0"/>
              <a:t>, Jr., TS Lawrence, SA Rosenberg. Lippincott Williams &amp; Wilkins: Philadelphia. 2014.</a:t>
            </a:r>
            <a:endParaRPr lang="en-CA" altLang="en-US" dirty="0"/>
          </a:p>
          <a:p>
            <a:endParaRPr lang="en-CA" altLang="en-US" dirty="0"/>
          </a:p>
        </p:txBody>
      </p:sp>
    </p:spTree>
    <p:extLst>
      <p:ext uri="{BB962C8B-B14F-4D97-AF65-F5344CB8AC3E}">
        <p14:creationId xmlns:p14="http://schemas.microsoft.com/office/powerpoint/2010/main" val="82525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U.S. Department of Health and Human Services. The Health Consequences of Smoking – 50 years of Progress: A Report of the Surgeon General. Atlanta: U.S. Department of Health and Human Services. Centers for Disease Control and Prevention, National Center for Chronic Disease Prevention and Health Promotion, Office on Smoking and Health; 2014. </a:t>
            </a:r>
            <a:endParaRPr lang="en-CA" altLang="en-US" dirty="0"/>
          </a:p>
          <a:p>
            <a:endParaRPr lang="en-CA" altLang="en-US" dirty="0"/>
          </a:p>
          <a:p>
            <a:endParaRPr lang="en-US"/>
          </a:p>
        </p:txBody>
      </p:sp>
    </p:spTree>
    <p:extLst>
      <p:ext uri="{BB962C8B-B14F-4D97-AF65-F5344CB8AC3E}">
        <p14:creationId xmlns:p14="http://schemas.microsoft.com/office/powerpoint/2010/main" val="25267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Graham W, Toll B, Tami-Maury I, </a:t>
            </a:r>
            <a:r>
              <a:rPr lang="en-US" altLang="en-US" dirty="0" err="1"/>
              <a:t>Gritz</a:t>
            </a:r>
            <a:r>
              <a:rPr lang="en-US" altLang="en-US" dirty="0"/>
              <a:t> ER. Cancer prevention: Tobacco dependence and its treatment. In: </a:t>
            </a:r>
            <a:r>
              <a:rPr lang="en-US" altLang="en-US" dirty="0" err="1"/>
              <a:t>DeVita</a:t>
            </a:r>
            <a:r>
              <a:rPr lang="en-US" altLang="en-US" dirty="0"/>
              <a:t>, Hellman, and Rosenberg’s Cancer: Principles &amp; Practice of Oncology, 10th. Ed(s) VT </a:t>
            </a:r>
            <a:r>
              <a:rPr lang="en-US" altLang="en-US" dirty="0" err="1"/>
              <a:t>DeVita</a:t>
            </a:r>
            <a:r>
              <a:rPr lang="en-US" altLang="en-US" dirty="0"/>
              <a:t>, Jr., TS Lawrence, SA Rosenberg. Lippincott Williams &amp; Wilkins: Philadelphia. 2014.</a:t>
            </a:r>
            <a:endParaRPr lang="en-CA" altLang="en-US" dirty="0"/>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U.S. Department of Health and Human Services. The Health Consequences of Smoking – 50 years of Progress: A Report of the Surgeon General. Atlanta: U.S. Department of Health and Human Services. Centers for Disease Control and Prevention, National Center for Chronic Disease Prevention and Health Promotion, Office on Smoking and Health; 2014. </a:t>
            </a:r>
            <a:endParaRPr lang="en-CA" altLang="en-US" dirty="0"/>
          </a:p>
        </p:txBody>
      </p:sp>
    </p:spTree>
    <p:extLst>
      <p:ext uri="{BB962C8B-B14F-4D97-AF65-F5344CB8AC3E}">
        <p14:creationId xmlns:p14="http://schemas.microsoft.com/office/powerpoint/2010/main" val="34475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Graham W, Toll B, Tami-Maury I, </a:t>
            </a:r>
            <a:r>
              <a:rPr lang="en-US" altLang="en-US" dirty="0" err="1"/>
              <a:t>Gritz</a:t>
            </a:r>
            <a:r>
              <a:rPr lang="en-US" altLang="en-US" dirty="0"/>
              <a:t> ER. Cancer prevention: Tobacco dependence and its treatment. In: </a:t>
            </a:r>
            <a:r>
              <a:rPr lang="en-US" altLang="en-US" dirty="0" err="1"/>
              <a:t>DeVita</a:t>
            </a:r>
            <a:r>
              <a:rPr lang="en-US" altLang="en-US" dirty="0"/>
              <a:t>, Hellman, and Rosenberg’s Cancer: Principles &amp; Practice of Oncology, 10th. Ed(s) VT </a:t>
            </a:r>
            <a:r>
              <a:rPr lang="en-US" altLang="en-US" dirty="0" err="1"/>
              <a:t>DeVita</a:t>
            </a:r>
            <a:r>
              <a:rPr lang="en-US" altLang="en-US" dirty="0"/>
              <a:t>, Jr., TS Lawrence, SA Rosenberg. Lippincott Williams &amp; Wilkins: Philadelphia. 2014.</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U.S. Department of Health and Human Services. The Health Consequences of Smoking – 50 years of Progress: A Report of the Surgeon General. Atlanta: U.S. Department of Health and Human Services. Centers for Disease Control and Prevention, National Center for Chronic Disease Prevention and Health Promotion, Office on Smoking and Health; 2014. </a:t>
            </a:r>
            <a:endParaRPr lang="en-CA" altLang="en-US" dirty="0"/>
          </a:p>
        </p:txBody>
      </p:sp>
    </p:spTree>
    <p:extLst>
      <p:ext uri="{BB962C8B-B14F-4D97-AF65-F5344CB8AC3E}">
        <p14:creationId xmlns:p14="http://schemas.microsoft.com/office/powerpoint/2010/main" val="147801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Graham W, Toll B, Tami-Maury I, </a:t>
            </a:r>
            <a:r>
              <a:rPr lang="en-US" altLang="en-US" dirty="0" err="1"/>
              <a:t>Gritz</a:t>
            </a:r>
            <a:r>
              <a:rPr lang="en-US" altLang="en-US" dirty="0"/>
              <a:t> ER. Cancer prevention: Tobacco dependence and its treatment. In: </a:t>
            </a:r>
            <a:r>
              <a:rPr lang="en-US" altLang="en-US" dirty="0" err="1"/>
              <a:t>DeVita</a:t>
            </a:r>
            <a:r>
              <a:rPr lang="en-US" altLang="en-US" dirty="0"/>
              <a:t>, Hellman, and Rosenberg’s Cancer: Principles &amp; Practice of Oncology, 10th. Ed(s) VT </a:t>
            </a:r>
            <a:r>
              <a:rPr lang="en-US" altLang="en-US" dirty="0" err="1"/>
              <a:t>DeVita</a:t>
            </a:r>
            <a:r>
              <a:rPr lang="en-US" altLang="en-US" dirty="0"/>
              <a:t>, Jr., TS Lawrence, SA Rosenberg. Lippincott Williams &amp; Wilkins: Philadelphia. 2014.</a:t>
            </a:r>
            <a:endParaRPr lang="en-CA" altLang="en-US" dirty="0"/>
          </a:p>
        </p:txBody>
      </p:sp>
    </p:spTree>
    <p:extLst>
      <p:ext uri="{BB962C8B-B14F-4D97-AF65-F5344CB8AC3E}">
        <p14:creationId xmlns:p14="http://schemas.microsoft.com/office/powerpoint/2010/main" val="39358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1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10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1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Data sources:</a:t>
            </a:r>
          </a:p>
          <a:p>
            <a:r>
              <a:rPr lang="en-US" dirty="0" err="1">
                <a:latin typeface="Calibri" charset="0"/>
                <a:ea typeface="MS PGothic" charset="0"/>
              </a:rPr>
              <a:t>Lucchiari</a:t>
            </a:r>
            <a:r>
              <a:rPr lang="en-US" dirty="0">
                <a:latin typeface="Calibri" charset="0"/>
                <a:ea typeface="MS PGothic" charset="0"/>
              </a:rPr>
              <a:t> C, </a:t>
            </a:r>
            <a:r>
              <a:rPr lang="en-US" dirty="0" err="1">
                <a:latin typeface="Calibri" charset="0"/>
                <a:ea typeface="MS PGothic" charset="0"/>
              </a:rPr>
              <a:t>Masiero</a:t>
            </a:r>
            <a:r>
              <a:rPr lang="en-US" dirty="0">
                <a:latin typeface="Calibri" charset="0"/>
                <a:ea typeface="MS PGothic" charset="0"/>
              </a:rPr>
              <a:t> M, </a:t>
            </a:r>
            <a:r>
              <a:rPr lang="en-US" dirty="0" err="1">
                <a:latin typeface="Calibri" charset="0"/>
                <a:ea typeface="MS PGothic" charset="0"/>
              </a:rPr>
              <a:t>Botturi</a:t>
            </a:r>
            <a:r>
              <a:rPr lang="en-US" dirty="0">
                <a:latin typeface="Calibri" charset="0"/>
                <a:ea typeface="MS PGothic" charset="0"/>
              </a:rPr>
              <a:t> A, </a:t>
            </a:r>
            <a:r>
              <a:rPr lang="en-US" dirty="0" err="1">
                <a:latin typeface="Calibri" charset="0"/>
                <a:ea typeface="MS PGothic" charset="0"/>
              </a:rPr>
              <a:t>Pravettoni</a:t>
            </a:r>
            <a:r>
              <a:rPr lang="en-US" dirty="0">
                <a:latin typeface="Calibri" charset="0"/>
                <a:ea typeface="MS PGothic" charset="0"/>
              </a:rPr>
              <a:t> G. Helping patients to reduce tobacco consumption in oncology: a narrative review. </a:t>
            </a:r>
            <a:r>
              <a:rPr lang="en-US" dirty="0" err="1">
                <a:latin typeface="Calibri" charset="0"/>
                <a:ea typeface="MS PGothic" charset="0"/>
              </a:rPr>
              <a:t>Springerplus</a:t>
            </a:r>
            <a:r>
              <a:rPr lang="en-US" dirty="0">
                <a:latin typeface="Calibri" charset="0"/>
                <a:ea typeface="MS PGothic" charset="0"/>
              </a:rPr>
              <a:t> 2016;5:1136.</a:t>
            </a:r>
          </a:p>
          <a:p>
            <a:endParaRPr lang="en-CA" dirty="0">
              <a:latin typeface="Calibri" charset="0"/>
              <a:ea typeface="MS PGothic" charset="0"/>
            </a:endParaRPr>
          </a:p>
          <a:p>
            <a:r>
              <a:rPr lang="en-CA" dirty="0">
                <a:latin typeface="Calibri" charset="0"/>
                <a:ea typeface="MS PGothic" charset="0"/>
              </a:rPr>
              <a:t>U.S. Department of Health and Human Services (HHS). The Health Consequences of Smoking: 50 Years of Progress. A Report of the Surgeon General. . Atlanta, GA: U.S. Department of Health and Human Services, Centers for Disease Control and Prevention, National Center for Chronic Disease Prevention and Health Promotion, Office on Smoking and Health., 2014.</a:t>
            </a:r>
          </a:p>
          <a:p>
            <a:endParaRPr lang="en-CA" dirty="0">
              <a:latin typeface="Calibri" charset="0"/>
              <a:ea typeface="MS PGothic" charset="0"/>
            </a:endParaRPr>
          </a:p>
          <a:p>
            <a:r>
              <a:rPr lang="en-CA" dirty="0">
                <a:latin typeface="Calibri" charset="0"/>
                <a:ea typeface="MS PGothic" charset="0"/>
              </a:rPr>
              <a:t>Liu J, </a:t>
            </a:r>
            <a:r>
              <a:rPr lang="en-CA" dirty="0" err="1">
                <a:latin typeface="Calibri" charset="0"/>
                <a:ea typeface="MS PGothic" charset="0"/>
              </a:rPr>
              <a:t>Chadder</a:t>
            </a:r>
            <a:r>
              <a:rPr lang="en-CA" dirty="0">
                <a:latin typeface="Calibri" charset="0"/>
                <a:ea typeface="MS PGothic" charset="0"/>
              </a:rPr>
              <a:t> J, Fung S, Lockwood G, Rahal R, Halligan M, </a:t>
            </a:r>
            <a:r>
              <a:rPr lang="en-CA" dirty="0" err="1">
                <a:latin typeface="Calibri" charset="0"/>
                <a:ea typeface="MS PGothic" charset="0"/>
              </a:rPr>
              <a:t>Mowat</a:t>
            </a:r>
            <a:r>
              <a:rPr lang="en-CA" dirty="0">
                <a:latin typeface="Calibri" charset="0"/>
                <a:ea typeface="MS PGothic" charset="0"/>
              </a:rPr>
              <a:t> D, Bryant H. Smoking behaviours of current cancer patients in Canada. Current Oncology 2016; 23(3):201-203.</a:t>
            </a:r>
          </a:p>
          <a:p>
            <a:endParaRPr lang="en-CA" dirty="0">
              <a:latin typeface="Calibri" charset="0"/>
              <a:ea typeface="MS PGothic" charset="0"/>
            </a:endParaRPr>
          </a:p>
          <a:p>
            <a:r>
              <a:rPr lang="en-CA" dirty="0">
                <a:latin typeface="Calibri" charset="0"/>
                <a:ea typeface="MS PGothic" charset="0"/>
              </a:rPr>
              <a:t>Li WHC, Chan SSC, Wang KMP, Lam TH. Helping cancer patients quit smoking by increasing their risk perception: a study protocol of a cluster randomized controlled trial. BMC Cancer 2015;15:490.</a:t>
            </a:r>
          </a:p>
          <a:p>
            <a:endParaRPr lang="en-CA" dirty="0">
              <a:latin typeface="Calibri" charset="0"/>
              <a:ea typeface="MS PGothic" charset="0"/>
            </a:endParaRPr>
          </a:p>
          <a:p>
            <a:r>
              <a:rPr lang="en-CA" dirty="0">
                <a:latin typeface="Calibri" charset="0"/>
                <a:ea typeface="MS PGothic" charset="0"/>
              </a:rPr>
              <a:t>Warren GW, Ward KD. Integration of tobacco cessation services into multidisciplinary lung cancer care: rationale, state of the art, and future directions. </a:t>
            </a:r>
            <a:r>
              <a:rPr lang="en-CA" dirty="0" err="1">
                <a:latin typeface="Calibri" charset="0"/>
                <a:ea typeface="MS PGothic" charset="0"/>
              </a:rPr>
              <a:t>Transl</a:t>
            </a:r>
            <a:r>
              <a:rPr lang="en-CA" dirty="0">
                <a:latin typeface="Calibri" charset="0"/>
                <a:ea typeface="MS PGothic" charset="0"/>
              </a:rPr>
              <a:t> Lung Cancer Res 2015;4:339-52.</a:t>
            </a:r>
            <a:endParaRPr lang="en-US" dirty="0">
              <a:latin typeface="Calibri" charset="0"/>
              <a:ea typeface="MS PGothic" charset="0"/>
            </a:endParaRPr>
          </a:p>
        </p:txBody>
      </p:sp>
    </p:spTree>
    <p:extLst>
      <p:ext uri="{BB962C8B-B14F-4D97-AF65-F5344CB8AC3E}">
        <p14:creationId xmlns:p14="http://schemas.microsoft.com/office/powerpoint/2010/main" val="842352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985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Krueger H, Andres E.N.,  </a:t>
            </a:r>
            <a:r>
              <a:rPr lang="en-US" altLang="en-US" dirty="0" err="1"/>
              <a:t>Koot</a:t>
            </a:r>
            <a:r>
              <a:rPr lang="en-US" altLang="en-US" dirty="0"/>
              <a:t> J.M.,  Reilly B.D. The economic burden of cancers attributable to tobacco smoking, excess weight, alcohol use, and physical inactivity in Canada. </a:t>
            </a:r>
            <a:r>
              <a:rPr lang="en-US" altLang="en-US" dirty="0" err="1"/>
              <a:t>Curr</a:t>
            </a:r>
            <a:r>
              <a:rPr lang="en-US" altLang="en-US" dirty="0"/>
              <a:t> </a:t>
            </a:r>
            <a:r>
              <a:rPr lang="en-US" altLang="en-US" dirty="0" err="1"/>
              <a:t>Oncol</a:t>
            </a:r>
            <a:r>
              <a:rPr lang="en-US" altLang="en-US" dirty="0"/>
              <a:t>. 2016; 23 (4): 241-249.</a:t>
            </a:r>
          </a:p>
        </p:txBody>
      </p:sp>
    </p:spTree>
    <p:extLst>
      <p:ext uri="{BB962C8B-B14F-4D97-AF65-F5344CB8AC3E}">
        <p14:creationId xmlns:p14="http://schemas.microsoft.com/office/powerpoint/2010/main" val="298599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latin typeface="Calibri" charset="0"/>
                <a:ea typeface="MS PGothic" charset="0"/>
              </a:rPr>
              <a:t>Liu J, </a:t>
            </a:r>
            <a:r>
              <a:rPr lang="en-CA" dirty="0" err="1">
                <a:latin typeface="Calibri" charset="0"/>
                <a:ea typeface="MS PGothic" charset="0"/>
              </a:rPr>
              <a:t>Chadder</a:t>
            </a:r>
            <a:r>
              <a:rPr lang="en-CA" dirty="0">
                <a:latin typeface="Calibri" charset="0"/>
                <a:ea typeface="MS PGothic" charset="0"/>
              </a:rPr>
              <a:t> J, Fung S, Lockwood G, Rahal R, Halligan M, </a:t>
            </a:r>
            <a:r>
              <a:rPr lang="en-CA" dirty="0" err="1">
                <a:latin typeface="Calibri" charset="0"/>
                <a:ea typeface="MS PGothic" charset="0"/>
              </a:rPr>
              <a:t>Mowat</a:t>
            </a:r>
            <a:r>
              <a:rPr lang="en-CA" dirty="0">
                <a:latin typeface="Calibri" charset="0"/>
                <a:ea typeface="MS PGothic" charset="0"/>
              </a:rPr>
              <a:t> D, Bryant H. Smoking behaviours of current cancer patients in Canada. Current Oncology 2016; 23(3):201-203.</a:t>
            </a:r>
          </a:p>
          <a:p>
            <a:endParaRPr lang="en-US" altLang="en-US" dirty="0"/>
          </a:p>
          <a:p>
            <a:r>
              <a:rPr lang="en-US" altLang="en-US" dirty="0"/>
              <a:t>Park ER, </a:t>
            </a:r>
            <a:r>
              <a:rPr lang="en-US" altLang="en-US" dirty="0" err="1"/>
              <a:t>Japuntich</a:t>
            </a:r>
            <a:r>
              <a:rPr lang="en-US" altLang="en-US" dirty="0"/>
              <a:t> SJ, </a:t>
            </a:r>
            <a:r>
              <a:rPr lang="en-US" altLang="en-US" dirty="0" err="1"/>
              <a:t>Rigotti</a:t>
            </a:r>
            <a:r>
              <a:rPr lang="en-US" altLang="en-US" dirty="0"/>
              <a:t> NA, et al. A snapshot of smokers after lung and colorectal cancer diagnosis. Cancer. Jun 15 2012;118(12):3153-3164.</a:t>
            </a:r>
          </a:p>
        </p:txBody>
      </p:sp>
    </p:spTree>
    <p:extLst>
      <p:ext uri="{BB962C8B-B14F-4D97-AF65-F5344CB8AC3E}">
        <p14:creationId xmlns:p14="http://schemas.microsoft.com/office/powerpoint/2010/main" val="25315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Burris JL, </a:t>
            </a:r>
            <a:r>
              <a:rPr lang="en-US" altLang="en-US" dirty="0" err="1"/>
              <a:t>Studts</a:t>
            </a:r>
            <a:r>
              <a:rPr lang="en-US" altLang="en-US" dirty="0"/>
              <a:t> JL, </a:t>
            </a:r>
            <a:r>
              <a:rPr lang="en-US" altLang="en-US" dirty="0" err="1"/>
              <a:t>DeRosa</a:t>
            </a:r>
            <a:r>
              <a:rPr lang="en-US" altLang="en-US" dirty="0"/>
              <a:t> AP, </a:t>
            </a:r>
            <a:r>
              <a:rPr lang="en-US" altLang="en-US" dirty="0" err="1"/>
              <a:t>Ostroff</a:t>
            </a:r>
            <a:r>
              <a:rPr lang="en-US" altLang="en-US" dirty="0"/>
              <a:t> JS. Systematic Review of Tobacco Use after Lung or Head/Neck Cancer Diagnosis: Results and Recommendations for Future Research. Cancer </a:t>
            </a:r>
            <a:r>
              <a:rPr lang="en-US" altLang="en-US" dirty="0" err="1"/>
              <a:t>Epidemiol</a:t>
            </a:r>
            <a:r>
              <a:rPr lang="en-US" altLang="en-US" dirty="0"/>
              <a:t> Biomarkers Prev. Oct 2015;24(10):1450-1461.</a:t>
            </a:r>
          </a:p>
          <a:p>
            <a:endParaRPr lang="en-CA" altLang="en-US" dirty="0"/>
          </a:p>
          <a:p>
            <a:r>
              <a:rPr lang="en-US" altLang="en-US" dirty="0"/>
              <a:t>Fujisawa D, </a:t>
            </a:r>
            <a:r>
              <a:rPr lang="en-US" altLang="en-US" dirty="0" err="1"/>
              <a:t>Umezawa</a:t>
            </a:r>
            <a:r>
              <a:rPr lang="en-US" altLang="en-US" dirty="0"/>
              <a:t> S, </a:t>
            </a:r>
            <a:r>
              <a:rPr lang="en-US" altLang="en-US" dirty="0" err="1"/>
              <a:t>Basaki-Tange</a:t>
            </a:r>
            <a:r>
              <a:rPr lang="en-US" altLang="en-US" dirty="0"/>
              <a:t> A, Fujimori M, Miyashita M. Smoking status, service use and associated factors among Japanese cancer survivors--a web-based survey. Supportive Care In Cancer: Official Journal Of The Multinational Association Of Supportive Care In Cancer. 2014;22(12):3125-3134.</a:t>
            </a:r>
          </a:p>
          <a:p>
            <a:endParaRPr lang="en-CA" altLang="en-US" dirty="0"/>
          </a:p>
          <a:p>
            <a:r>
              <a:rPr lang="en-US" altLang="en-US" dirty="0"/>
              <a:t>Park ER, </a:t>
            </a:r>
            <a:r>
              <a:rPr lang="en-US" altLang="en-US" dirty="0" err="1"/>
              <a:t>Japuntich</a:t>
            </a:r>
            <a:r>
              <a:rPr lang="en-US" altLang="en-US" dirty="0"/>
              <a:t> SJ, </a:t>
            </a:r>
            <a:r>
              <a:rPr lang="en-US" altLang="en-US" dirty="0" err="1"/>
              <a:t>Rigotti</a:t>
            </a:r>
            <a:r>
              <a:rPr lang="en-US" altLang="en-US" dirty="0"/>
              <a:t> NA, et al. A snapshot of smokers after lung and colorectal cancer diagnosis. Cancer. Jun 15 2012;118(12):3153-3164.</a:t>
            </a:r>
          </a:p>
          <a:p>
            <a:endParaRPr lang="en-CA" altLang="en-US" dirty="0"/>
          </a:p>
          <a:p>
            <a:r>
              <a:rPr lang="en-US" altLang="en-US" dirty="0"/>
              <a:t>Cooley ME, Finn KT, Wang Q, et al. Health behaviors, readiness to change, and interest in health promotion programs among smokers with lung cancer and their family members: a pilot study. Cancer </a:t>
            </a:r>
            <a:r>
              <a:rPr lang="en-US" altLang="en-US" dirty="0" err="1"/>
              <a:t>Nurs</a:t>
            </a:r>
            <a:r>
              <a:rPr lang="en-US" altLang="en-US" dirty="0"/>
              <a:t>. Mar-Apr 2013;36(2):145-154.</a:t>
            </a:r>
          </a:p>
        </p:txBody>
      </p:sp>
    </p:spTree>
    <p:extLst>
      <p:ext uri="{BB962C8B-B14F-4D97-AF65-F5344CB8AC3E}">
        <p14:creationId xmlns:p14="http://schemas.microsoft.com/office/powerpoint/2010/main" val="466787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Park ER, </a:t>
            </a:r>
            <a:r>
              <a:rPr lang="en-US" altLang="en-US" dirty="0" err="1"/>
              <a:t>Japuntich</a:t>
            </a:r>
            <a:r>
              <a:rPr lang="en-US" altLang="en-US" dirty="0"/>
              <a:t> SJ, </a:t>
            </a:r>
            <a:r>
              <a:rPr lang="en-US" altLang="en-US" dirty="0" err="1"/>
              <a:t>Rigotti</a:t>
            </a:r>
            <a:r>
              <a:rPr lang="en-US" altLang="en-US" dirty="0"/>
              <a:t> NA, et al. A snapshot of smokers after lung and colorectal cancer diagnosis. Cancer. Jun 15 2012;118(12):3153-3164.</a:t>
            </a:r>
          </a:p>
        </p:txBody>
      </p:sp>
    </p:spTree>
    <p:extLst>
      <p:ext uri="{BB962C8B-B14F-4D97-AF65-F5344CB8AC3E}">
        <p14:creationId xmlns:p14="http://schemas.microsoft.com/office/powerpoint/2010/main" val="979271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Cooley ME, Wang Q, Johnson BE, et al. Factors associated with smoking abstinence among smokers and recent-quitters with lung and head and neck cancer. Lung Cancer. May 2012;76(2):144-149.</a:t>
            </a:r>
          </a:p>
          <a:p>
            <a:endParaRPr lang="en-CA" altLang="en-US" dirty="0"/>
          </a:p>
          <a:p>
            <a:r>
              <a:rPr lang="en-US" altLang="en-US" dirty="0"/>
              <a:t>Farley A, Aveyard P, Kerr A, Naidu B, </a:t>
            </a:r>
            <a:r>
              <a:rPr lang="en-US" altLang="en-US" dirty="0" err="1"/>
              <a:t>Dowswell</a:t>
            </a:r>
            <a:r>
              <a:rPr lang="en-US" altLang="en-US" dirty="0"/>
              <a:t> G. Surgical lung cancer patients' views about smoking and support to quit after diagnosis: a qualitative study. J Cancer </a:t>
            </a:r>
            <a:r>
              <a:rPr lang="en-US" altLang="en-US" dirty="0" err="1"/>
              <a:t>Surviv</a:t>
            </a:r>
            <a:r>
              <a:rPr lang="en-US" altLang="en-US" dirty="0"/>
              <a:t>. Apr 2016;10(2):312-319.</a:t>
            </a:r>
          </a:p>
          <a:p>
            <a:endParaRPr lang="en-CA" altLang="en-US" dirty="0"/>
          </a:p>
          <a:p>
            <a:r>
              <a:rPr lang="en-US" altLang="en-US" dirty="0"/>
              <a:t>Berg CJ, Thomas AN, </a:t>
            </a:r>
            <a:r>
              <a:rPr lang="en-US" altLang="en-US" dirty="0" err="1"/>
              <a:t>Mertens</a:t>
            </a:r>
            <a:r>
              <a:rPr lang="en-US" altLang="en-US" dirty="0"/>
              <a:t> AC, et al. Correlates of continued smoking versus cessation among survivors of smoking-related cancers. </a:t>
            </a:r>
            <a:r>
              <a:rPr lang="en-US" altLang="en-US" dirty="0" err="1"/>
              <a:t>Psychooncology</a:t>
            </a:r>
            <a:r>
              <a:rPr lang="en-US" altLang="en-US" dirty="0"/>
              <a:t>. Apr 2013;22(4):799-806.</a:t>
            </a:r>
          </a:p>
        </p:txBody>
      </p:sp>
    </p:spTree>
    <p:extLst>
      <p:ext uri="{BB962C8B-B14F-4D97-AF65-F5344CB8AC3E}">
        <p14:creationId xmlns:p14="http://schemas.microsoft.com/office/powerpoint/2010/main" val="138735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Simmons VN, </a:t>
            </a:r>
            <a:r>
              <a:rPr lang="en-US" altLang="en-US" dirty="0" err="1"/>
              <a:t>Litvin</a:t>
            </a:r>
            <a:r>
              <a:rPr lang="en-US" altLang="en-US" dirty="0"/>
              <a:t> EB, Jacobsen PB, et al. Predictors of smoking relapse in patients with thoracic cancer or head and neck cancer. Cancer. Apr 1 2013;119(7):1420-1427.</a:t>
            </a:r>
          </a:p>
        </p:txBody>
      </p:sp>
    </p:spTree>
    <p:extLst>
      <p:ext uri="{BB962C8B-B14F-4D97-AF65-F5344CB8AC3E}">
        <p14:creationId xmlns:p14="http://schemas.microsoft.com/office/powerpoint/2010/main" val="56068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Zhang F, Han H, Wang C, et al. A retrospective study: the prognostic value of anemia, smoking and drinking in esophageal squamous cell carcinoma with primary radiotherapy. World J </a:t>
            </a:r>
            <a:r>
              <a:rPr lang="en-US" altLang="en-US" dirty="0" err="1"/>
              <a:t>Surg</a:t>
            </a:r>
            <a:r>
              <a:rPr lang="en-US" altLang="en-US" dirty="0"/>
              <a:t> </a:t>
            </a:r>
            <a:r>
              <a:rPr lang="en-US" altLang="en-US" dirty="0" err="1"/>
              <a:t>Oncol</a:t>
            </a:r>
            <a:r>
              <a:rPr lang="en-US" altLang="en-US" dirty="0"/>
              <a:t>. Oct 01 2013;11:249.</a:t>
            </a:r>
          </a:p>
          <a:p>
            <a:endParaRPr lang="en-CA" altLang="en-US" dirty="0"/>
          </a:p>
          <a:p>
            <a:r>
              <a:rPr lang="en-US" altLang="en-US" dirty="0" err="1"/>
              <a:t>Kawakita</a:t>
            </a:r>
            <a:r>
              <a:rPr lang="en-US" altLang="en-US" dirty="0"/>
              <a:t> D, </a:t>
            </a:r>
            <a:r>
              <a:rPr lang="en-US" altLang="en-US" dirty="0" err="1"/>
              <a:t>Hosono</a:t>
            </a:r>
            <a:r>
              <a:rPr lang="en-US" altLang="en-US" dirty="0"/>
              <a:t> S, Ito H, et al. Impact of smoking status on clinical outcome in oral cavity cancer patients. Oral </a:t>
            </a:r>
            <a:r>
              <a:rPr lang="en-US" altLang="en-US" dirty="0" err="1"/>
              <a:t>Oncol</a:t>
            </a:r>
            <a:r>
              <a:rPr lang="en-US" altLang="en-US" dirty="0"/>
              <a:t>. Feb 2012;48(2):186-191.</a:t>
            </a:r>
          </a:p>
          <a:p>
            <a:endParaRPr lang="en-CA" altLang="en-US" dirty="0"/>
          </a:p>
          <a:p>
            <a:r>
              <a:rPr lang="en-US" altLang="en-US" dirty="0"/>
              <a:t>Hoff CM, Grau C, Overgaard J. Effect of smoking on oxygen delivery and outcome in patients treated with radiotherapy for head and neck squamous cell carcinoma--a prospective study. </a:t>
            </a:r>
            <a:r>
              <a:rPr lang="en-US" altLang="en-US" dirty="0" err="1"/>
              <a:t>Radiother</a:t>
            </a:r>
            <a:r>
              <a:rPr lang="en-US" altLang="en-US" dirty="0"/>
              <a:t> </a:t>
            </a:r>
            <a:r>
              <a:rPr lang="en-US" altLang="en-US" dirty="0" err="1"/>
              <a:t>Oncol</a:t>
            </a:r>
            <a:r>
              <a:rPr lang="en-US" altLang="en-US" dirty="0"/>
              <a:t>. Apr 2012;103(1):38-44.</a:t>
            </a:r>
          </a:p>
          <a:p>
            <a:endParaRPr lang="en-CA" altLang="en-US" dirty="0"/>
          </a:p>
          <a:p>
            <a:r>
              <a:rPr lang="en-US" altLang="en-US" dirty="0"/>
              <a:t>Thomas RJ, Holm M, Williams M, et al. Lifestyle factors correlate with the risk of late pelvic symptoms after prostatic radiotherapy. Clinical Oncology (Royal College Of Radiologists (Great Britain)). 2013;25(4):246-251.</a:t>
            </a:r>
          </a:p>
          <a:p>
            <a:endParaRPr lang="en-CA" altLang="en-US" dirty="0"/>
          </a:p>
        </p:txBody>
      </p:sp>
    </p:spTree>
    <p:extLst>
      <p:ext uri="{BB962C8B-B14F-4D97-AF65-F5344CB8AC3E}">
        <p14:creationId xmlns:p14="http://schemas.microsoft.com/office/powerpoint/2010/main" val="1222554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Zheng Y, Cao X, Wen J, et al. Smoking affects treatment outcome in patients with resected esophageal squamous cell carcinoma who received chemotherapy. </a:t>
            </a:r>
            <a:r>
              <a:rPr lang="en-US" altLang="en-US" dirty="0" err="1"/>
              <a:t>PLoS</a:t>
            </a:r>
            <a:r>
              <a:rPr lang="en-US" altLang="en-US" dirty="0"/>
              <a:t> One. 2015;10(4):e0123246.</a:t>
            </a:r>
          </a:p>
          <a:p>
            <a:endParaRPr lang="en-CA" altLang="en-US" dirty="0"/>
          </a:p>
          <a:p>
            <a:r>
              <a:rPr lang="en-US" altLang="en-US" dirty="0" err="1"/>
              <a:t>Samanta</a:t>
            </a:r>
            <a:r>
              <a:rPr lang="en-US" altLang="en-US" dirty="0"/>
              <a:t> D, Kaufman J, Carbone DP, </a:t>
            </a:r>
            <a:r>
              <a:rPr lang="en-US" altLang="en-US" dirty="0" err="1"/>
              <a:t>Datta</a:t>
            </a:r>
            <a:r>
              <a:rPr lang="en-US" altLang="en-US" dirty="0"/>
              <a:t> PK. Long-term smoking mediated down-regulation of Smad3 induces resistance to carboplatin in non-small cell lung cancer. Neoplasia. Jul 2012;14(7):644-655.</a:t>
            </a:r>
          </a:p>
          <a:p>
            <a:endParaRPr lang="en-CA" altLang="en-US" dirty="0"/>
          </a:p>
          <a:p>
            <a:r>
              <a:rPr lang="en-US" altLang="en-US" dirty="0" err="1"/>
              <a:t>Kawakita</a:t>
            </a:r>
            <a:r>
              <a:rPr lang="en-US" altLang="en-US" dirty="0"/>
              <a:t> D, </a:t>
            </a:r>
            <a:r>
              <a:rPr lang="en-US" altLang="en-US" dirty="0" err="1"/>
              <a:t>Hosono</a:t>
            </a:r>
            <a:r>
              <a:rPr lang="en-US" altLang="en-US" dirty="0"/>
              <a:t> S, Ito H, et al. Impact of smoking status on clinical outcome in oral cavity cancer patients. Oral </a:t>
            </a:r>
            <a:r>
              <a:rPr lang="en-US" altLang="en-US" dirty="0" err="1"/>
              <a:t>Oncol</a:t>
            </a:r>
            <a:r>
              <a:rPr lang="en-US" altLang="en-US" dirty="0"/>
              <a:t>. Feb 2012;48(2):186-191.</a:t>
            </a:r>
          </a:p>
        </p:txBody>
      </p:sp>
    </p:spTree>
    <p:extLst>
      <p:ext uri="{BB962C8B-B14F-4D97-AF65-F5344CB8AC3E}">
        <p14:creationId xmlns:p14="http://schemas.microsoft.com/office/powerpoint/2010/main" val="1846154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Gajdos</a:t>
            </a:r>
            <a:r>
              <a:rPr lang="en-US" altLang="en-US" dirty="0"/>
              <a:t> C, Hawn MT, Campagna EJ, Henderson WG, Singh JA, Houston T. Adverse effects of smoking on postoperative outcomes in cancer patients. Ann </a:t>
            </a:r>
            <a:r>
              <a:rPr lang="en-US" altLang="en-US" dirty="0" err="1"/>
              <a:t>Surg</a:t>
            </a:r>
            <a:r>
              <a:rPr lang="en-US" altLang="en-US" dirty="0"/>
              <a:t> </a:t>
            </a:r>
            <a:r>
              <a:rPr lang="en-US" altLang="en-US" dirty="0" err="1"/>
              <a:t>Oncol</a:t>
            </a:r>
            <a:r>
              <a:rPr lang="en-US" altLang="en-US" dirty="0"/>
              <a:t>. May 2012;19(5):1430-1438.</a:t>
            </a:r>
          </a:p>
          <a:p>
            <a:endParaRPr lang="en-CA" altLang="en-US" dirty="0"/>
          </a:p>
          <a:p>
            <a:r>
              <a:rPr lang="en-US" altLang="en-US" dirty="0"/>
              <a:t>Shiono S, </a:t>
            </a:r>
            <a:r>
              <a:rPr lang="en-US" altLang="en-US" dirty="0" err="1"/>
              <a:t>Katahira</a:t>
            </a:r>
            <a:r>
              <a:rPr lang="en-US" altLang="en-US" dirty="0"/>
              <a:t> M, </a:t>
            </a:r>
            <a:r>
              <a:rPr lang="en-US" altLang="en-US" dirty="0" err="1"/>
              <a:t>Abiko</a:t>
            </a:r>
            <a:r>
              <a:rPr lang="en-US" altLang="en-US" dirty="0"/>
              <a:t> M, Sato T. Smoking is a perioperative risk factor and prognostic factor for lung cancer surgery. Gen </a:t>
            </a:r>
            <a:r>
              <a:rPr lang="en-US" altLang="en-US" dirty="0" err="1"/>
              <a:t>Thorac</a:t>
            </a:r>
            <a:r>
              <a:rPr lang="en-US" altLang="en-US" dirty="0"/>
              <a:t> Cardiovasc Surg. Feb 2015;63(2):93-98.</a:t>
            </a:r>
          </a:p>
        </p:txBody>
      </p:sp>
    </p:spTree>
    <p:extLst>
      <p:ext uri="{BB962C8B-B14F-4D97-AF65-F5344CB8AC3E}">
        <p14:creationId xmlns:p14="http://schemas.microsoft.com/office/powerpoint/2010/main" val="7818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6436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altLang="en-US" dirty="0" err="1"/>
              <a:t>Balduyck</a:t>
            </a:r>
            <a:r>
              <a:rPr lang="en-US" altLang="en-US" dirty="0"/>
              <a:t> B, </a:t>
            </a:r>
            <a:r>
              <a:rPr lang="en-US" altLang="en-US" dirty="0" err="1"/>
              <a:t>Sardari</a:t>
            </a:r>
            <a:r>
              <a:rPr lang="en-US" altLang="en-US" dirty="0"/>
              <a:t> Nia P, Cogen A, et al. The effect of smoking cessation on quality of life after lung cancer surgery. </a:t>
            </a:r>
            <a:r>
              <a:rPr lang="en-US" altLang="en-US" dirty="0" err="1"/>
              <a:t>Eur</a:t>
            </a:r>
            <a:r>
              <a:rPr lang="en-US" altLang="en-US" dirty="0"/>
              <a:t> J </a:t>
            </a:r>
            <a:r>
              <a:rPr lang="en-US" altLang="en-US" dirty="0" err="1"/>
              <a:t>Cardiothorac</a:t>
            </a:r>
            <a:r>
              <a:rPr lang="en-US" altLang="en-US" dirty="0"/>
              <a:t> Surg. Dec 2011;40(6):1432-1437; discussion 1437-1438.</a:t>
            </a:r>
          </a:p>
          <a:p>
            <a:endParaRPr lang="en-US" altLang="en-US" dirty="0" err="1"/>
          </a:p>
          <a:p>
            <a:r>
              <a:rPr lang="en-US" altLang="en-US" dirty="0" err="1"/>
              <a:t>Kawakita</a:t>
            </a:r>
            <a:r>
              <a:rPr lang="en-US" altLang="en-US" dirty="0"/>
              <a:t> D, </a:t>
            </a:r>
            <a:r>
              <a:rPr lang="en-US" altLang="en-US" dirty="0" err="1"/>
              <a:t>Hosono</a:t>
            </a:r>
            <a:r>
              <a:rPr lang="en-US" altLang="en-US" dirty="0"/>
              <a:t> S, Ito H, et al. Impact of smoking status on clinical outcome in oral cavity cancer patients. Oral </a:t>
            </a:r>
            <a:r>
              <a:rPr lang="en-US" altLang="en-US" dirty="0" err="1"/>
              <a:t>Oncol</a:t>
            </a:r>
            <a:r>
              <a:rPr lang="en-US" altLang="en-US" dirty="0"/>
              <a:t>. Feb 2012;48(2):186-191.</a:t>
            </a:r>
          </a:p>
          <a:p>
            <a:endParaRPr lang="en-CA" altLang="en-US" dirty="0"/>
          </a:p>
        </p:txBody>
      </p:sp>
    </p:spTree>
    <p:extLst>
      <p:ext uri="{BB962C8B-B14F-4D97-AF65-F5344CB8AC3E}">
        <p14:creationId xmlns:p14="http://schemas.microsoft.com/office/powerpoint/2010/main" val="1891610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Schmidt-Hansen M, Page R, </a:t>
            </a:r>
            <a:r>
              <a:rPr lang="en-US" altLang="en-US" dirty="0" err="1"/>
              <a:t>Hasler</a:t>
            </a:r>
            <a:r>
              <a:rPr lang="en-US" altLang="en-US" dirty="0"/>
              <a:t> E. The effect of preoperative smoking cessation or preoperative pulmonary rehabilitation on outcomes after lung cancer surgery: a systematic review. </a:t>
            </a:r>
            <a:r>
              <a:rPr lang="en-US" altLang="en-US" dirty="0" err="1"/>
              <a:t>Clin</a:t>
            </a:r>
            <a:r>
              <a:rPr lang="en-US" altLang="en-US" dirty="0"/>
              <a:t> Lung Cancer. Mar 2013;14(2):96-102.</a:t>
            </a:r>
          </a:p>
        </p:txBody>
      </p:sp>
    </p:spTree>
    <p:extLst>
      <p:ext uri="{BB962C8B-B14F-4D97-AF65-F5344CB8AC3E}">
        <p14:creationId xmlns:p14="http://schemas.microsoft.com/office/powerpoint/2010/main" val="809847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Kajizono</a:t>
            </a:r>
            <a:r>
              <a:rPr lang="en-US" altLang="en-US" dirty="0"/>
              <a:t> M, Saito M, Maeda M, et al. Cetuximab-induced skin reactions are suppressed by cigarette smoking in patients with advanced colorectal cancer. </a:t>
            </a:r>
            <a:r>
              <a:rPr lang="en-US" altLang="en-US" dirty="0" err="1"/>
              <a:t>Int</a:t>
            </a:r>
            <a:r>
              <a:rPr lang="en-US" altLang="en-US" dirty="0"/>
              <a:t> J </a:t>
            </a:r>
            <a:r>
              <a:rPr lang="en-US" altLang="en-US" dirty="0" err="1"/>
              <a:t>Clin</a:t>
            </a:r>
            <a:r>
              <a:rPr lang="en-US" altLang="en-US" dirty="0"/>
              <a:t> </a:t>
            </a:r>
            <a:r>
              <a:rPr lang="en-US" altLang="en-US" dirty="0" err="1"/>
              <a:t>Oncol</a:t>
            </a:r>
            <a:r>
              <a:rPr lang="en-US" altLang="en-US" dirty="0"/>
              <a:t>. Aug 2013;18(4):684-688.</a:t>
            </a:r>
          </a:p>
          <a:p>
            <a:endParaRPr lang="en-CA" altLang="en-US" dirty="0"/>
          </a:p>
          <a:p>
            <a:r>
              <a:rPr lang="en-US" altLang="en-US" dirty="0"/>
              <a:t>Smit EF, Wu YL, Gervais R, et al. A randomized, double-blind, phase III study comparing two doses of erlotinib for second-line treatment of current smokers with advanced non-small-cell lung cancer (</a:t>
            </a:r>
            <a:r>
              <a:rPr lang="en-US" altLang="en-US" dirty="0" err="1"/>
              <a:t>CurrentS</a:t>
            </a:r>
            <a:r>
              <a:rPr lang="en-US" altLang="en-US" dirty="0"/>
              <a:t>). Lung Cancer. Sep 2016;99:94-101.</a:t>
            </a:r>
          </a:p>
        </p:txBody>
      </p:sp>
    </p:spTree>
    <p:extLst>
      <p:ext uri="{BB962C8B-B14F-4D97-AF65-F5344CB8AC3E}">
        <p14:creationId xmlns:p14="http://schemas.microsoft.com/office/powerpoint/2010/main" val="1253943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Crivelli</a:t>
            </a:r>
            <a:r>
              <a:rPr lang="en-US" altLang="en-US" dirty="0"/>
              <a:t> JJ, </a:t>
            </a:r>
            <a:r>
              <a:rPr lang="en-US" altLang="en-US" dirty="0" err="1"/>
              <a:t>Xylinas</a:t>
            </a:r>
            <a:r>
              <a:rPr lang="en-US" altLang="en-US" dirty="0"/>
              <a:t> E, </a:t>
            </a:r>
            <a:r>
              <a:rPr lang="en-US" altLang="en-US" dirty="0" err="1"/>
              <a:t>Kluth</a:t>
            </a:r>
            <a:r>
              <a:rPr lang="en-US" altLang="en-US" dirty="0"/>
              <a:t> LA, </a:t>
            </a:r>
            <a:r>
              <a:rPr lang="en-US" altLang="en-US" dirty="0" err="1"/>
              <a:t>Rieken</a:t>
            </a:r>
            <a:r>
              <a:rPr lang="en-US" altLang="en-US" dirty="0"/>
              <a:t> M, Rink M, </a:t>
            </a:r>
            <a:r>
              <a:rPr lang="en-US" altLang="en-US" dirty="0" err="1"/>
              <a:t>Shariat</a:t>
            </a:r>
            <a:r>
              <a:rPr lang="en-US" altLang="en-US" dirty="0"/>
              <a:t> SF. Effect of smoking on outcomes of urothelial carcinoma: a systematic review of the literature. </a:t>
            </a:r>
            <a:r>
              <a:rPr lang="en-US" altLang="en-US" dirty="0" err="1"/>
              <a:t>Eur</a:t>
            </a:r>
            <a:r>
              <a:rPr lang="en-US" altLang="en-US" dirty="0"/>
              <a:t> Urol. Apr 2014;65(4):742-754.</a:t>
            </a:r>
          </a:p>
        </p:txBody>
      </p:sp>
    </p:spTree>
    <p:extLst>
      <p:ext uri="{BB962C8B-B14F-4D97-AF65-F5344CB8AC3E}">
        <p14:creationId xmlns:p14="http://schemas.microsoft.com/office/powerpoint/2010/main" val="1596153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Rieken</a:t>
            </a:r>
            <a:r>
              <a:rPr lang="en-US" altLang="en-US" dirty="0"/>
              <a:t> M, </a:t>
            </a:r>
            <a:r>
              <a:rPr lang="en-US" altLang="en-US" dirty="0" err="1"/>
              <a:t>Shariat</a:t>
            </a:r>
            <a:r>
              <a:rPr lang="en-US" altLang="en-US" dirty="0"/>
              <a:t> SF, </a:t>
            </a:r>
            <a:r>
              <a:rPr lang="en-US" altLang="en-US" dirty="0" err="1"/>
              <a:t>Kluth</a:t>
            </a:r>
            <a:r>
              <a:rPr lang="en-US" altLang="en-US" dirty="0"/>
              <a:t> LA, et al. Association of Cigarette Smoking and Smoking Cessation with Biochemical Recurrence of Prostate Cancer in Patients Treated with Radical Prostatectomy. </a:t>
            </a:r>
            <a:r>
              <a:rPr lang="en-US" altLang="en-US" dirty="0" err="1"/>
              <a:t>Eur</a:t>
            </a:r>
            <a:r>
              <a:rPr lang="en-US" altLang="en-US" dirty="0"/>
              <a:t> Urol. 2015;68(6):949-956.</a:t>
            </a:r>
          </a:p>
          <a:p>
            <a:endParaRPr lang="en-CA" altLang="en-US" dirty="0"/>
          </a:p>
          <a:p>
            <a:r>
              <a:rPr lang="en-US" altLang="en-US" dirty="0"/>
              <a:t>Rink M, </a:t>
            </a:r>
            <a:r>
              <a:rPr lang="en-US" altLang="en-US" dirty="0" err="1"/>
              <a:t>Xylinas</a:t>
            </a:r>
            <a:r>
              <a:rPr lang="en-US" altLang="en-US" dirty="0"/>
              <a:t> E, </a:t>
            </a:r>
            <a:r>
              <a:rPr lang="en-US" altLang="en-US" dirty="0" err="1"/>
              <a:t>Babjuk</a:t>
            </a:r>
            <a:r>
              <a:rPr lang="en-US" altLang="en-US" dirty="0"/>
              <a:t> M, et al. Impact of smoking on outcomes of patients with a history of recurrent </a:t>
            </a:r>
            <a:r>
              <a:rPr lang="en-US" altLang="en-US" dirty="0" err="1"/>
              <a:t>nonmuscle</a:t>
            </a:r>
            <a:r>
              <a:rPr lang="en-US" altLang="en-US" dirty="0"/>
              <a:t> invasive bladder cancer. J Urol. Dec 2012;188(6):2120-2127.</a:t>
            </a:r>
          </a:p>
          <a:p>
            <a:endParaRPr lang="en-US" altLang="en-US" dirty="0"/>
          </a:p>
          <a:p>
            <a:r>
              <a:rPr lang="en-US" altLang="en-US" dirty="0"/>
              <a:t>Rink M, </a:t>
            </a:r>
            <a:r>
              <a:rPr lang="en-US" altLang="en-US" dirty="0" err="1"/>
              <a:t>Furberg</a:t>
            </a:r>
            <a:r>
              <a:rPr lang="en-US" altLang="en-US" dirty="0"/>
              <a:t> H, </a:t>
            </a:r>
            <a:r>
              <a:rPr lang="en-US" altLang="en-US" dirty="0" err="1"/>
              <a:t>Zabor</a:t>
            </a:r>
            <a:r>
              <a:rPr lang="en-US" altLang="en-US" dirty="0"/>
              <a:t> EC, et al. Impact of smoking and smoking cessation on oncologic outcomes in primary non-muscle-invasive bladder cancer. </a:t>
            </a:r>
            <a:r>
              <a:rPr lang="en-US" altLang="en-US" dirty="0" err="1"/>
              <a:t>Eur</a:t>
            </a:r>
            <a:r>
              <a:rPr lang="en-US" altLang="en-US" dirty="0"/>
              <a:t> Urol. Apr 2013;63(4):724-732.</a:t>
            </a:r>
          </a:p>
        </p:txBody>
      </p:sp>
    </p:spTree>
    <p:extLst>
      <p:ext uri="{BB962C8B-B14F-4D97-AF65-F5344CB8AC3E}">
        <p14:creationId xmlns:p14="http://schemas.microsoft.com/office/powerpoint/2010/main" val="109207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Neslund-Dudas</a:t>
            </a:r>
            <a:r>
              <a:rPr lang="en-US" altLang="en-US" dirty="0"/>
              <a:t> C, </a:t>
            </a:r>
            <a:r>
              <a:rPr lang="en-US" altLang="en-US" dirty="0" err="1"/>
              <a:t>Kandegedara</a:t>
            </a:r>
            <a:r>
              <a:rPr lang="en-US" altLang="en-US" dirty="0"/>
              <a:t> A, </a:t>
            </a:r>
            <a:r>
              <a:rPr lang="en-US" altLang="en-US" dirty="0" err="1"/>
              <a:t>Kryvenko</a:t>
            </a:r>
            <a:r>
              <a:rPr lang="en-US" altLang="en-US" dirty="0"/>
              <a:t> ON, et al. Prostate tissue metal levels and prostate cancer recurrence in smokers. </a:t>
            </a:r>
            <a:r>
              <a:rPr lang="en-US" altLang="en-US" dirty="0" err="1"/>
              <a:t>Biol</a:t>
            </a:r>
            <a:r>
              <a:rPr lang="en-US" altLang="en-US" dirty="0"/>
              <a:t> Trace Elem Res. Feb 2014;157(2):107-112.</a:t>
            </a:r>
          </a:p>
        </p:txBody>
      </p:sp>
    </p:spTree>
    <p:extLst>
      <p:ext uri="{BB962C8B-B14F-4D97-AF65-F5344CB8AC3E}">
        <p14:creationId xmlns:p14="http://schemas.microsoft.com/office/powerpoint/2010/main" val="917570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Hoff CM, Grau C, Overgaard J. Effect of smoking on oxygen delivery and outcome in patients treated with radiotherapy for head and neck squamous cell carcinoma--a prospective study. </a:t>
            </a:r>
            <a:r>
              <a:rPr lang="en-US" altLang="en-US" dirty="0" err="1"/>
              <a:t>Radiother</a:t>
            </a:r>
            <a:r>
              <a:rPr lang="en-US" altLang="en-US" dirty="0"/>
              <a:t> </a:t>
            </a:r>
            <a:r>
              <a:rPr lang="en-US" altLang="en-US" dirty="0" err="1"/>
              <a:t>Oncol</a:t>
            </a:r>
            <a:r>
              <a:rPr lang="en-US" altLang="en-US" dirty="0"/>
              <a:t>. Apr 2012;103(1):38-44.</a:t>
            </a:r>
          </a:p>
          <a:p>
            <a:endParaRPr lang="en-CA" altLang="en-US" dirty="0"/>
          </a:p>
          <a:p>
            <a:r>
              <a:rPr lang="en-US" altLang="en-US" dirty="0" err="1"/>
              <a:t>Gillison</a:t>
            </a:r>
            <a:r>
              <a:rPr lang="en-US" altLang="en-US" dirty="0"/>
              <a:t> ML, Zhang Q, Jordan R, et al. Tobacco smoking and increased risk of death and progression for patients with p16-positive and p16-negative oropharyngeal cancer. J </a:t>
            </a:r>
            <a:r>
              <a:rPr lang="en-US" altLang="en-US" dirty="0" err="1"/>
              <a:t>Clin</a:t>
            </a:r>
            <a:r>
              <a:rPr lang="en-US" altLang="en-US" dirty="0"/>
              <a:t> </a:t>
            </a:r>
            <a:r>
              <a:rPr lang="en-US" altLang="en-US" dirty="0" err="1"/>
              <a:t>Oncol</a:t>
            </a:r>
            <a:r>
              <a:rPr lang="en-US" altLang="en-US" dirty="0"/>
              <a:t>. Jun 10 2012;30(17):2102-2111.</a:t>
            </a:r>
          </a:p>
        </p:txBody>
      </p:sp>
    </p:spTree>
    <p:extLst>
      <p:ext uri="{BB962C8B-B14F-4D97-AF65-F5344CB8AC3E}">
        <p14:creationId xmlns:p14="http://schemas.microsoft.com/office/powerpoint/2010/main" val="1521723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Graham W, Toll B, Tami-Maury I, </a:t>
            </a:r>
            <a:r>
              <a:rPr lang="en-US" altLang="en-US" dirty="0" err="1"/>
              <a:t>Gritz</a:t>
            </a:r>
            <a:r>
              <a:rPr lang="en-US" altLang="en-US" dirty="0"/>
              <a:t> ER. Cancer prevention: Tobacco dependence and its treatment. In: </a:t>
            </a:r>
            <a:r>
              <a:rPr lang="en-US" altLang="en-US" dirty="0" err="1"/>
              <a:t>DeVita</a:t>
            </a:r>
            <a:r>
              <a:rPr lang="en-US" altLang="en-US" dirty="0"/>
              <a:t>, Hellman, and Rosenberg’s Cancer: Principles &amp; Practice of Oncology, 10th. Ed(s) VT </a:t>
            </a:r>
            <a:r>
              <a:rPr lang="en-US" altLang="en-US" dirty="0" err="1"/>
              <a:t>DeVita</a:t>
            </a:r>
            <a:r>
              <a:rPr lang="en-US" altLang="en-US" dirty="0"/>
              <a:t>, Jr., TS Lawrence, SA Rosenberg. Lippincott Williams &amp; Wilkins: Philadelphia. 2014.</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U.S. Department of Health and Human Services. The Health Consequences of Smoking – 50 years of Progress: A Report of the Surgeon General. Atlanta: U.S. Department of Health and Human Services. Centers for Disease Control and Prevention, National Center for Chronic Disease Prevention and Health Promotion, Office on Smoking and Health; 2014. </a:t>
            </a:r>
            <a:endParaRPr lang="en-CA" altLang="en-US" dirty="0"/>
          </a:p>
        </p:txBody>
      </p:sp>
    </p:spTree>
    <p:extLst>
      <p:ext uri="{BB962C8B-B14F-4D97-AF65-F5344CB8AC3E}">
        <p14:creationId xmlns:p14="http://schemas.microsoft.com/office/powerpoint/2010/main" val="497670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CA" dirty="0"/>
              <a:t>Tobacco use and Mortality</a:t>
            </a:r>
          </a:p>
          <a:p>
            <a:pPr marL="171450" indent="-171450">
              <a:buFont typeface="Arial" panose="020B0604020202020204" pitchFamily="34" charset="0"/>
              <a:buChar char="•"/>
              <a:defRPr/>
            </a:pPr>
            <a:r>
              <a:rPr lang="en-CA" dirty="0"/>
              <a:t>Among bladder cancer patients from Canada and Finland, smoking was associated with a hazard ratio of 1.4 (95% confidence interval, 1.0-1.9) for bladder cancer specific mortality and 1.4 (95% CI, 1.1-1.8) for overall mortality (</a:t>
            </a:r>
            <a:r>
              <a:rPr lang="en-CA" dirty="0" err="1"/>
              <a:t>Bostrom</a:t>
            </a:r>
            <a:r>
              <a:rPr lang="en-CA" dirty="0"/>
              <a:t> et al., 2012)</a:t>
            </a:r>
          </a:p>
          <a:p>
            <a:pPr marL="171450" indent="-171450">
              <a:buFont typeface="Arial" panose="020B0604020202020204" pitchFamily="34" charset="0"/>
              <a:buChar char="•"/>
              <a:defRPr/>
            </a:pPr>
            <a:r>
              <a:rPr lang="en-CA" dirty="0"/>
              <a:t>A US study of veteran with cancer found that both prior and current smokers had a significantly higher mortality at 30 days (Odds Ratio, 1.50; 95% CI, 1.19-1.89) (OR, 1.41; 95% CI, 1.08-1.82) and 1 year (OR, 1.22; 95% CI, 1.08-1.38) (OR, 1.62; 95% CI, 1.43-1.85) after surgery (</a:t>
            </a:r>
            <a:r>
              <a:rPr lang="en-CA" dirty="0" err="1"/>
              <a:t>Gajdos</a:t>
            </a:r>
            <a:r>
              <a:rPr lang="en-CA" dirty="0"/>
              <a:t> et al., 2012)</a:t>
            </a:r>
          </a:p>
          <a:p>
            <a:pPr marL="171450" indent="-171450">
              <a:buFont typeface="Arial" panose="020B0604020202020204" pitchFamily="34" charset="0"/>
              <a:buChar char="•"/>
              <a:defRPr/>
            </a:pPr>
            <a:r>
              <a:rPr lang="en-CA" dirty="0"/>
              <a:t>In a US cohort of cancer patients, current smoking was found to increase mortality risks in lung, head/neck, prostate and leukemia in men and breast, ovary, uterus, and melanoma in women (Warren et al., 2013)</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en-CA" dirty="0"/>
              <a:t>Risk of Death</a:t>
            </a:r>
          </a:p>
          <a:p>
            <a:pPr marL="171450" indent="-171450">
              <a:buFont typeface="Arial" panose="020B0604020202020204" pitchFamily="34" charset="0"/>
              <a:buChar char="•"/>
              <a:defRPr/>
            </a:pPr>
            <a:r>
              <a:rPr lang="en-CA" dirty="0"/>
              <a:t>Among Japanese pancreatic cancer patients it was found that current smokers had a significantly increased risk of death as compared to non-smokers with an relative risk of 1.7 (1.33-2.19). Former smokers had a 1.36 fold increase in risk as compared to non-smokers (Lin et al., 2013)</a:t>
            </a:r>
          </a:p>
          <a:p>
            <a:pPr marL="171450" indent="-171450">
              <a:buFont typeface="Arial" panose="020B0604020202020204" pitchFamily="34" charset="0"/>
              <a:buChar char="•"/>
              <a:defRPr/>
            </a:pPr>
            <a:r>
              <a:rPr lang="en-CA" dirty="0"/>
              <a:t>A cohort of US cancer patients showed that risk for cancer death remains significantly higher for smokers compared to non-smokers, and that the risk of death for male smokers at 45 years of age is 27.7% compared to 15.8% for non-smokers. Similarly, the risk of cancer death for female smokers is 21.7% compared to 13.2% for non-smokers at age 45 (</a:t>
            </a:r>
            <a:r>
              <a:rPr lang="en-CA" dirty="0" err="1"/>
              <a:t>Gawron</a:t>
            </a:r>
            <a:r>
              <a:rPr lang="en-CA" dirty="0"/>
              <a:t> et al., 2012)</a:t>
            </a:r>
          </a:p>
          <a:p>
            <a:pPr marL="171450" indent="-171450">
              <a:buFont typeface="Arial" panose="020B0604020202020204" pitchFamily="34" charset="0"/>
              <a:buChar char="•"/>
              <a:defRPr/>
            </a:pPr>
            <a:r>
              <a:rPr lang="en-CA" dirty="0"/>
              <a:t>Head and neck squamous cell carcinoma patients in the US demonstrated that risk of death double (hazard ratio, 2.19; 95% CI, 1.46-3.28) for those who smoked during radiotherapy (</a:t>
            </a:r>
            <a:r>
              <a:rPr lang="en-CA" dirty="0" err="1"/>
              <a:t>Gillison</a:t>
            </a:r>
            <a:r>
              <a:rPr lang="en-CA" dirty="0"/>
              <a:t> et al., 2012)</a:t>
            </a:r>
          </a:p>
          <a:p>
            <a:pPr marL="171450" indent="-171450">
              <a:buFont typeface="Arial" panose="020B0604020202020204" pitchFamily="34" charset="0"/>
              <a:buChar char="•"/>
              <a:defRPr/>
            </a:pPr>
            <a:r>
              <a:rPr lang="en-CA" dirty="0"/>
              <a:t>A systematic review of breast cancer studies found significantly increased frisk of breast cancer death with current smoking, but little evidence was found of an association between former smoking and breast cancer mortality (Braithwaite et al., 2012)</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en-US" altLang="en-US" dirty="0" err="1"/>
              <a:t>Bostrom</a:t>
            </a:r>
            <a:r>
              <a:rPr lang="en-US" altLang="en-US" dirty="0"/>
              <a:t> PJ, </a:t>
            </a:r>
            <a:r>
              <a:rPr lang="en-US" altLang="en-US" dirty="0" err="1"/>
              <a:t>Alkhateeb</a:t>
            </a:r>
            <a:r>
              <a:rPr lang="en-US" altLang="en-US" dirty="0"/>
              <a:t> S, </a:t>
            </a:r>
            <a:r>
              <a:rPr lang="en-US" altLang="en-US" dirty="0" err="1"/>
              <a:t>Trottier</a:t>
            </a:r>
            <a:r>
              <a:rPr lang="en-US" altLang="en-US" dirty="0"/>
              <a:t> G, et al. Sex differences in bladder cancer outcomes among smokers with advanced bladder cancer. BJU Int. Jan 2012;109(1):70-76.</a:t>
            </a:r>
          </a:p>
          <a:p>
            <a:pPr>
              <a:buFont typeface="Arial" panose="020B0604020202020204" pitchFamily="34" charset="0"/>
              <a:buNone/>
              <a:defRPr/>
            </a:pPr>
            <a:endParaRPr lang="en-CA" dirty="0"/>
          </a:p>
          <a:p>
            <a:pPr>
              <a:buFont typeface="Arial" panose="020B0604020202020204" pitchFamily="34" charset="0"/>
              <a:buNone/>
              <a:defRPr/>
            </a:pPr>
            <a:r>
              <a:rPr lang="en-US" altLang="en-US" dirty="0" err="1"/>
              <a:t>Gajdos</a:t>
            </a:r>
            <a:r>
              <a:rPr lang="en-US" altLang="en-US" dirty="0"/>
              <a:t> C, Hawn MT, Campagna EJ, Henderson WG, Singh JA, Houston T. Adverse effects of smoking on postoperative outcomes in cancer patients. Ann </a:t>
            </a:r>
            <a:r>
              <a:rPr lang="en-US" altLang="en-US" dirty="0" err="1"/>
              <a:t>Surg</a:t>
            </a:r>
            <a:r>
              <a:rPr lang="en-US" altLang="en-US" dirty="0"/>
              <a:t> </a:t>
            </a:r>
            <a:r>
              <a:rPr lang="en-US" altLang="en-US" dirty="0" err="1"/>
              <a:t>Oncol</a:t>
            </a:r>
            <a:r>
              <a:rPr lang="en-US" altLang="en-US" dirty="0"/>
              <a:t>. May 2012;19(5):1430-1438.</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Warren GW, </a:t>
            </a:r>
            <a:r>
              <a:rPr lang="en-US" altLang="en-US" dirty="0" err="1"/>
              <a:t>Kasza</a:t>
            </a:r>
            <a:r>
              <a:rPr lang="en-US" altLang="en-US" dirty="0"/>
              <a:t> KA, Reid ME, Cummings KM, Marshall JR. Smoking at diagnosis and survival in cancer patients. </a:t>
            </a:r>
            <a:r>
              <a:rPr lang="en-US" altLang="en-US" dirty="0" err="1"/>
              <a:t>Int</a:t>
            </a:r>
            <a:r>
              <a:rPr lang="en-US" altLang="en-US" dirty="0"/>
              <a:t> J Cancer. Jan 15 2013;132(2):401-410.</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Lin Y, </a:t>
            </a:r>
            <a:r>
              <a:rPr lang="en-US" altLang="en-US" dirty="0" err="1"/>
              <a:t>Yagyu</a:t>
            </a:r>
            <a:r>
              <a:rPr lang="en-US" altLang="en-US" dirty="0"/>
              <a:t> K, Ueda J, Kurosawa M, </a:t>
            </a:r>
            <a:r>
              <a:rPr lang="en-US" altLang="en-US" dirty="0" err="1"/>
              <a:t>Tamakoshi</a:t>
            </a:r>
            <a:r>
              <a:rPr lang="en-US" altLang="en-US" dirty="0"/>
              <a:t> A, Kikuchi S. Active and passive smoking and risk of death from pancreatic cancer: findings from the Japan Collaborative Cohort Study. </a:t>
            </a:r>
            <a:r>
              <a:rPr lang="en-US" altLang="en-US" dirty="0" err="1"/>
              <a:t>Pancreatology</a:t>
            </a:r>
            <a:r>
              <a:rPr lang="en-US" altLang="en-US" dirty="0"/>
              <a:t>. May-Jun 2013;13(3):279-284.</a:t>
            </a:r>
          </a:p>
          <a:p>
            <a:pPr>
              <a:buFont typeface="Arial" panose="020B0604020202020204" pitchFamily="34" charset="0"/>
              <a:buNone/>
              <a:defRPr/>
            </a:pPr>
            <a:endParaRPr lang="en-CA" dirty="0"/>
          </a:p>
          <a:p>
            <a:pPr>
              <a:buFont typeface="Arial" panose="020B0604020202020204" pitchFamily="34" charset="0"/>
              <a:buNone/>
              <a:defRPr/>
            </a:pPr>
            <a:r>
              <a:rPr lang="en-US" altLang="en-US" dirty="0" err="1"/>
              <a:t>Gawron</a:t>
            </a:r>
            <a:r>
              <a:rPr lang="en-US" altLang="en-US" dirty="0"/>
              <a:t> A, </a:t>
            </a:r>
            <a:r>
              <a:rPr lang="en-US" altLang="en-US" dirty="0" err="1"/>
              <a:t>Hou</a:t>
            </a:r>
            <a:r>
              <a:rPr lang="en-US" altLang="en-US" dirty="0"/>
              <a:t> L, Ning H, Berry JD, Lloyd-Jones DM. Lifetime risk for cancer death by sex and smoking status: the lifetime risk pooling project. Cancer Causes Control. Oct 2012;23(10):1729-1737.</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err="1"/>
              <a:t>Gillison</a:t>
            </a:r>
            <a:r>
              <a:rPr lang="en-US" altLang="en-US" dirty="0"/>
              <a:t> M, Zhang Q, Jordan R, et al. Tobacco use treatment in the U.S. National Cancer Institute’s designated Cancer Centers. J </a:t>
            </a:r>
            <a:r>
              <a:rPr lang="en-US" altLang="en-US" dirty="0" err="1"/>
              <a:t>Clin</a:t>
            </a:r>
            <a:r>
              <a:rPr lang="en-US" altLang="en-US" dirty="0"/>
              <a:t> </a:t>
            </a:r>
            <a:r>
              <a:rPr lang="en-US" altLang="en-US" dirty="0" err="1"/>
              <a:t>Concol</a:t>
            </a:r>
            <a:r>
              <a:rPr lang="en-US" altLang="en-US" dirty="0"/>
              <a:t>. 2012;30(17):2102-2111.</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Braithwaite D, </a:t>
            </a:r>
            <a:r>
              <a:rPr lang="en-US" altLang="en-US" dirty="0" err="1"/>
              <a:t>Izano</a:t>
            </a:r>
            <a:r>
              <a:rPr lang="en-US" altLang="en-US" dirty="0"/>
              <a:t> M, Moore DH, et al. Smoking and survival after breast cancer diagnosis: a prospective observational study and systematic review. Breast Cancer Res Treat. Nov 2012;136(2):521-533.</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err="1"/>
              <a:t>Jerjes</a:t>
            </a:r>
            <a:r>
              <a:rPr lang="en-US" altLang="en-US" dirty="0"/>
              <a:t> W, Upile T, Radhi H, et al. The effect of tobacco and alcohol and their reduction/cessation on mortality in oral cancer patients: short communication. Head Neck </a:t>
            </a:r>
            <a:r>
              <a:rPr lang="en-US" altLang="en-US" dirty="0" err="1"/>
              <a:t>Oncol</a:t>
            </a:r>
            <a:r>
              <a:rPr lang="en-US" altLang="en-US" dirty="0"/>
              <a:t>. Mar 12 2012;4:6.</a:t>
            </a:r>
          </a:p>
          <a:p>
            <a:pPr>
              <a:buFont typeface="Arial" panose="020B0604020202020204" pitchFamily="34" charset="0"/>
              <a:buNone/>
              <a:defRPr/>
            </a:pPr>
            <a:endParaRPr lang="en-CA" dirty="0"/>
          </a:p>
        </p:txBody>
      </p:sp>
    </p:spTree>
    <p:extLst>
      <p:ext uri="{BB962C8B-B14F-4D97-AF65-F5344CB8AC3E}">
        <p14:creationId xmlns:p14="http://schemas.microsoft.com/office/powerpoint/2010/main" val="2119934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Mixed or non-significant findings</a:t>
            </a:r>
          </a:p>
          <a:p>
            <a:pPr marL="171450" indent="-171450">
              <a:buFont typeface="Arial" panose="020B0604020202020204" pitchFamily="34" charset="0"/>
              <a:buChar char="•"/>
              <a:defRPr/>
            </a:pPr>
            <a:r>
              <a:rPr lang="en-CA" dirty="0"/>
              <a:t>A study of lung cancer patients in the UK found that smoking status at the time of surgery did not effect long-term survival in patients with squamous cell carcinoma, but it did significantly effect long-term outcomes of patients with adenocarcinoma (</a:t>
            </a:r>
            <a:r>
              <a:rPr lang="en-CA" dirty="0" err="1"/>
              <a:t>Poullis</a:t>
            </a:r>
            <a:r>
              <a:rPr lang="en-CA" dirty="0"/>
              <a:t> et al., 2013)</a:t>
            </a:r>
          </a:p>
          <a:p>
            <a:pPr marL="171450" indent="-171450">
              <a:buFont typeface="Arial" panose="020B0604020202020204" pitchFamily="34" charset="0"/>
              <a:buChar char="•"/>
              <a:defRPr/>
            </a:pPr>
            <a:r>
              <a:rPr lang="en-CA" dirty="0"/>
              <a:t>Among hepatocellular carcinoma patients at a single US center, it was found that smoking was not independently associated with survival in a multivariate model (Siegel et al., 2012)</a:t>
            </a:r>
          </a:p>
          <a:p>
            <a:pPr marL="171450" indent="-171450">
              <a:buFont typeface="Arial" panose="020B0604020202020204" pitchFamily="34" charset="0"/>
              <a:buChar char="•"/>
              <a:defRPr/>
            </a:pPr>
            <a:r>
              <a:rPr lang="en-CA" dirty="0"/>
              <a:t>No significant differences were found for overall survival and disease-free survival between non-smokers and smokers among a sample of patients with esophageal squamous cell carcinoma in China (Zhang et al., 2013)</a:t>
            </a:r>
          </a:p>
          <a:p>
            <a:pPr marL="171450" indent="-171450">
              <a:buFont typeface="Arial" panose="020B0604020202020204" pitchFamily="34" charset="0"/>
              <a:buChar char="•"/>
              <a:defRPr/>
            </a:pPr>
            <a:r>
              <a:rPr lang="en-CA" dirty="0"/>
              <a:t>While a multinational study of patients with </a:t>
            </a:r>
            <a:r>
              <a:rPr lang="en-CA" dirty="0" err="1"/>
              <a:t>nonmuscle</a:t>
            </a:r>
            <a:r>
              <a:rPr lang="en-CA" dirty="0"/>
              <a:t> invasive bladder cancer found that current smokers had worse survival than former smokers, who in turn had worse survival than never smokers, these differences were not statistically significant (Rink et al., 2012)</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en-US" altLang="en-US" dirty="0" err="1"/>
              <a:t>Poullis</a:t>
            </a:r>
            <a:r>
              <a:rPr lang="en-US" altLang="en-US" dirty="0"/>
              <a:t> M, McShane J, Shaw M, et al. Smoking status at diagnosis and histology type as determinants of long-term outcomes of lung cancer patients. </a:t>
            </a:r>
            <a:r>
              <a:rPr lang="en-US" altLang="en-US" dirty="0" err="1"/>
              <a:t>Eur</a:t>
            </a:r>
            <a:r>
              <a:rPr lang="en-US" altLang="en-US" dirty="0"/>
              <a:t> J </a:t>
            </a:r>
            <a:r>
              <a:rPr lang="en-US" altLang="en-US" dirty="0" err="1"/>
              <a:t>Cardiothorac</a:t>
            </a:r>
            <a:r>
              <a:rPr lang="en-US" altLang="en-US" dirty="0"/>
              <a:t> Surg. May 2013;43(5):919-924.</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Siegel AB, Conner K, Wang S, et al. Smoking and hepatocellular carcinoma mortality. </a:t>
            </a:r>
            <a:r>
              <a:rPr lang="en-US" altLang="en-US" dirty="0" err="1"/>
              <a:t>Exp</a:t>
            </a:r>
            <a:r>
              <a:rPr lang="en-US" altLang="en-US" dirty="0"/>
              <a:t> </a:t>
            </a:r>
            <a:r>
              <a:rPr lang="en-US" altLang="en-US" dirty="0" err="1"/>
              <a:t>Ther</a:t>
            </a:r>
            <a:r>
              <a:rPr lang="en-US" altLang="en-US" dirty="0"/>
              <a:t> Med. Jan 2012;3(1):124-128.</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Zhang F, Han H, Wang C, et al. A retrospective study: the prognostic value of anemia, smoking and drinking in esophageal squamous cell carcinoma with primary radiotherapy. World J </a:t>
            </a:r>
            <a:r>
              <a:rPr lang="en-US" altLang="en-US" dirty="0" err="1"/>
              <a:t>Surg</a:t>
            </a:r>
            <a:r>
              <a:rPr lang="en-US" altLang="en-US" dirty="0"/>
              <a:t> </a:t>
            </a:r>
            <a:r>
              <a:rPr lang="en-US" altLang="en-US" dirty="0" err="1"/>
              <a:t>Oncol</a:t>
            </a:r>
            <a:r>
              <a:rPr lang="en-US" altLang="en-US" dirty="0"/>
              <a:t>. Oct 01 2013;11:249.</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Rink M, </a:t>
            </a:r>
            <a:r>
              <a:rPr lang="en-US" altLang="en-US" dirty="0" err="1"/>
              <a:t>Xylinas</a:t>
            </a:r>
            <a:r>
              <a:rPr lang="en-US" altLang="en-US" dirty="0"/>
              <a:t> E, </a:t>
            </a:r>
            <a:r>
              <a:rPr lang="en-US" altLang="en-US" dirty="0" err="1"/>
              <a:t>Babjuk</a:t>
            </a:r>
            <a:r>
              <a:rPr lang="en-US" altLang="en-US" dirty="0"/>
              <a:t> M, et al. Impact of smoking on outcomes of patients with a history of recurrent </a:t>
            </a:r>
            <a:r>
              <a:rPr lang="en-US" altLang="en-US" dirty="0" err="1"/>
              <a:t>nonmuscle</a:t>
            </a:r>
            <a:r>
              <a:rPr lang="en-US" altLang="en-US" dirty="0"/>
              <a:t> invasive bladder cancer. J Urol. Dec 2012;188(6):2120-2127.</a:t>
            </a:r>
          </a:p>
          <a:p>
            <a:pPr>
              <a:buFont typeface="Arial" panose="020B0604020202020204" pitchFamily="34" charset="0"/>
              <a:buNone/>
              <a:defRPr/>
            </a:pPr>
            <a:endParaRPr lang="en-CA" dirty="0"/>
          </a:p>
          <a:p>
            <a:endParaRPr lang="en-US"/>
          </a:p>
        </p:txBody>
      </p:sp>
    </p:spTree>
    <p:extLst>
      <p:ext uri="{BB962C8B-B14F-4D97-AF65-F5344CB8AC3E}">
        <p14:creationId xmlns:p14="http://schemas.microsoft.com/office/powerpoint/2010/main" val="152535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342544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CA" dirty="0"/>
              <a:t>Smokers vs. Non-smokers</a:t>
            </a:r>
          </a:p>
          <a:p>
            <a:pPr marL="171450" indent="-171450">
              <a:buFont typeface="Arial" panose="020B0604020202020204" pitchFamily="34" charset="0"/>
              <a:buChar char="•"/>
              <a:defRPr/>
            </a:pPr>
            <a:r>
              <a:rPr lang="en-CA" dirty="0"/>
              <a:t>Among bladder cancer patients from Canada and Finland, it was found that 10-year disease specific survival (DSS) was significantly worse for smokers at 52% versus 66% for non-smokers, and overall survival (OS) was 37% for smokers and 62% for non-smokers (</a:t>
            </a:r>
            <a:r>
              <a:rPr lang="en-CA" dirty="0" err="1"/>
              <a:t>Bostrom</a:t>
            </a:r>
            <a:r>
              <a:rPr lang="en-CA" dirty="0"/>
              <a:t> et al., 2012)</a:t>
            </a:r>
          </a:p>
          <a:p>
            <a:pPr marL="171450" indent="-171450">
              <a:buFont typeface="Arial" panose="020B0604020202020204" pitchFamily="34" charset="0"/>
              <a:buChar char="•"/>
              <a:defRPr/>
            </a:pPr>
            <a:r>
              <a:rPr lang="en-CA" dirty="0"/>
              <a:t>A study in Denmark with head and neck cancer patients reported that heavy smokers had significantly worse DSS and OS compared to non-smokers (DSS 56% vs 77%, and OS 39% vs 66%) (Hoff et al., 2012)</a:t>
            </a:r>
          </a:p>
          <a:p>
            <a:pPr marL="171450" indent="-171450">
              <a:buFont typeface="Arial" panose="020B0604020202020204" pitchFamily="34" charset="0"/>
              <a:buChar char="•"/>
              <a:defRPr/>
            </a:pPr>
            <a:r>
              <a:rPr lang="en-CA" dirty="0"/>
              <a:t>Medical records of epidermoid anal cancer patients in the US showed that a history of smoking significantly decreased OS (75.4% OS at two years for patients with a history of smoking vs 87.1% OS for patients with no history of smoking) (</a:t>
            </a:r>
            <a:r>
              <a:rPr lang="en-CA" dirty="0" err="1"/>
              <a:t>Linam</a:t>
            </a:r>
            <a:r>
              <a:rPr lang="en-CA" dirty="0"/>
              <a:t> et al., 2012)</a:t>
            </a:r>
          </a:p>
          <a:p>
            <a:pPr marL="171450" indent="-171450">
              <a:buFont typeface="Arial" panose="020B0604020202020204" pitchFamily="34" charset="0"/>
              <a:buChar char="•"/>
              <a:defRPr/>
            </a:pPr>
            <a:r>
              <a:rPr lang="en-CA" dirty="0"/>
              <a:t>The 5-year OS of young female lung adenocarcinoma patients in China was 20% for current smokers and 36.6% for non-smokers (Liu et al., 2012)</a:t>
            </a:r>
          </a:p>
          <a:p>
            <a:pPr marL="171450" indent="-171450">
              <a:buFont typeface="Arial" panose="020B0604020202020204" pitchFamily="34" charset="0"/>
              <a:buChar char="•"/>
              <a:defRPr/>
            </a:pPr>
            <a:r>
              <a:rPr lang="en-CA" dirty="0"/>
              <a:t>A study of nasopharyngeal carcinoma among Chinese patients found that non-smokers had significantly higher survival rates compared to smokers (Qu et al., 2015)</a:t>
            </a:r>
          </a:p>
          <a:p>
            <a:pPr marL="171450" indent="-171450">
              <a:buFont typeface="Arial" panose="020B0604020202020204" pitchFamily="34" charset="0"/>
              <a:buChar char="•"/>
              <a:defRPr/>
            </a:pPr>
            <a:r>
              <a:rPr lang="en-CA" dirty="0"/>
              <a:t>Among renal cell carcinoma patients in the US, OS (62.37 months vs 43.64 months) and cancer-specific survival (CSS) (87.43 months vs 56.57 months) were significantly worse in patients who were smokers vs non-smokers (Kroeger et al., 2012)</a:t>
            </a:r>
          </a:p>
          <a:p>
            <a:pPr marL="171450" indent="-171450">
              <a:buFont typeface="Arial" panose="020B0604020202020204" pitchFamily="34" charset="0"/>
              <a:buChar char="•"/>
              <a:defRPr/>
            </a:pPr>
            <a:r>
              <a:rPr lang="en-CA" dirty="0"/>
              <a:t>A study of non-small cell lung cancer patients from the US showed that never smokers had better survival than current smokers (hazard ration 0.47 vs. 0.51) (</a:t>
            </a:r>
            <a:r>
              <a:rPr lang="en-CA" dirty="0" err="1"/>
              <a:t>Ferketich</a:t>
            </a:r>
            <a:r>
              <a:rPr lang="en-CA" dirty="0"/>
              <a:t> et al., 2013)</a:t>
            </a:r>
          </a:p>
          <a:p>
            <a:pPr marL="171450" indent="-171450">
              <a:buFont typeface="Arial" panose="020B0604020202020204" pitchFamily="34" charset="0"/>
              <a:buChar char="•"/>
              <a:defRPr/>
            </a:pPr>
            <a:r>
              <a:rPr lang="en-CA" dirty="0"/>
              <a:t>A study examining survival of esophageal squamous cell carcinoma patients at a Chinese institution found that 5 year OS for non-smokers and smokers was 45.8% and 37.3% respectively (Zheng et al., 2015)</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en-CA" dirty="0"/>
              <a:t>Survival in various types of smokers</a:t>
            </a:r>
          </a:p>
          <a:p>
            <a:pPr marL="171450" indent="-171450">
              <a:buFont typeface="Arial" panose="020B0604020202020204" pitchFamily="34" charset="0"/>
              <a:buChar char="•"/>
              <a:defRPr/>
            </a:pPr>
            <a:r>
              <a:rPr lang="en-CA" dirty="0"/>
              <a:t>Among oral cavity squamous cell carcinoma patients in Japan, it was found that 5-year overall survival was 72.9% for non-smokers, 85.5% for light smokers, 59.9% for moderate smokers and 69.0% for heavy smokers (</a:t>
            </a:r>
            <a:r>
              <a:rPr lang="en-CA" dirty="0" err="1"/>
              <a:t>Kawakita</a:t>
            </a:r>
            <a:r>
              <a:rPr lang="en-CA" dirty="0"/>
              <a:t> et al., 2012)</a:t>
            </a:r>
          </a:p>
          <a:p>
            <a:pPr marL="171450" indent="-171450">
              <a:buFont typeface="Arial" panose="020B0604020202020204" pitchFamily="34" charset="0"/>
              <a:buChar char="•"/>
              <a:defRPr/>
            </a:pPr>
            <a:r>
              <a:rPr lang="en-CA" dirty="0"/>
              <a:t>A Japanese study that examined the effect of smoking on survival after lung cancer surgery found that the 5-year survival rates for non-smokers, past and current smokers was 81.4%, 65.4%, and 68.8% respectively (Shiono et al., 2015)</a:t>
            </a:r>
          </a:p>
          <a:p>
            <a:pPr marL="171450" indent="-171450">
              <a:buFont typeface="Arial" panose="020B0604020202020204" pitchFamily="34" charset="0"/>
              <a:buChar char="•"/>
              <a:defRPr/>
            </a:pPr>
            <a:r>
              <a:rPr lang="en-CA" dirty="0"/>
              <a:t>In a sample of head and neck cancer patients in China, there was a significant different in survival in reformed and non-smokers on the one hand, and current smokers on the other (Cao et al., 2016)</a:t>
            </a:r>
          </a:p>
          <a:p>
            <a:pPr marL="171450" indent="-171450">
              <a:buFont typeface="Arial" panose="020B0604020202020204" pitchFamily="34" charset="0"/>
              <a:buChar char="•"/>
              <a:defRPr/>
            </a:pPr>
            <a:endParaRPr lang="en-CA" dirty="0"/>
          </a:p>
          <a:p>
            <a:pPr>
              <a:buFont typeface="Arial" panose="020B0604020202020204" pitchFamily="34" charset="0"/>
              <a:buNone/>
              <a:defRPr/>
            </a:pPr>
            <a:r>
              <a:rPr lang="en-US" altLang="en-US" dirty="0" err="1"/>
              <a:t>Bostrom</a:t>
            </a:r>
            <a:r>
              <a:rPr lang="en-US" altLang="en-US" dirty="0"/>
              <a:t> PJ, </a:t>
            </a:r>
            <a:r>
              <a:rPr lang="en-US" altLang="en-US" dirty="0" err="1"/>
              <a:t>Alkhateeb</a:t>
            </a:r>
            <a:r>
              <a:rPr lang="en-US" altLang="en-US" dirty="0"/>
              <a:t> S, </a:t>
            </a:r>
            <a:r>
              <a:rPr lang="en-US" altLang="en-US" dirty="0" err="1"/>
              <a:t>Trottier</a:t>
            </a:r>
            <a:r>
              <a:rPr lang="en-US" altLang="en-US" dirty="0"/>
              <a:t> G, et al. Sex differences in bladder cancer outcomes among smokers with advanced bladder cancer. BJU Int. Jan 2012;109(1):70-76.</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Hoff CM, Grau C, Overgaard J. Effect of smoking on oxygen delivery and outcome in patients treated with radiotherapy for head and neck squamous cell carcinoma--a prospective study. </a:t>
            </a:r>
            <a:r>
              <a:rPr lang="en-US" altLang="en-US" dirty="0" err="1"/>
              <a:t>Radiother</a:t>
            </a:r>
            <a:r>
              <a:rPr lang="en-US" altLang="en-US" dirty="0"/>
              <a:t> </a:t>
            </a:r>
            <a:r>
              <a:rPr lang="en-US" altLang="en-US" dirty="0" err="1"/>
              <a:t>Oncol</a:t>
            </a:r>
            <a:r>
              <a:rPr lang="en-US" altLang="en-US" dirty="0"/>
              <a:t>. Apr 2012;103(1):38-44.</a:t>
            </a:r>
          </a:p>
          <a:p>
            <a:pPr>
              <a:buFont typeface="Arial" panose="020B0604020202020204" pitchFamily="34" charset="0"/>
              <a:buNone/>
              <a:defRPr/>
            </a:pPr>
            <a:endParaRPr lang="en-CA" dirty="0"/>
          </a:p>
          <a:p>
            <a:pPr>
              <a:buFont typeface="Arial" panose="020B0604020202020204" pitchFamily="34" charset="0"/>
              <a:buNone/>
              <a:defRPr/>
            </a:pPr>
            <a:r>
              <a:rPr lang="en-US" altLang="en-US" dirty="0" err="1"/>
              <a:t>Linam</a:t>
            </a:r>
            <a:r>
              <a:rPr lang="en-US" altLang="en-US" dirty="0"/>
              <a:t> JM, Chand RR, </a:t>
            </a:r>
            <a:r>
              <a:rPr lang="en-US" altLang="en-US" dirty="0" err="1"/>
              <a:t>Broudy</a:t>
            </a:r>
            <a:r>
              <a:rPr lang="en-US" altLang="en-US" dirty="0"/>
              <a:t> VC, et al. Evaluation of the impact of HIV </a:t>
            </a:r>
            <a:r>
              <a:rPr lang="en-US" altLang="en-US" dirty="0" err="1"/>
              <a:t>serostatus</a:t>
            </a:r>
            <a:r>
              <a:rPr lang="en-US" altLang="en-US" dirty="0"/>
              <a:t>, tobacco smoking and CD4 counts on epidermoid anal cancer survival. </a:t>
            </a:r>
            <a:r>
              <a:rPr lang="en-US" altLang="en-US" dirty="0" err="1"/>
              <a:t>Int</a:t>
            </a:r>
            <a:r>
              <a:rPr lang="en-US" altLang="en-US" dirty="0"/>
              <a:t> J STD AIDS. Feb 2012;23(2):77-82.</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Liu M, Jiang G, Ding J, et al. Smoking reduces survival in young females with lung adenocarcinoma after curative resection. Medical Oncology (Northwood, London, England). 2012;29(2):570-573.</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Qu Y, Chen Y, Yu H, et al. Survival and Prognostic Analysis of Primary Nasopharyngeal Carcinoma in North China. </a:t>
            </a:r>
            <a:r>
              <a:rPr lang="en-US" altLang="en-US" dirty="0" err="1"/>
              <a:t>Clin</a:t>
            </a:r>
            <a:r>
              <a:rPr lang="en-US" altLang="en-US" dirty="0"/>
              <a:t> Lab. 2015;61(7):699-708.</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Kroeger N, </a:t>
            </a:r>
            <a:r>
              <a:rPr lang="en-US" altLang="en-US" dirty="0" err="1"/>
              <a:t>Klatte</a:t>
            </a:r>
            <a:r>
              <a:rPr lang="en-US" altLang="en-US" dirty="0"/>
              <a:t> T, </a:t>
            </a:r>
            <a:r>
              <a:rPr lang="en-US" altLang="en-US" dirty="0" err="1"/>
              <a:t>Birkhauser</a:t>
            </a:r>
            <a:r>
              <a:rPr lang="en-US" altLang="en-US" dirty="0"/>
              <a:t> FD, et al. Smoking negatively impacts renal cell carcinoma overall and cancer-specific survival. Cancer. Apr 1 2012;118(7):1795-1802.</a:t>
            </a:r>
          </a:p>
          <a:p>
            <a:pPr>
              <a:buFont typeface="Arial" panose="020B0604020202020204" pitchFamily="34" charset="0"/>
              <a:buNone/>
              <a:defRPr/>
            </a:pPr>
            <a:endParaRPr lang="en-CA" dirty="0"/>
          </a:p>
          <a:p>
            <a:pPr>
              <a:buFont typeface="Arial" panose="020B0604020202020204" pitchFamily="34" charset="0"/>
              <a:buNone/>
              <a:defRPr/>
            </a:pPr>
            <a:r>
              <a:rPr lang="en-US" altLang="en-US" dirty="0" err="1"/>
              <a:t>Ferketich</a:t>
            </a:r>
            <a:r>
              <a:rPr lang="en-US" altLang="en-US" dirty="0"/>
              <a:t> AK, </a:t>
            </a:r>
            <a:r>
              <a:rPr lang="en-US" altLang="en-US" dirty="0" err="1"/>
              <a:t>Niland</a:t>
            </a:r>
            <a:r>
              <a:rPr lang="en-US" altLang="en-US" dirty="0"/>
              <a:t> JC, Mamet R, et al. Smoking status and survival in the national comprehensive cancer network non-small cell lung cancer cohort. Cancer. Feb 15 2013;119(4):847-853.</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Zheng Y, Cao X, Wen J, et al. Smoking affects treatment outcome in patients with resected esophageal squamous cell carcinoma who received chemotherapy. </a:t>
            </a:r>
            <a:r>
              <a:rPr lang="en-US" altLang="en-US" dirty="0" err="1"/>
              <a:t>PLoS</a:t>
            </a:r>
            <a:r>
              <a:rPr lang="en-US" altLang="en-US" dirty="0"/>
              <a:t> One. 2015;10(4):e0123246.</a:t>
            </a:r>
          </a:p>
          <a:p>
            <a:pPr>
              <a:buFont typeface="Arial" panose="020B0604020202020204" pitchFamily="34" charset="0"/>
              <a:buNone/>
              <a:defRPr/>
            </a:pPr>
            <a:endParaRPr lang="en-CA" dirty="0"/>
          </a:p>
          <a:p>
            <a:pPr>
              <a:buFont typeface="Arial" panose="020B0604020202020204" pitchFamily="34" charset="0"/>
              <a:buNone/>
              <a:defRPr/>
            </a:pPr>
            <a:r>
              <a:rPr lang="en-US" altLang="en-US" dirty="0" err="1"/>
              <a:t>Kawakita</a:t>
            </a:r>
            <a:r>
              <a:rPr lang="en-US" altLang="en-US" dirty="0"/>
              <a:t> D, </a:t>
            </a:r>
            <a:r>
              <a:rPr lang="en-US" altLang="en-US" dirty="0" err="1"/>
              <a:t>Hosono</a:t>
            </a:r>
            <a:r>
              <a:rPr lang="en-US" altLang="en-US" dirty="0"/>
              <a:t> S, Ito H, et al. Impact of smoking status on clinical outcome in oral cavity cancer patients. Oral </a:t>
            </a:r>
            <a:r>
              <a:rPr lang="en-US" altLang="en-US" dirty="0" err="1"/>
              <a:t>Oncol</a:t>
            </a:r>
            <a:r>
              <a:rPr lang="en-US" altLang="en-US" dirty="0"/>
              <a:t>. Feb 2012;48(2):186-191.</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Shiono S, </a:t>
            </a:r>
            <a:r>
              <a:rPr lang="en-US" altLang="en-US" dirty="0" err="1"/>
              <a:t>Katahira</a:t>
            </a:r>
            <a:r>
              <a:rPr lang="en-US" altLang="en-US" dirty="0"/>
              <a:t> M, </a:t>
            </a:r>
            <a:r>
              <a:rPr lang="en-US" altLang="en-US" dirty="0" err="1"/>
              <a:t>Abiko</a:t>
            </a:r>
            <a:r>
              <a:rPr lang="en-US" altLang="en-US" dirty="0"/>
              <a:t> M, Sato T. Smoking is a perioperative risk factor and prognostic factor for lung cancer surgery. Gen </a:t>
            </a:r>
            <a:r>
              <a:rPr lang="en-US" altLang="en-US" dirty="0" err="1"/>
              <a:t>Thorac</a:t>
            </a:r>
            <a:r>
              <a:rPr lang="en-US" altLang="en-US" dirty="0"/>
              <a:t> Cardiovasc Surg. Feb 2015;63(2):93-98.</a:t>
            </a:r>
          </a:p>
          <a:p>
            <a:pPr>
              <a:buFont typeface="Arial" panose="020B0604020202020204" pitchFamily="34" charset="0"/>
              <a:buNone/>
              <a:defRPr/>
            </a:pPr>
            <a:endParaRPr lang="en-CA" dirty="0"/>
          </a:p>
          <a:p>
            <a:pPr>
              <a:buFont typeface="Arial" panose="020B0604020202020204" pitchFamily="34" charset="0"/>
              <a:buNone/>
              <a:defRPr/>
            </a:pPr>
            <a:r>
              <a:rPr lang="en-US" altLang="en-US" dirty="0"/>
              <a:t>Cao W, Liu Z, </a:t>
            </a:r>
            <a:r>
              <a:rPr lang="en-US" altLang="en-US" dirty="0" err="1"/>
              <a:t>Gokavarapu</a:t>
            </a:r>
            <a:r>
              <a:rPr lang="en-US" altLang="en-US" dirty="0"/>
              <a:t> S, Chen Y, Yang R, Ji T. Reformed smokers have survival benefits after head and neck cancer. Br J Oral </a:t>
            </a:r>
            <a:r>
              <a:rPr lang="en-US" altLang="en-US" dirty="0" err="1"/>
              <a:t>Maxillofac</a:t>
            </a:r>
            <a:r>
              <a:rPr lang="en-US" altLang="en-US" dirty="0"/>
              <a:t> Surg. Sep 2016;54(7):818-825.</a:t>
            </a:r>
          </a:p>
          <a:p>
            <a:pPr>
              <a:buFont typeface="Arial" panose="020B0604020202020204" pitchFamily="34" charset="0"/>
              <a:buNone/>
              <a:defRPr/>
            </a:pPr>
            <a:endParaRPr lang="en-CA" dirty="0"/>
          </a:p>
          <a:p>
            <a:pPr marL="171450" indent="-171450">
              <a:buFont typeface="Arial" panose="020B0604020202020204" pitchFamily="34" charset="0"/>
              <a:buChar char="•"/>
              <a:defRPr/>
            </a:pPr>
            <a:endParaRPr lang="en-CA" dirty="0"/>
          </a:p>
          <a:p>
            <a:pPr marL="171450" indent="-171450">
              <a:buFont typeface="Arial" panose="020B0604020202020204" pitchFamily="34" charset="0"/>
              <a:buChar char="•"/>
              <a:defRPr/>
            </a:pPr>
            <a:endParaRPr lang="en-CA" dirty="0"/>
          </a:p>
          <a:p>
            <a:endParaRPr lang="en-US"/>
          </a:p>
        </p:txBody>
      </p:sp>
    </p:spTree>
    <p:extLst>
      <p:ext uri="{BB962C8B-B14F-4D97-AF65-F5344CB8AC3E}">
        <p14:creationId xmlns:p14="http://schemas.microsoft.com/office/powerpoint/2010/main" val="2134753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dirty="0" err="1">
                <a:latin typeface="Calibri" charset="0"/>
                <a:ea typeface="MS PGothic" charset="0"/>
              </a:rPr>
              <a:t>Gillison</a:t>
            </a:r>
            <a:r>
              <a:rPr lang="en-US" sz="2400" dirty="0">
                <a:latin typeface="Calibri" charset="0"/>
                <a:ea typeface="MS PGothic" charset="0"/>
              </a:rPr>
              <a:t> ML, Zhang Q, Jordan R, et al. Tobacco smoking and increased risk of death and progression for patients with p16-positive and p16-negative oropharyngeal cancer. J </a:t>
            </a:r>
            <a:r>
              <a:rPr lang="en-US" sz="2400" dirty="0" err="1">
                <a:latin typeface="Calibri" charset="0"/>
                <a:ea typeface="MS PGothic" charset="0"/>
              </a:rPr>
              <a:t>Clin</a:t>
            </a:r>
            <a:r>
              <a:rPr lang="en-US" sz="2400" dirty="0">
                <a:latin typeface="Calibri" charset="0"/>
                <a:ea typeface="MS PGothic" charset="0"/>
              </a:rPr>
              <a:t> </a:t>
            </a:r>
            <a:r>
              <a:rPr lang="en-US" sz="2400" dirty="0" err="1">
                <a:latin typeface="Calibri" charset="0"/>
                <a:ea typeface="MS PGothic" charset="0"/>
              </a:rPr>
              <a:t>Oncol</a:t>
            </a:r>
            <a:r>
              <a:rPr lang="en-US" sz="2400" dirty="0">
                <a:latin typeface="Calibri" charset="0"/>
                <a:ea typeface="MS PGothic" charset="0"/>
              </a:rPr>
              <a:t>. Jun 10 2012;30(17):2102-2111.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dirty="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dirty="0">
                <a:latin typeface="Calibri" charset="0"/>
                <a:ea typeface="MS PGothic" charset="0"/>
              </a:rPr>
              <a:t>Rink M, </a:t>
            </a:r>
            <a:r>
              <a:rPr lang="en-US" sz="2400" dirty="0" err="1">
                <a:latin typeface="Calibri" charset="0"/>
                <a:ea typeface="MS PGothic" charset="0"/>
              </a:rPr>
              <a:t>Furberg</a:t>
            </a:r>
            <a:r>
              <a:rPr lang="en-US" sz="2400" dirty="0">
                <a:latin typeface="Calibri" charset="0"/>
                <a:ea typeface="MS PGothic" charset="0"/>
              </a:rPr>
              <a:t> H, </a:t>
            </a:r>
            <a:r>
              <a:rPr lang="en-US" sz="2400" dirty="0" err="1">
                <a:latin typeface="Calibri" charset="0"/>
                <a:ea typeface="MS PGothic" charset="0"/>
              </a:rPr>
              <a:t>Zabor</a:t>
            </a:r>
            <a:r>
              <a:rPr lang="en-US" sz="2400" dirty="0">
                <a:latin typeface="Calibri" charset="0"/>
                <a:ea typeface="MS PGothic" charset="0"/>
              </a:rPr>
              <a:t> EC, et al. Impact of smoking and smoking cessation on oncologic outcomes in primary non-muscle-invasive bladder cancer. </a:t>
            </a:r>
            <a:r>
              <a:rPr lang="en-US" sz="2400" dirty="0" err="1">
                <a:latin typeface="Calibri" charset="0"/>
                <a:ea typeface="MS PGothic" charset="0"/>
              </a:rPr>
              <a:t>Eur</a:t>
            </a:r>
            <a:r>
              <a:rPr lang="en-US" sz="2400" dirty="0">
                <a:latin typeface="Calibri" charset="0"/>
                <a:ea typeface="MS PGothic" charset="0"/>
              </a:rPr>
              <a:t> Urol. Apr 2013;63(4):724-732.</a:t>
            </a:r>
          </a:p>
        </p:txBody>
      </p:sp>
    </p:spTree>
    <p:extLst>
      <p:ext uri="{BB962C8B-B14F-4D97-AF65-F5344CB8AC3E}">
        <p14:creationId xmlns:p14="http://schemas.microsoft.com/office/powerpoint/2010/main" val="799137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Kruskemper G, Handschel J. Smoking affects quality of life in patients with oral squamous cell carcinomas. Clin Oral Investig. Oct 2012;16(5):1353-1361.</a:t>
            </a:r>
          </a:p>
          <a:p>
            <a:endParaRPr lang="en-CA" altLang="en-US"/>
          </a:p>
          <a:p>
            <a:r>
              <a:rPr lang="en-US" altLang="en-US"/>
              <a:t>Balduyck B, Sardari Nia P, Cogen A, et al. The effect of smoking cessation on quality of life after lung cancer surgery. Eur J Cardiothorac Surg. Dec 2011;40(6):1432-1437; discussion 1437-1438.</a:t>
            </a:r>
          </a:p>
        </p:txBody>
      </p:sp>
    </p:spTree>
    <p:extLst>
      <p:ext uri="{BB962C8B-B14F-4D97-AF65-F5344CB8AC3E}">
        <p14:creationId xmlns:p14="http://schemas.microsoft.com/office/powerpoint/2010/main" val="685257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QoL</a:t>
            </a:r>
            <a:r>
              <a:rPr lang="en-US" altLang="en-US" dirty="0"/>
              <a:t>: quality of life; NSCLC: non-small cell lung cancer</a:t>
            </a:r>
          </a:p>
          <a:p>
            <a:endParaRPr lang="en-US" altLang="en-US" dirty="0"/>
          </a:p>
          <a:p>
            <a:r>
              <a:rPr lang="en-US" altLang="en-US" dirty="0"/>
              <a:t>Chen J, Qi Y, </a:t>
            </a:r>
            <a:r>
              <a:rPr lang="en-US" altLang="en-US" dirty="0" err="1"/>
              <a:t>Wampfler</a:t>
            </a:r>
            <a:r>
              <a:rPr lang="en-US" altLang="en-US" dirty="0"/>
              <a:t> JA, et al. Effect of cigarette smoking on quality of life in small cell lung cancer patients. </a:t>
            </a:r>
            <a:r>
              <a:rPr lang="en-US" altLang="en-US" dirty="0" err="1"/>
              <a:t>Eur</a:t>
            </a:r>
            <a:r>
              <a:rPr lang="en-US" altLang="en-US" dirty="0"/>
              <a:t> J Cancer. Jul 2012;48(11):1593-1601.</a:t>
            </a:r>
          </a:p>
          <a:p>
            <a:endParaRPr lang="en-CA" altLang="en-US" dirty="0"/>
          </a:p>
          <a:p>
            <a:r>
              <a:rPr lang="en-US" altLang="en-US" dirty="0" err="1"/>
              <a:t>Gopalakrishna</a:t>
            </a:r>
            <a:r>
              <a:rPr lang="en-US" altLang="en-US" dirty="0"/>
              <a:t> A, Longo TA, </a:t>
            </a:r>
            <a:r>
              <a:rPr lang="en-US" altLang="en-US" dirty="0" err="1"/>
              <a:t>Fantony</a:t>
            </a:r>
            <a:r>
              <a:rPr lang="en-US" altLang="en-US" dirty="0"/>
              <a:t> JJ, Van Noord M, Inman BA. Lifestyle factors and health-related quality of life in bladder cancer survivors: a systematic review. J Cancer </a:t>
            </a:r>
            <a:r>
              <a:rPr lang="en-US" altLang="en-US" dirty="0" err="1"/>
              <a:t>Surviv</a:t>
            </a:r>
            <a:r>
              <a:rPr lang="en-US" altLang="en-US" dirty="0"/>
              <a:t>. Oct 2016;10(5):874-882.</a:t>
            </a:r>
          </a:p>
          <a:p>
            <a:endParaRPr lang="en-US" altLang="en-US" dirty="0"/>
          </a:p>
          <a:p>
            <a:r>
              <a:rPr lang="en-US" altLang="en-US" dirty="0"/>
              <a:t>Shen MJ, Coups EJ, Li Y, Holland JC, Hamann HA, </a:t>
            </a:r>
            <a:r>
              <a:rPr lang="en-US" altLang="en-US" dirty="0" err="1"/>
              <a:t>Ostroff</a:t>
            </a:r>
            <a:r>
              <a:rPr lang="en-US" altLang="en-US" dirty="0"/>
              <a:t> JS. The role of posttraumatic growth and timing of quitting smoking as moderators of the relationship between stigma and psychological distress among lung cancer survivors who are former smokers. </a:t>
            </a:r>
            <a:r>
              <a:rPr lang="en-US" altLang="en-US" dirty="0" err="1"/>
              <a:t>Psychooncology</a:t>
            </a:r>
            <a:r>
              <a:rPr lang="en-US" altLang="en-US" dirty="0"/>
              <a:t>. Jun 2015;24(6):683-690.</a:t>
            </a:r>
          </a:p>
        </p:txBody>
      </p:sp>
    </p:spTree>
    <p:extLst>
      <p:ext uri="{BB962C8B-B14F-4D97-AF65-F5344CB8AC3E}">
        <p14:creationId xmlns:p14="http://schemas.microsoft.com/office/powerpoint/2010/main" val="2102568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Graham W, Toll B, Tami-Maury I, </a:t>
            </a:r>
            <a:r>
              <a:rPr lang="en-US" altLang="en-US" dirty="0" err="1"/>
              <a:t>Gritz</a:t>
            </a:r>
            <a:r>
              <a:rPr lang="en-US" altLang="en-US" dirty="0"/>
              <a:t> ER. Cancer prevention: Tobacco dependence and its treatment. In: </a:t>
            </a:r>
            <a:r>
              <a:rPr lang="en-US" altLang="en-US" dirty="0" err="1"/>
              <a:t>DeVita</a:t>
            </a:r>
            <a:r>
              <a:rPr lang="en-US" altLang="en-US" dirty="0"/>
              <a:t>, Hellman, and Rosenberg’s Cancer: Principles &amp; Practice of Oncology, 10th. Ed(s) VT </a:t>
            </a:r>
            <a:r>
              <a:rPr lang="en-US" altLang="en-US" dirty="0" err="1"/>
              <a:t>DeVita</a:t>
            </a:r>
            <a:r>
              <a:rPr lang="en-US" altLang="en-US" dirty="0"/>
              <a:t>, Jr., TS Lawrence, SA Rosenberg. Lippincott Williams &amp; Wilkins: Philadelphia. 2014.</a:t>
            </a:r>
            <a:endParaRPr lang="en-CA" altLang="en-US" dirty="0"/>
          </a:p>
        </p:txBody>
      </p:sp>
    </p:spTree>
    <p:extLst>
      <p:ext uri="{BB962C8B-B14F-4D97-AF65-F5344CB8AC3E}">
        <p14:creationId xmlns:p14="http://schemas.microsoft.com/office/powerpoint/2010/main" val="1931850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Emmons KM, Sprunck-Harrild K, Puleo E, de Moor J. Provider advice about smoking cessation and pharmacotherapy among cancer survivors who smoke: practice guidelines are not translating. Transl Behav Med. Jun 2013;3(2):211-217.</a:t>
            </a:r>
          </a:p>
          <a:p>
            <a:endParaRPr lang="en-US" altLang="en-US"/>
          </a:p>
          <a:p>
            <a:r>
              <a:rPr lang="en-US" altLang="en-US" dirty="0"/>
              <a:t>Simmons VN, </a:t>
            </a:r>
            <a:r>
              <a:rPr lang="en-US" altLang="en-US" dirty="0" err="1"/>
              <a:t>Litvin</a:t>
            </a:r>
            <a:r>
              <a:rPr lang="en-US" altLang="en-US" dirty="0"/>
              <a:t> EB, </a:t>
            </a:r>
            <a:r>
              <a:rPr lang="en-US" altLang="en-US" dirty="0" err="1"/>
              <a:t>Unrod</a:t>
            </a:r>
            <a:r>
              <a:rPr lang="en-US" altLang="en-US" dirty="0"/>
              <a:t> M, Brandon TH. Oncology healthcare providers' implementation of the 5A's model of brief intervention for smoking cessation: patients' perceptions. Patient </a:t>
            </a:r>
            <a:r>
              <a:rPr lang="en-US" altLang="en-US" dirty="0" err="1"/>
              <a:t>Educ</a:t>
            </a:r>
            <a:r>
              <a:rPr lang="en-US" altLang="en-US" dirty="0"/>
              <a:t> </a:t>
            </a:r>
            <a:r>
              <a:rPr lang="en-US" altLang="en-US" dirty="0" err="1"/>
              <a:t>Couns</a:t>
            </a:r>
            <a:r>
              <a:rPr lang="en-US" altLang="en-US" dirty="0"/>
              <a:t>. Mar 2012;86(3):414-419.</a:t>
            </a:r>
          </a:p>
          <a:p>
            <a:endParaRPr lang="en-US" altLang="en-US" dirty="0"/>
          </a:p>
          <a:p>
            <a:r>
              <a:rPr lang="en-US" altLang="en-US" dirty="0"/>
              <a:t>Goldstein AO, </a:t>
            </a:r>
            <a:r>
              <a:rPr lang="en-US" altLang="en-US" dirty="0" err="1"/>
              <a:t>Gillison</a:t>
            </a:r>
            <a:r>
              <a:rPr lang="en-US" altLang="en-US" dirty="0"/>
              <a:t> ML, Zhang Q, Jordan R, et al. Tobacco smoking and increased risk of death and progression for patients with p16-positive and p16-negative oropharyngeal cancer. J </a:t>
            </a:r>
            <a:r>
              <a:rPr lang="en-US" altLang="en-US" dirty="0" err="1"/>
              <a:t>Clin</a:t>
            </a:r>
            <a:r>
              <a:rPr lang="en-US" altLang="en-US" dirty="0"/>
              <a:t> </a:t>
            </a:r>
            <a:r>
              <a:rPr lang="en-US" altLang="en-US" dirty="0" err="1"/>
              <a:t>Oncol</a:t>
            </a:r>
            <a:r>
              <a:rPr lang="en-US" altLang="en-US" dirty="0"/>
              <a:t>. Jun 10 2012;30(17):2102-2111.</a:t>
            </a:r>
          </a:p>
          <a:p>
            <a:endParaRPr lang="en-CA" altLang="en-US" dirty="0"/>
          </a:p>
          <a:p>
            <a:endParaRPr lang="en-US" altLang="en-US"/>
          </a:p>
        </p:txBody>
      </p:sp>
    </p:spTree>
    <p:extLst>
      <p:ext uri="{BB962C8B-B14F-4D97-AF65-F5344CB8AC3E}">
        <p14:creationId xmlns:p14="http://schemas.microsoft.com/office/powerpoint/2010/main" val="2114009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Graham W, Toll B, Tami-Maury I, Gritz ER. Cancer prevention: Tobacco dependence and its treatment. In: DeVita, Hellman, and Rosenberg’s Cancer: Principles &amp; Practice of Oncology, 10th. Ed(s) VT DeVita, Jr., TS Lawrence, SA Rosenberg. Lippincott Williams &amp; Wilkins: Philadelphia. 2014.</a:t>
            </a:r>
            <a:endParaRPr lang="en-CA" altLang="en-US"/>
          </a:p>
          <a:p>
            <a:endParaRPr lang="en-US" altLang="en-US"/>
          </a:p>
          <a:p>
            <a:r>
              <a:rPr lang="en-US" altLang="en-US"/>
              <a:t>Vaidya V, Hufstader-Gabriel M, Gangan N, Shah S, Bechtol R. Utilization of smoking-cessation pharmacotherapy among chronic obstructive pulmonary disease (COPD) and lung cancer patients. Curr Med Res Opin. Jun 2014;30(6):1043-1050.</a:t>
            </a:r>
          </a:p>
        </p:txBody>
      </p:sp>
    </p:spTree>
    <p:extLst>
      <p:ext uri="{BB962C8B-B14F-4D97-AF65-F5344CB8AC3E}">
        <p14:creationId xmlns:p14="http://schemas.microsoft.com/office/powerpoint/2010/main" val="757943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de Bruin-Visser JC, Ackerstaff AH, Rehorst H, Retel VP, Hilgers FJ. Integration of a smoking cessation program in the treatment protocol for patients with head and neck and lung cancer. Eur Arch Otorhinolaryngol. Feb 2012;269(2):659-665.</a:t>
            </a:r>
          </a:p>
          <a:p>
            <a:endParaRPr lang="en-CA" altLang="en-US"/>
          </a:p>
          <a:p>
            <a:r>
              <a:rPr lang="en-US" altLang="en-US"/>
              <a:t>Warren GW, Marshall JR, Cummings KM, et al. Automated tobacco assessment and cessation support for cancer patients. Cancer. Feb 15 2014;120(4):562-569.</a:t>
            </a:r>
          </a:p>
          <a:p>
            <a:endParaRPr lang="en-CA" altLang="en-US"/>
          </a:p>
        </p:txBody>
      </p:sp>
    </p:spTree>
    <p:extLst>
      <p:ext uri="{BB962C8B-B14F-4D97-AF65-F5344CB8AC3E}">
        <p14:creationId xmlns:p14="http://schemas.microsoft.com/office/powerpoint/2010/main" val="608035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Price S, Hitsman B, Veluz-Wilkins A, et al. The use of varenicline to treat nicotine dependence among patients with cancer. Psychooncology. May 24 2016.</a:t>
            </a:r>
          </a:p>
          <a:p>
            <a:endParaRPr lang="en-CA" altLang="en-US"/>
          </a:p>
          <a:p>
            <a:r>
              <a:rPr lang="en-US" altLang="en-US"/>
              <a:t>Klemp, I., Steffenssen, M., Bakholdt, V.,  Thygesen, T., Sorensen, J.A. Counselling is effective for Smoking Cessation in Head and Neck Cancer Patients - A Systematic Review and Meta-analysis. Oral and Maxillofacial Surgery. 2016; 74 (8): 687-694.</a:t>
            </a:r>
          </a:p>
        </p:txBody>
      </p:sp>
    </p:spTree>
    <p:extLst>
      <p:ext uri="{BB962C8B-B14F-4D97-AF65-F5344CB8AC3E}">
        <p14:creationId xmlns:p14="http://schemas.microsoft.com/office/powerpoint/2010/main" val="1513555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Ostroff JS, Burkhalter JE, Cinciripini PM, et al. Randomized trial of a presurgical scheduled reduced smoking intervention for patients newly diagnosed with cancer. Health Psychol. Jul 2014;33(7):737-747.</a:t>
            </a:r>
          </a:p>
          <a:p>
            <a:endParaRPr lang="en-CA" altLang="en-US"/>
          </a:p>
          <a:p>
            <a:r>
              <a:rPr lang="en-US" altLang="en-US"/>
              <a:t>Hawkes AL, Chambers SK, Pakenham KI, et al. Effects of a telephone-delivered multiple health behavior change intervention (CanChange) on health and behavioral outcomes in survivors of colorectal cancer: a randomized controlled trial. J Clin Oncol. Jun 20 2013;31(18):2313-2321.</a:t>
            </a:r>
          </a:p>
        </p:txBody>
      </p:sp>
    </p:spTree>
    <p:extLst>
      <p:ext uri="{BB962C8B-B14F-4D97-AF65-F5344CB8AC3E}">
        <p14:creationId xmlns:p14="http://schemas.microsoft.com/office/powerpoint/2010/main" val="82713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QoL</a:t>
            </a:r>
            <a:r>
              <a:rPr lang="en-CA" dirty="0"/>
              <a:t>: quality of life</a:t>
            </a:r>
          </a:p>
        </p:txBody>
      </p:sp>
    </p:spTree>
    <p:extLst>
      <p:ext uri="{BB962C8B-B14F-4D97-AF65-F5344CB8AC3E}">
        <p14:creationId xmlns:p14="http://schemas.microsoft.com/office/powerpoint/2010/main" val="91540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Zeng L, Yu X, Yu T, Xiao J, Huang Y. Interventions for smoking cessation in people diagnosed with lung cancer. Cochrane Database of Systematic Reviews. 2015(12).</a:t>
            </a:r>
          </a:p>
        </p:txBody>
      </p:sp>
    </p:spTree>
    <p:extLst>
      <p:ext uri="{BB962C8B-B14F-4D97-AF65-F5344CB8AC3E}">
        <p14:creationId xmlns:p14="http://schemas.microsoft.com/office/powerpoint/2010/main" val="1722011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a:solidFill>
                  <a:schemeClr val="tx1"/>
                </a:solidFill>
                <a:effectLst/>
                <a:latin typeface="Helvetica Neue"/>
                <a:ea typeface="MS PGothic" panose="020B0600070205080204" pitchFamily="34" charset="-128"/>
                <a:cs typeface="MS PGothic" charset="0"/>
                <a:sym typeface="Helvetica Neue"/>
              </a:rPr>
              <a:t>Weaver K, </a:t>
            </a:r>
            <a:r>
              <a:rPr lang="en-US" sz="2400" kern="1200" dirty="0" err="1">
                <a:solidFill>
                  <a:schemeClr val="tx1"/>
                </a:solidFill>
                <a:effectLst/>
                <a:latin typeface="Helvetica Neue"/>
                <a:ea typeface="MS PGothic" panose="020B0600070205080204" pitchFamily="34" charset="-128"/>
                <a:cs typeface="MS PGothic" charset="0"/>
                <a:sym typeface="Helvetica Neue"/>
              </a:rPr>
              <a:t>Danhauer</a:t>
            </a:r>
            <a:r>
              <a:rPr lang="en-US" sz="2400" kern="1200" dirty="0">
                <a:solidFill>
                  <a:schemeClr val="tx1"/>
                </a:solidFill>
                <a:effectLst/>
                <a:latin typeface="Helvetica Neue"/>
                <a:ea typeface="MS PGothic" panose="020B0600070205080204" pitchFamily="34" charset="-128"/>
                <a:cs typeface="MS PGothic" charset="0"/>
                <a:sym typeface="Helvetica Neue"/>
              </a:rPr>
              <a:t> S, </a:t>
            </a:r>
            <a:r>
              <a:rPr lang="en-US" sz="2400" kern="1200" dirty="0" err="1">
                <a:solidFill>
                  <a:schemeClr val="tx1"/>
                </a:solidFill>
                <a:effectLst/>
                <a:latin typeface="Helvetica Neue"/>
                <a:ea typeface="MS PGothic" panose="020B0600070205080204" pitchFamily="34" charset="-128"/>
                <a:cs typeface="MS PGothic" charset="0"/>
                <a:sym typeface="Helvetica Neue"/>
              </a:rPr>
              <a:t>Tooze</a:t>
            </a:r>
            <a:r>
              <a:rPr lang="en-US" sz="2400" kern="1200" dirty="0">
                <a:solidFill>
                  <a:schemeClr val="tx1"/>
                </a:solidFill>
                <a:effectLst/>
                <a:latin typeface="Helvetica Neue"/>
                <a:ea typeface="MS PGothic" panose="020B0600070205080204" pitchFamily="34" charset="-128"/>
                <a:cs typeface="MS PGothic" charset="0"/>
                <a:sym typeface="Helvetica Neue"/>
              </a:rPr>
              <a:t> J, </a:t>
            </a:r>
            <a:r>
              <a:rPr lang="en-US" sz="2400" kern="1200" dirty="0" err="1">
                <a:solidFill>
                  <a:schemeClr val="tx1"/>
                </a:solidFill>
                <a:effectLst/>
                <a:latin typeface="Helvetica Neue"/>
                <a:ea typeface="MS PGothic" panose="020B0600070205080204" pitchFamily="34" charset="-128"/>
                <a:cs typeface="MS PGothic" charset="0"/>
                <a:sym typeface="Helvetica Neue"/>
              </a:rPr>
              <a:t>Blackstock</a:t>
            </a:r>
            <a:r>
              <a:rPr lang="en-US" sz="2400" kern="1200" dirty="0">
                <a:solidFill>
                  <a:schemeClr val="tx1"/>
                </a:solidFill>
                <a:effectLst/>
                <a:latin typeface="Helvetica Neue"/>
                <a:ea typeface="MS PGothic" panose="020B0600070205080204" pitchFamily="34" charset="-128"/>
                <a:cs typeface="MS PGothic" charset="0"/>
                <a:sym typeface="Helvetica Neue"/>
              </a:rPr>
              <a:t> A, Spangler J, Thomas L et al. Smoking Cessation Counseling Beliefs and Behaviors of Outpatient Oncology Providers. The Oncologist. 2012;17(3):455- 462. </a:t>
            </a:r>
          </a:p>
          <a:p>
            <a:endParaRPr lang="en-US" sz="2400" kern="1200" dirty="0">
              <a:solidFill>
                <a:schemeClr val="tx1"/>
              </a:solidFill>
              <a:effectLst/>
              <a:latin typeface="Helvetica Neue"/>
              <a:ea typeface="MS PGothic" panose="020B0600070205080204" pitchFamily="34" charset="-128"/>
              <a:cs typeface="MS PGothic" charset="0"/>
              <a:sym typeface="Helvetica Neue"/>
            </a:endParaRPr>
          </a:p>
          <a:p>
            <a:r>
              <a:rPr lang="en-US" sz="2400" kern="1200" dirty="0">
                <a:solidFill>
                  <a:schemeClr val="tx1"/>
                </a:solidFill>
                <a:effectLst/>
                <a:latin typeface="Helvetica Neue"/>
                <a:ea typeface="MS PGothic" panose="020B0600070205080204" pitchFamily="34" charset="-128"/>
                <a:cs typeface="MS PGothic" charset="0"/>
                <a:sym typeface="Helvetica Neue"/>
              </a:rPr>
              <a:t>Simmons V, </a:t>
            </a:r>
            <a:r>
              <a:rPr lang="en-US" sz="2400" kern="1200" dirty="0" err="1">
                <a:solidFill>
                  <a:schemeClr val="tx1"/>
                </a:solidFill>
                <a:effectLst/>
                <a:latin typeface="Helvetica Neue"/>
                <a:ea typeface="MS PGothic" panose="020B0600070205080204" pitchFamily="34" charset="-128"/>
                <a:cs typeface="MS PGothic" charset="0"/>
                <a:sym typeface="Helvetica Neue"/>
              </a:rPr>
              <a:t>Litvin</a:t>
            </a:r>
            <a:r>
              <a:rPr lang="en-US" sz="2400" kern="1200" dirty="0">
                <a:solidFill>
                  <a:schemeClr val="tx1"/>
                </a:solidFill>
                <a:effectLst/>
                <a:latin typeface="Helvetica Neue"/>
                <a:ea typeface="MS PGothic" panose="020B0600070205080204" pitchFamily="34" charset="-128"/>
                <a:cs typeface="MS PGothic" charset="0"/>
                <a:sym typeface="Helvetica Neue"/>
              </a:rPr>
              <a:t> E, Patel R, Jacobsen P, McCaffrey J, </a:t>
            </a:r>
            <a:r>
              <a:rPr lang="en-US" sz="2400" kern="1200" dirty="0" err="1">
                <a:solidFill>
                  <a:schemeClr val="tx1"/>
                </a:solidFill>
                <a:effectLst/>
                <a:latin typeface="Helvetica Neue"/>
                <a:ea typeface="MS PGothic" panose="020B0600070205080204" pitchFamily="34" charset="-128"/>
                <a:cs typeface="MS PGothic" charset="0"/>
                <a:sym typeface="Helvetica Neue"/>
              </a:rPr>
              <a:t>Bepler</a:t>
            </a:r>
            <a:r>
              <a:rPr lang="en-US" sz="2400" kern="1200" dirty="0">
                <a:solidFill>
                  <a:schemeClr val="tx1"/>
                </a:solidFill>
                <a:effectLst/>
                <a:latin typeface="Helvetica Neue"/>
                <a:ea typeface="MS PGothic" panose="020B0600070205080204" pitchFamily="34" charset="-128"/>
                <a:cs typeface="MS PGothic" charset="0"/>
                <a:sym typeface="Helvetica Neue"/>
              </a:rPr>
              <a:t> G et al. Patient–provider communication and perspectives on smoking cessation and relapse in the oncology setting. Patient Education and Counseling. 2009;77(3):398-403. </a:t>
            </a:r>
          </a:p>
          <a:p>
            <a:endParaRPr lang="en-US" sz="2400" kern="1200" dirty="0">
              <a:solidFill>
                <a:schemeClr val="tx1"/>
              </a:solidFill>
              <a:effectLst/>
              <a:latin typeface="Helvetica Neue"/>
              <a:ea typeface="MS PGothic" panose="020B0600070205080204" pitchFamily="34" charset="-128"/>
              <a:cs typeface="MS PGothic" charset="0"/>
              <a:sym typeface="Helvetica Neue"/>
            </a:endParaRPr>
          </a:p>
          <a:p>
            <a:r>
              <a:rPr lang="en-US" sz="2400" kern="1200" dirty="0" err="1">
                <a:solidFill>
                  <a:schemeClr val="tx1"/>
                </a:solidFill>
                <a:effectLst/>
                <a:latin typeface="Helvetica Neue"/>
                <a:ea typeface="MS PGothic" panose="020B0600070205080204" pitchFamily="34" charset="-128"/>
                <a:cs typeface="MS PGothic" charset="0"/>
                <a:sym typeface="Helvetica Neue"/>
              </a:rPr>
              <a:t>Gritz</a:t>
            </a:r>
            <a:r>
              <a:rPr lang="en-US" sz="2400" kern="1200" dirty="0">
                <a:solidFill>
                  <a:schemeClr val="tx1"/>
                </a:solidFill>
                <a:effectLst/>
                <a:latin typeface="Helvetica Neue"/>
                <a:ea typeface="MS PGothic" panose="020B0600070205080204" pitchFamily="34" charset="-128"/>
                <a:cs typeface="MS PGothic" charset="0"/>
                <a:sym typeface="Helvetica Neue"/>
              </a:rPr>
              <a:t> E, </a:t>
            </a:r>
            <a:r>
              <a:rPr lang="en-US" sz="2400" kern="1200" dirty="0" err="1">
                <a:solidFill>
                  <a:schemeClr val="tx1"/>
                </a:solidFill>
                <a:effectLst/>
                <a:latin typeface="Helvetica Neue"/>
                <a:ea typeface="MS PGothic" panose="020B0600070205080204" pitchFamily="34" charset="-128"/>
                <a:cs typeface="MS PGothic" charset="0"/>
                <a:sym typeface="Helvetica Neue"/>
              </a:rPr>
              <a:t>Fingeret</a:t>
            </a:r>
            <a:r>
              <a:rPr lang="en-US" sz="2400" kern="1200" dirty="0">
                <a:solidFill>
                  <a:schemeClr val="tx1"/>
                </a:solidFill>
                <a:effectLst/>
                <a:latin typeface="Helvetica Neue"/>
                <a:ea typeface="MS PGothic" panose="020B0600070205080204" pitchFamily="34" charset="-128"/>
                <a:cs typeface="MS PGothic" charset="0"/>
                <a:sym typeface="Helvetica Neue"/>
              </a:rPr>
              <a:t> M, </a:t>
            </a:r>
            <a:r>
              <a:rPr lang="en-US" sz="2400" kern="1200" dirty="0" err="1">
                <a:solidFill>
                  <a:schemeClr val="tx1"/>
                </a:solidFill>
                <a:effectLst/>
                <a:latin typeface="Helvetica Neue"/>
                <a:ea typeface="MS PGothic" panose="020B0600070205080204" pitchFamily="34" charset="-128"/>
                <a:cs typeface="MS PGothic" charset="0"/>
                <a:sym typeface="Helvetica Neue"/>
              </a:rPr>
              <a:t>Vidrine</a:t>
            </a:r>
            <a:r>
              <a:rPr lang="en-US" sz="2400" kern="1200" dirty="0">
                <a:solidFill>
                  <a:schemeClr val="tx1"/>
                </a:solidFill>
                <a:effectLst/>
                <a:latin typeface="Helvetica Neue"/>
                <a:ea typeface="MS PGothic" panose="020B0600070205080204" pitchFamily="34" charset="-128"/>
                <a:cs typeface="MS PGothic" charset="0"/>
                <a:sym typeface="Helvetica Neue"/>
              </a:rPr>
              <a:t> D, </a:t>
            </a:r>
            <a:r>
              <a:rPr lang="en-US" sz="2400" kern="1200" dirty="0" err="1">
                <a:solidFill>
                  <a:schemeClr val="tx1"/>
                </a:solidFill>
                <a:effectLst/>
                <a:latin typeface="Helvetica Neue"/>
                <a:ea typeface="MS PGothic" panose="020B0600070205080204" pitchFamily="34" charset="-128"/>
                <a:cs typeface="MS PGothic" charset="0"/>
                <a:sym typeface="Helvetica Neue"/>
              </a:rPr>
              <a:t>Lazev</a:t>
            </a:r>
            <a:r>
              <a:rPr lang="en-US" sz="2400" kern="1200" dirty="0">
                <a:solidFill>
                  <a:schemeClr val="tx1"/>
                </a:solidFill>
                <a:effectLst/>
                <a:latin typeface="Helvetica Neue"/>
                <a:ea typeface="MS PGothic" panose="020B0600070205080204" pitchFamily="34" charset="-128"/>
                <a:cs typeface="MS PGothic" charset="0"/>
                <a:sym typeface="Helvetica Neue"/>
              </a:rPr>
              <a:t> A, Mehta N, Reece G. Successes and failures of the teachable moment: Smoking Cessation in Cancer Patients. Cancer. 2006;106(1):17-27.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kern="1200" dirty="0">
                <a:solidFill>
                  <a:schemeClr val="tx1"/>
                </a:solidFill>
                <a:effectLst/>
                <a:latin typeface="Helvetica Neue"/>
                <a:ea typeface="MS PGothic" panose="020B0600070205080204" pitchFamily="34" charset="-128"/>
                <a:cs typeface="MS PGothic" charset="0"/>
                <a:sym typeface="Helvetica Neue"/>
              </a:rPr>
              <a:t>Canadian</a:t>
            </a:r>
            <a:r>
              <a:rPr lang="en-US" sz="2400" kern="1200" baseline="0" dirty="0">
                <a:solidFill>
                  <a:schemeClr val="tx1"/>
                </a:solidFill>
                <a:effectLst/>
                <a:latin typeface="Helvetica Neue"/>
                <a:ea typeface="MS PGothic" panose="020B0600070205080204" pitchFamily="34" charset="-128"/>
                <a:cs typeface="MS PGothic" charset="0"/>
                <a:sym typeface="Helvetica Neue"/>
              </a:rPr>
              <a:t> Partnership Against Cancer (CPAC). Leading Practices in Clinical Smoking Cessation: Results from Program Scan (2016).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a:solidFill>
                <a:schemeClr val="tx1"/>
              </a:solidFill>
              <a:effectLst/>
              <a:latin typeface="Helvetica Neue"/>
              <a:ea typeface="MS PGothic" panose="020B0600070205080204" pitchFamily="34" charset="-128"/>
              <a:cs typeface="MS PGothic" charset="0"/>
              <a:sym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Graham W, Toll B, Tami-Maury I, </a:t>
            </a:r>
            <a:r>
              <a:rPr lang="en-US" altLang="en-US" dirty="0" err="1"/>
              <a:t>Gritz</a:t>
            </a:r>
            <a:r>
              <a:rPr lang="en-US" altLang="en-US" dirty="0"/>
              <a:t> ER. Cancer prevention: Tobacco dependence and its treatment. In: </a:t>
            </a:r>
            <a:r>
              <a:rPr lang="en-US" altLang="en-US" dirty="0" err="1"/>
              <a:t>DeVita</a:t>
            </a:r>
            <a:r>
              <a:rPr lang="en-US" altLang="en-US" dirty="0"/>
              <a:t>, Hellman, and Rosenberg’s Cancer: Principles &amp; Practice of Oncology, 10th. Ed(s) VT </a:t>
            </a:r>
            <a:r>
              <a:rPr lang="en-US" altLang="en-US" dirty="0" err="1"/>
              <a:t>DeVita</a:t>
            </a:r>
            <a:r>
              <a:rPr lang="en-US" altLang="en-US" dirty="0"/>
              <a:t>, Jr., TS Lawrence, SA Rosenberg. Lippincott Williams &amp; Wilkins: Philadelphia. 2014.</a:t>
            </a:r>
            <a:endParaRPr lang="en-CA"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a:solidFill>
                <a:schemeClr val="tx1"/>
              </a:solidFill>
              <a:effectLst/>
              <a:latin typeface="Helvetica Neue"/>
              <a:ea typeface="MS PGothic" panose="020B0600070205080204" pitchFamily="34" charset="-128"/>
              <a:cs typeface="MS PGothic" charset="0"/>
              <a:sym typeface="Helvetica Neue"/>
            </a:endParaRPr>
          </a:p>
          <a:p>
            <a:endParaRPr lang="en-US" dirty="0"/>
          </a:p>
          <a:p>
            <a:endParaRPr lang="en-US"/>
          </a:p>
        </p:txBody>
      </p:sp>
    </p:spTree>
    <p:extLst>
      <p:ext uri="{BB962C8B-B14F-4D97-AF65-F5344CB8AC3E}">
        <p14:creationId xmlns:p14="http://schemas.microsoft.com/office/powerpoint/2010/main" val="12160626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Warren GW, Marshall JR, Cummings KM, et al. Practice patterns and perceptions of thoracic oncology providers on tobacco use and cessation in cancer patients. J Thorac Oncol. May 2013;8(5):543-548.</a:t>
            </a:r>
          </a:p>
          <a:p>
            <a:endParaRPr lang="en-US" altLang="en-US"/>
          </a:p>
          <a:p>
            <a:r>
              <a:rPr lang="en-US" altLang="en-US"/>
              <a:t>Warren GW, Marshall JR, Cummings KM, et al. Addressing tobacco use in patients with cancer: a survey of American Society of Clinical Oncology members. J Oncol Pract. Sep 2013;9(5):258-262.</a:t>
            </a:r>
          </a:p>
        </p:txBody>
      </p:sp>
    </p:spTree>
    <p:extLst>
      <p:ext uri="{BB962C8B-B14F-4D97-AF65-F5344CB8AC3E}">
        <p14:creationId xmlns:p14="http://schemas.microsoft.com/office/powerpoint/2010/main" val="195159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20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Tree>
    <p:extLst>
      <p:ext uri="{BB962C8B-B14F-4D97-AF65-F5344CB8AC3E}">
        <p14:creationId xmlns:p14="http://schemas.microsoft.com/office/powerpoint/2010/main" val="116711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753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932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artnershipagainstcancer.c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94"/>
          <p:cNvSpPr/>
          <p:nvPr userDrawn="1"/>
        </p:nvSpPr>
        <p:spPr>
          <a:xfrm>
            <a:off x="0" y="0"/>
            <a:ext cx="13002768" cy="8686800"/>
          </a:xfrm>
          <a:prstGeom prst="rect">
            <a:avLst/>
          </a:prstGeom>
          <a:solidFill>
            <a:srgbClr val="01B4DE">
              <a:alpha val="1100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690233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5411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106"/>
          <p:cNvSpPr/>
          <p:nvPr userDrawn="1"/>
        </p:nvSpPr>
        <p:spPr>
          <a:xfrm>
            <a:off x="0" y="-1"/>
            <a:ext cx="5943600" cy="9753602"/>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09557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F">
    <p:spTree>
      <p:nvGrpSpPr>
        <p:cNvPr id="1" name=""/>
        <p:cNvGrpSpPr/>
        <p:nvPr/>
      </p:nvGrpSpPr>
      <p:grpSpPr>
        <a:xfrm>
          <a:off x="0" y="0"/>
          <a:ext cx="0" cy="0"/>
          <a:chOff x="0" y="0"/>
          <a:chExt cx="0" cy="0"/>
        </a:xfrm>
      </p:grpSpPr>
      <p:sp>
        <p:nvSpPr>
          <p:cNvPr id="4" name="Shape 106"/>
          <p:cNvSpPr/>
          <p:nvPr userDrawn="1"/>
        </p:nvSpPr>
        <p:spPr>
          <a:xfrm>
            <a:off x="0" y="1"/>
            <a:ext cx="130048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71002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G">
    <p:spTree>
      <p:nvGrpSpPr>
        <p:cNvPr id="1" name=""/>
        <p:cNvGrpSpPr/>
        <p:nvPr/>
      </p:nvGrpSpPr>
      <p:grpSpPr>
        <a:xfrm>
          <a:off x="0" y="0"/>
          <a:ext cx="0" cy="0"/>
          <a:chOff x="0" y="0"/>
          <a:chExt cx="0" cy="0"/>
        </a:xfrm>
      </p:grpSpPr>
      <p:sp>
        <p:nvSpPr>
          <p:cNvPr id="3" name="Shape 106"/>
          <p:cNvSpPr/>
          <p:nvPr userDrawn="1"/>
        </p:nvSpPr>
        <p:spPr>
          <a:xfrm>
            <a:off x="0" y="-1"/>
            <a:ext cx="130048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4"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54782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4"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3890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106"/>
          <p:cNvSpPr/>
          <p:nvPr userDrawn="1"/>
        </p:nvSpPr>
        <p:spPr>
          <a:xfrm>
            <a:off x="0" y="475"/>
            <a:ext cx="5943600" cy="9753126"/>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899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2061248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228298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4007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54B1AD">
              <a:alpha val="11000"/>
            </a:srgbClr>
          </a:solidFill>
          <a:ln w="12700">
            <a:miter lim="400000"/>
          </a:ln>
        </p:spPr>
        <p:txBody>
          <a:bodyPr lIns="50800" tIns="50800" rIns="50800" bIns="50800" anchor="ctr"/>
          <a:lstStyle/>
          <a:p>
            <a:pPr>
              <a:defRPr sz="2400">
                <a:solidFill>
                  <a:srgbClr val="FFFFFF"/>
                </a:solidFill>
              </a:defRPr>
            </a:pPr>
            <a:endParaRPr/>
          </a:p>
        </p:txBody>
      </p:sp>
      <p:sp>
        <p:nvSpPr>
          <p:cNvPr id="6"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4580842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4" name="Shape 115"/>
          <p:cNvSpPr/>
          <p:nvPr userDrawn="1"/>
        </p:nvSpPr>
        <p:spPr>
          <a:xfrm>
            <a:off x="0" y="0"/>
            <a:ext cx="13002769" cy="8686800"/>
          </a:xfrm>
          <a:prstGeom prst="rect">
            <a:avLst/>
          </a:prstGeom>
          <a:solidFill>
            <a:srgbClr val="4F80A2">
              <a:alpha val="11000"/>
            </a:srgbClr>
          </a:solidFill>
          <a:ln w="12700">
            <a:miter lim="400000"/>
          </a:ln>
        </p:spPr>
        <p:txBody>
          <a:bodyPr lIns="50800" tIns="50800" rIns="50800" bIns="50800" anchor="ctr"/>
          <a:lstStyle/>
          <a:p>
            <a:pPr>
              <a:defRPr sz="2400">
                <a:solidFill>
                  <a:srgbClr val="FFFFFF"/>
                </a:solidFill>
              </a:defRPr>
            </a:pPr>
            <a:endParaRPr/>
          </a:p>
        </p:txBody>
      </p:sp>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1545825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F68C2C">
              <a:alpha val="1098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2681061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solidFill>
          <a:srgbClr val="FFFFFF"/>
        </a:solidFill>
        <a:effectLst/>
      </p:bgPr>
    </p:bg>
    <p:spTree>
      <p:nvGrpSpPr>
        <p:cNvPr id="1" name=""/>
        <p:cNvGrpSpPr/>
        <p:nvPr/>
      </p:nvGrpSpPr>
      <p:grpSpPr>
        <a:xfrm>
          <a:off x="0" y="0"/>
          <a:ext cx="0" cy="0"/>
          <a:chOff x="0" y="0"/>
          <a:chExt cx="0" cy="0"/>
        </a:xfrm>
      </p:grpSpPr>
      <p:sp>
        <p:nvSpPr>
          <p:cNvPr id="126" name="Shape 126"/>
          <p:cNvSpPr/>
          <p:nvPr/>
        </p:nvSpPr>
        <p:spPr>
          <a:xfrm>
            <a:off x="0" y="-1"/>
            <a:ext cx="13004800" cy="8732520"/>
          </a:xfrm>
          <a:prstGeom prst="rect">
            <a:avLst/>
          </a:prstGeom>
          <a:solidFill>
            <a:srgbClr val="48656B"/>
          </a:solidFill>
          <a:ln w="12700">
            <a:miter lim="400000"/>
          </a:ln>
        </p:spPr>
        <p:txBody>
          <a:bodyPr lIns="50800" tIns="50800" rIns="50800" bIns="50800" anchor="ctr"/>
          <a:lstStyle/>
          <a:p>
            <a:pPr>
              <a:defRPr sz="2400">
                <a:solidFill>
                  <a:srgbClr val="FFFFFF"/>
                </a:solidFill>
              </a:defRPr>
            </a:pPr>
            <a:endParaRPr/>
          </a:p>
        </p:txBody>
      </p:sp>
      <p:sp>
        <p:nvSpPr>
          <p:cNvPr id="128" name="Shape 128"/>
          <p:cNvSpPr/>
          <p:nvPr/>
        </p:nvSpPr>
        <p:spPr>
          <a:xfrm>
            <a:off x="685800" y="3377849"/>
            <a:ext cx="6008104" cy="17462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t>Production of this resource has been made possible through financial support from Health Canada</a:t>
            </a:r>
          </a:p>
        </p:txBody>
      </p:sp>
      <p:sp>
        <p:nvSpPr>
          <p:cNvPr id="10" name="Shape 128"/>
          <p:cNvSpPr/>
          <p:nvPr userDrawn="1"/>
        </p:nvSpPr>
        <p:spPr>
          <a:xfrm>
            <a:off x="685800" y="5760720"/>
            <a:ext cx="6400800" cy="3241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sz="1600" spc="100" baseline="0" dirty="0">
                <a:solidFill>
                  <a:srgbClr val="01B4DE"/>
                </a:solidFill>
              </a:rPr>
              <a:t>PARTNERSHIPAGAINSTCANCER.CA</a:t>
            </a:r>
            <a:endParaRPr sz="1600" spc="100" baseline="0" dirty="0">
              <a:solidFill>
                <a:srgbClr val="01B4DE"/>
              </a:solidFill>
            </a:endParaRPr>
          </a:p>
        </p:txBody>
      </p:sp>
      <p:sp>
        <p:nvSpPr>
          <p:cNvPr id="2" name="Rectangle 1">
            <a:hlinkClick r:id="rId2"/>
          </p:cNvPr>
          <p:cNvSpPr/>
          <p:nvPr userDrawn="1"/>
        </p:nvSpPr>
        <p:spPr>
          <a:xfrm>
            <a:off x="685800" y="5760720"/>
            <a:ext cx="3337560" cy="32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44" y="0"/>
            <a:ext cx="1680316" cy="1499475"/>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82"/>
          <p:cNvSpPr/>
          <p:nvPr userDrawn="1"/>
        </p:nvSpPr>
        <p:spPr>
          <a:xfrm>
            <a:off x="0" y="0"/>
            <a:ext cx="5943600" cy="8229601"/>
          </a:xfrm>
          <a:prstGeom prst="rect">
            <a:avLst/>
          </a:prstGeom>
          <a:solidFill>
            <a:srgbClr val="003CA6"/>
          </a:solidFill>
          <a:ln w="12700">
            <a:miter lim="400000"/>
          </a:ln>
        </p:spPr>
        <p:txBody>
          <a:bodyPr lIns="50800" tIns="50800" rIns="50800" bIns="50800" anchor="ctr"/>
          <a:lstStyle/>
          <a:p>
            <a:pPr>
              <a:defRPr sz="2400">
                <a:solidFill>
                  <a:srgbClr val="FFFFFF"/>
                </a:solidFill>
              </a:defRPr>
            </a:pPr>
            <a:endParaRPr/>
          </a:p>
        </p:txBody>
      </p:sp>
      <p:sp>
        <p:nvSpPr>
          <p:cNvPr id="8" name="Rectangle 7"/>
          <p:cNvSpPr/>
          <p:nvPr userDrawn="1"/>
        </p:nvSpPr>
        <p:spPr>
          <a:xfrm>
            <a:off x="0" y="8229601"/>
            <a:ext cx="13004800" cy="152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84"/>
          <p:cNvSpPr>
            <a:spLocks noGrp="1"/>
          </p:cNvSpPr>
          <p:nvPr>
            <p:ph type="body" sz="quarter" idx="13"/>
          </p:nvPr>
        </p:nvSpPr>
        <p:spPr>
          <a:xfrm>
            <a:off x="734164" y="7132320"/>
            <a:ext cx="5211610" cy="384721"/>
          </a:xfrm>
          <a:prstGeom prst="rect">
            <a:avLst/>
          </a:prstGeom>
        </p:spPr>
        <p:txBody>
          <a:bodyPr wrap="square">
            <a:spAutoFit/>
          </a:bodyPr>
          <a:lstStyle>
            <a:lvl1pPr marL="0" indent="0">
              <a:lnSpc>
                <a:spcPct val="100000"/>
              </a:lnSpc>
              <a:spcBef>
                <a:spcPts val="0"/>
              </a:spcBef>
              <a:buSzTx/>
              <a:buNone/>
              <a:defRPr sz="1900" b="1" cap="all" spc="76" baseline="0">
                <a:solidFill>
                  <a:srgbClr val="01B4DE"/>
                </a:solidFill>
              </a:defRPr>
            </a:lvl1pPr>
          </a:lstStyle>
          <a:p>
            <a:r>
              <a:t>DATE</a:t>
            </a:r>
          </a:p>
        </p:txBody>
      </p:sp>
      <p:sp>
        <p:nvSpPr>
          <p:cNvPr id="9" name="Title 1"/>
          <p:cNvSpPr>
            <a:spLocks noGrp="1"/>
          </p:cNvSpPr>
          <p:nvPr>
            <p:ph type="title"/>
          </p:nvPr>
        </p:nvSpPr>
        <p:spPr>
          <a:xfrm>
            <a:off x="733694" y="3429000"/>
            <a:ext cx="5212080" cy="3200400"/>
          </a:xfrm>
          <a:prstGeom prst="rect">
            <a:avLst/>
          </a:prstGeom>
        </p:spPr>
        <p:txBody>
          <a:bodyPr/>
          <a:lstStyle>
            <a:lvl1pPr>
              <a:lnSpc>
                <a:spcPct val="80000"/>
              </a:lnSpc>
              <a:defRPr sz="4100" b="1" i="0" baseline="0">
                <a:solidFill>
                  <a:schemeClr val="bg1"/>
                </a:solidFill>
                <a:latin typeface="calibri" charset="0"/>
              </a:defRPr>
            </a:lvl1pPr>
          </a:lstStyle>
          <a:p>
            <a:r>
              <a:rPr lang="en-US"/>
              <a:t>Click to edit Master title style</a:t>
            </a:r>
          </a:p>
        </p:txBody>
      </p:sp>
      <p:pic>
        <p:nvPicPr>
          <p:cNvPr id="10" name="CPAC Logo E.png"/>
          <p:cNvPicPr>
            <a:picLocks noChangeAspect="1"/>
          </p:cNvPicPr>
          <p:nvPr userDrawn="1"/>
        </p:nvPicPr>
        <p:blipFill>
          <a:blip r:embed="rId3">
            <a:extLst/>
          </a:blip>
          <a:stretch>
            <a:fillRect/>
          </a:stretch>
        </p:blipFill>
        <p:spPr>
          <a:xfrm>
            <a:off x="8379568" y="8567928"/>
            <a:ext cx="3866972" cy="726951"/>
          </a:xfrm>
          <a:prstGeom prst="rect">
            <a:avLst/>
          </a:prstGeom>
          <a:ln w="12700">
            <a:miter lim="400000"/>
          </a:ln>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319" y="-2"/>
            <a:ext cx="2316497" cy="20671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0" y="1"/>
            <a:ext cx="59436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2"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954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7126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914400" y="9079992"/>
            <a:ext cx="330219" cy="333425"/>
          </a:xfrm>
          <a:prstGeom prst="rect">
            <a:avLst/>
          </a:prstGeom>
          <a:ln w="12700">
            <a:miter lim="400000"/>
          </a:ln>
        </p:spPr>
        <p:txBody>
          <a:bodyPr wrap="none" lIns="50800" tIns="50800" rIns="50800" bIns="50800">
            <a:spAutoFit/>
          </a:bodyPr>
          <a:lstStyle>
            <a:lvl1pPr>
              <a:defRPr sz="1500" baseline="0">
                <a:solidFill>
                  <a:srgbClr val="0057A4"/>
                </a:solidFill>
                <a:latin typeface="calibri" charset="0"/>
              </a:defRPr>
            </a:lvl1pPr>
          </a:lstStyle>
          <a:p>
            <a:fld id="{86CB4B4D-7CA3-9044-876B-883B54F8677D}" type="slidenum">
              <a:rPr lang="uk-UA"/>
              <a:pPr/>
              <a:t>‹#›</a:t>
            </a:fld>
            <a:endParaRPr lang="uk-UA" dirty="0"/>
          </a:p>
        </p:txBody>
      </p:sp>
      <p:pic>
        <p:nvPicPr>
          <p:cNvPr id="3" name="CPAC Logo E.png"/>
          <p:cNvPicPr>
            <a:picLocks noChangeAspect="1"/>
          </p:cNvPicPr>
          <p:nvPr userDrawn="1"/>
        </p:nvPicPr>
        <p:blipFill>
          <a:blip r:embed="rId7">
            <a:extLst/>
          </a:blip>
          <a:stretch>
            <a:fillRect/>
          </a:stretch>
        </p:blipFill>
        <p:spPr>
          <a:xfrm>
            <a:off x="8838696" y="8860536"/>
            <a:ext cx="3449796" cy="648526"/>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5" r:id="rId3"/>
    <p:sldLayoutId id="2147483667" r:id="rId4"/>
    <p:sldLayoutId id="2147483659" r:id="rId5"/>
  </p:sldLayoutIdLst>
  <p:transition spd="med"/>
  <p:hf hdr="0" ftr="0" dt="0"/>
  <p:txStyles>
    <p:titleStyle>
      <a:lvl1pPr marL="0" marR="0" indent="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p:titleStyle>
    <p:bodyStyle>
      <a:lvl1pPr marL="358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02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247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691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136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6" r:id="rId4"/>
    <p:sldLayoutId id="2147483668" r:id="rId5"/>
    <p:sldLayoutId id="2147483671" r:id="rId6"/>
    <p:sldLayoutId id="2147483669" r:id="rId7"/>
    <p:sldLayoutId id="2147483673" r:id="rId8"/>
    <p:sldLayoutId id="2147483674" r:id="rId9"/>
    <p:sldLayoutId id="2147483672"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cancerview.ca/tobacco"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ancerview.ca/tobacc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content.cancerview.ca/download/cv/prevention_and_screening/tobacco_cessation/documents/intergratingcctobaccocontrolpdf?attachment=0" TargetMode="External"/><Relationship Id="rId3" Type="http://schemas.openxmlformats.org/officeDocument/2006/relationships/hyperlink" Target="http://ottawamodel.ottawaheart.ca/sites/ottawamodel.ottawaheart.ca/files/omsc_hmpg/omsc_highlight_document_2016.pdf" TargetMode="External"/><Relationship Id="rId7" Type="http://schemas.openxmlformats.org/officeDocument/2006/relationships/hyperlink" Target="https://www.eviq.org.au/LinkClick.aspx?fileticket=e4GGXLOw_fo=&amp;tabid=37" TargetMode="External"/><Relationship Id="rId2" Type="http://schemas.openxmlformats.org/officeDocument/2006/relationships/hyperlink" Target="https://www.iaslc.org/sites/default/files/wysiwyg-assets/ca_cancer_center_tobacco_call_to_action.pdf" TargetMode="External"/><Relationship Id="rId1" Type="http://schemas.openxmlformats.org/officeDocument/2006/relationships/slideLayout" Target="../slideLayouts/slideLayout3.xml"/><Relationship Id="rId6" Type="http://schemas.openxmlformats.org/officeDocument/2006/relationships/hyperlink" Target="http://www.cancercare.ns.ca/site-cc/media/cancercare/In%20Practice%20Fall%202016.pdf" TargetMode="External"/><Relationship Id="rId5" Type="http://schemas.openxmlformats.org/officeDocument/2006/relationships/hyperlink" Target="http://www.cancercare.mb.ca/resource/File/CPG/Practice_Guideline/PG-Smoking_Cessation_Supportive_Care_Smoking_Cessation_in_Oncology_Care_2015_11_30.pdf" TargetMode="External"/><Relationship Id="rId4" Type="http://schemas.openxmlformats.org/officeDocument/2006/relationships/hyperlink" Target="https://www.nationalacademies.org/hmd/~/media/Files/Activity%20Files/Disease/NCPF/2016-JUN-20/Taylor.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content.cancerview.ca/download/cv/prevention_and_screening/tobacco_cessation/documents/interventionsfortobaccousepdf?attachment=0" TargetMode="External"/><Relationship Id="rId3" Type="http://schemas.openxmlformats.org/officeDocument/2006/relationships/hyperlink" Target="https://content.cancerview.ca/download/cv/prevention_and_screening/tobacco_cessation/documents/fnimtobaccoleadingpractices2pdf?attachment=0" TargetMode="External"/><Relationship Id="rId7" Type="http://schemas.openxmlformats.org/officeDocument/2006/relationships/hyperlink" Target="https://content.cancerview.ca/download/cv/prevention_and_screening/tobacco_cessation/documents/rapidliteraturereviewecoevalpdf?attachment=0" TargetMode="External"/><Relationship Id="rId2" Type="http://schemas.openxmlformats.org/officeDocument/2006/relationships/hyperlink" Target="https://content.cancerview.ca/download/cv/prevention_and_screening/tobacco_cessation/documents/cessationprogramscanv3pdf?attachment=0" TargetMode="External"/><Relationship Id="rId1" Type="http://schemas.openxmlformats.org/officeDocument/2006/relationships/slideLayout" Target="../slideLayouts/slideLayout3.xml"/><Relationship Id="rId6" Type="http://schemas.openxmlformats.org/officeDocument/2006/relationships/hyperlink" Target="https://content.cancerview.ca/download/cv/prevention_and_screening/tobacco_cessation/documents/rapidreviewofimpacttobaccopdf?attachment=0" TargetMode="External"/><Relationship Id="rId5" Type="http://schemas.openxmlformats.org/officeDocument/2006/relationships/hyperlink" Target="http://www.systemperformance.ca/" TargetMode="External"/><Relationship Id="rId4" Type="http://schemas.openxmlformats.org/officeDocument/2006/relationships/hyperlink" Target="https://content.cancerview.ca/download/cv/prevention_and_screening/tobacco_cessation/documents/cessationaidcoverage2pdf?attachment=0"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michigancancer.org/PDFs/TobaccoCessationBrochure.pdf" TargetMode="External"/><Relationship Id="rId3" Type="http://schemas.openxmlformats.org/officeDocument/2006/relationships/hyperlink" Target="http://www.mhcwcancer.ca/TheCancerJourney/Prevention/Documents/smokingbrochure_ENG_PRINT_Oct%202015.pdf" TargetMode="External"/><Relationship Id="rId7" Type="http://schemas.openxmlformats.org/officeDocument/2006/relationships/hyperlink" Target="http://www.asco.org/sites/new-www.asco.org/files/content-files/practice-and-guidelines/documents/stopping-tobacco-use-booklet.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asco.org/sites/new-www.asco.org/files/content-files/blog-release/documents/tobacco-cessation-guide.pdf" TargetMode="External"/><Relationship Id="rId5" Type="http://schemas.openxmlformats.org/officeDocument/2006/relationships/hyperlink" Target="https://www.nccn.org/about/news/newsinfo.aspx?NewsID=498" TargetMode="External"/><Relationship Id="rId10" Type="http://schemas.openxmlformats.org/officeDocument/2006/relationships/hyperlink" Target="https://www.cancer.gov/about-cancer/causes-prevention/risk/tobacco/smoking-cessation-hp-pdq" TargetMode="External"/><Relationship Id="rId4" Type="http://schemas.openxmlformats.org/officeDocument/2006/relationships/hyperlink" Target="http://www.albertahealthservices.ca/assets/info/hp/cancer/if-hp-cancer-guide-tobacco-cessation-poster-trifold.pdf" TargetMode="External"/><Relationship Id="rId9" Type="http://schemas.openxmlformats.org/officeDocument/2006/relationships/hyperlink" Target="https://www.cancer.gov/about-cancer/causes-prevention/risk/tobacco/smoking-cessation-pdq"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www.partnershipagainstcancer.ca/"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4164" y="7132320"/>
            <a:ext cx="5211610" cy="400110"/>
          </a:xfrm>
        </p:spPr>
        <p:txBody>
          <a:bodyPr/>
          <a:lstStyle/>
          <a:p>
            <a:r>
              <a:rPr lang="en-US" sz="2000" dirty="0">
                <a:ea typeface="ＭＳ Ｐゴシック" charset="0"/>
                <a:cs typeface="ＭＳ Ｐゴシック" charset="0"/>
              </a:rPr>
              <a:t>March 2017</a:t>
            </a:r>
          </a:p>
        </p:txBody>
      </p:sp>
      <p:sp>
        <p:nvSpPr>
          <p:cNvPr id="3" name="Title 2"/>
          <p:cNvSpPr>
            <a:spLocks noGrp="1"/>
          </p:cNvSpPr>
          <p:nvPr>
            <p:ph type="title"/>
          </p:nvPr>
        </p:nvSpPr>
        <p:spPr/>
        <p:txBody>
          <a:bodyPr/>
          <a:lstStyle/>
          <a:p>
            <a:r>
              <a:rPr lang="en-US" sz="4400" dirty="0"/>
              <a:t>Key Evidence from Peer-reviewed and Grey Literature on Smoking Cessation for Cancer Patients</a:t>
            </a:r>
            <a:endParaRPr lang="en-US" dirty="0"/>
          </a:p>
        </p:txBody>
      </p:sp>
    </p:spTree>
    <p:extLst>
      <p:ext uri="{BB962C8B-B14F-4D97-AF65-F5344CB8AC3E}">
        <p14:creationId xmlns:p14="http://schemas.microsoft.com/office/powerpoint/2010/main" val="116480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I use </a:t>
            </a:r>
            <a:br>
              <a:rPr lang="en-US"/>
            </a:br>
            <a:r>
              <a:rPr lang="en-US"/>
              <a:t>this resource?</a:t>
            </a:r>
          </a:p>
        </p:txBody>
      </p:sp>
    </p:spTree>
    <p:extLst>
      <p:ext uri="{BB962C8B-B14F-4D97-AF65-F5344CB8AC3E}">
        <p14:creationId xmlns:p14="http://schemas.microsoft.com/office/powerpoint/2010/main" val="100357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11</a:t>
            </a:fld>
            <a:endParaRPr lang="uk-UA"/>
          </a:p>
        </p:txBody>
      </p:sp>
      <p:sp>
        <p:nvSpPr>
          <p:cNvPr id="3" name="Text Placeholder 2"/>
          <p:cNvSpPr>
            <a:spLocks noGrp="1"/>
          </p:cNvSpPr>
          <p:nvPr>
            <p:ph type="body" idx="1"/>
          </p:nvPr>
        </p:nvSpPr>
        <p:spPr>
          <a:xfrm>
            <a:off x="914401" y="1828800"/>
            <a:ext cx="8101583" cy="6286500"/>
          </a:xfrm>
        </p:spPr>
        <p:txBody>
          <a:bodyPr/>
          <a:lstStyle/>
          <a:p>
            <a:pPr marL="0" indent="0">
              <a:buNone/>
            </a:pPr>
            <a:r>
              <a:rPr lang="en-US"/>
              <a:t>To support cancer agencies and governments in sustaining, spreading and scaling up evidence-based approaches to tobacco cessation within the cancer system, the Canadian Partnership Against Cancer has compiled multiple lines of evidence in a suite </a:t>
            </a:r>
            <a:br>
              <a:rPr lang="en-US"/>
            </a:br>
            <a:r>
              <a:rPr lang="en-US"/>
              <a:t>of resources. </a:t>
            </a:r>
          </a:p>
          <a:p>
            <a:pPr marL="0" indent="0">
              <a:buNone/>
            </a:pPr>
            <a:r>
              <a:rPr lang="en-US"/>
              <a:t>These slides on key evidence are one of several resources available from the Partnership to support evidence-informed decision-making on tobacco cessation for cancer patients.</a:t>
            </a:r>
          </a:p>
        </p:txBody>
      </p:sp>
      <p:sp>
        <p:nvSpPr>
          <p:cNvPr id="4" name="Title 3"/>
          <p:cNvSpPr>
            <a:spLocks noGrp="1"/>
          </p:cNvSpPr>
          <p:nvPr>
            <p:ph type="title"/>
          </p:nvPr>
        </p:nvSpPr>
        <p:spPr/>
        <p:txBody>
          <a:bodyPr/>
          <a:lstStyle/>
          <a:p>
            <a:r>
              <a:rPr lang="en-US"/>
              <a:t>How can I use this resource?</a:t>
            </a:r>
          </a:p>
        </p:txBody>
      </p:sp>
    </p:spTree>
    <p:extLst>
      <p:ext uri="{BB962C8B-B14F-4D97-AF65-F5344CB8AC3E}">
        <p14:creationId xmlns:p14="http://schemas.microsoft.com/office/powerpoint/2010/main" val="5590295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12</a:t>
            </a:fld>
            <a:endParaRPr lang="uk-UA"/>
          </a:p>
        </p:txBody>
      </p:sp>
      <p:sp>
        <p:nvSpPr>
          <p:cNvPr id="4" name="Title 3"/>
          <p:cNvSpPr>
            <a:spLocks noGrp="1"/>
          </p:cNvSpPr>
          <p:nvPr>
            <p:ph type="title"/>
          </p:nvPr>
        </p:nvSpPr>
        <p:spPr/>
        <p:txBody>
          <a:bodyPr/>
          <a:lstStyle/>
          <a:p>
            <a:r>
              <a:rPr lang="en-US"/>
              <a:t>Suite of Tobacco Cessation in Cancer Systems Resources</a:t>
            </a:r>
          </a:p>
        </p:txBody>
      </p:sp>
      <p:sp>
        <p:nvSpPr>
          <p:cNvPr id="6" name="Text Placeholder 2"/>
          <p:cNvSpPr txBox="1">
            <a:spLocks/>
          </p:cNvSpPr>
          <p:nvPr/>
        </p:nvSpPr>
        <p:spPr>
          <a:xfrm>
            <a:off x="914401" y="7818120"/>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hangingPunct="1">
              <a:buNone/>
            </a:pPr>
            <a:r>
              <a:rPr lang="nb-NO" sz="1400">
                <a:latin typeface="Calibri" charset="0"/>
                <a:ea typeface="MS PGothic" charset="0"/>
                <a:hlinkClick r:id="rId3"/>
              </a:rPr>
              <a:t>www.cancerview.ca/tobacco</a:t>
            </a:r>
            <a:endParaRPr lang="nb-NO" sz="1400">
              <a:latin typeface="Calibri" charset="0"/>
              <a:ea typeface="MS PGothic"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368" y="329184"/>
            <a:ext cx="11887200" cy="8915400"/>
          </a:xfrm>
          <a:prstGeom prst="rect">
            <a:avLst/>
          </a:prstGeom>
        </p:spPr>
      </p:pic>
    </p:spTree>
    <p:extLst>
      <p:ext uri="{BB962C8B-B14F-4D97-AF65-F5344CB8AC3E}">
        <p14:creationId xmlns:p14="http://schemas.microsoft.com/office/powerpoint/2010/main" val="21439502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13</a:t>
            </a:fld>
            <a:endParaRPr lang="uk-UA"/>
          </a:p>
        </p:txBody>
      </p:sp>
      <p:sp>
        <p:nvSpPr>
          <p:cNvPr id="3" name="Text Placeholder 2"/>
          <p:cNvSpPr>
            <a:spLocks noGrp="1"/>
          </p:cNvSpPr>
          <p:nvPr>
            <p:ph type="body" idx="1"/>
          </p:nvPr>
        </p:nvSpPr>
        <p:spPr/>
        <p:txBody>
          <a:bodyPr/>
          <a:lstStyle/>
          <a:p>
            <a:r>
              <a:rPr lang="en-US"/>
              <a:t>Copy-and-paste slides or key findings from peer-reviewed </a:t>
            </a:r>
            <a:br>
              <a:rPr lang="en-US"/>
            </a:br>
            <a:r>
              <a:rPr lang="en-US"/>
              <a:t>and grey literature into presentations, briefing notes</a:t>
            </a:r>
          </a:p>
          <a:p>
            <a:r>
              <a:rPr lang="en-US"/>
              <a:t>Copy-and-paste citations from notes sections of slides, </a:t>
            </a:r>
            <a:br>
              <a:rPr lang="en-US"/>
            </a:br>
            <a:r>
              <a:rPr lang="en-US"/>
              <a:t>or bibliography section</a:t>
            </a:r>
          </a:p>
          <a:p>
            <a:r>
              <a:rPr lang="en-US"/>
              <a:t>Cite the resource using the suggested citation in your presentations, briefings, reports, etc</a:t>
            </a:r>
          </a:p>
        </p:txBody>
      </p:sp>
      <p:sp>
        <p:nvSpPr>
          <p:cNvPr id="4" name="Title 3"/>
          <p:cNvSpPr>
            <a:spLocks noGrp="1"/>
          </p:cNvSpPr>
          <p:nvPr>
            <p:ph type="title"/>
          </p:nvPr>
        </p:nvSpPr>
        <p:spPr/>
        <p:txBody>
          <a:bodyPr/>
          <a:lstStyle/>
          <a:p>
            <a:r>
              <a:rPr lang="en-US"/>
              <a:t>How can I use this resource?</a:t>
            </a:r>
          </a:p>
        </p:txBody>
      </p:sp>
    </p:spTree>
    <p:extLst>
      <p:ext uri="{BB962C8B-B14F-4D97-AF65-F5344CB8AC3E}">
        <p14:creationId xmlns:p14="http://schemas.microsoft.com/office/powerpoint/2010/main" val="1422567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68804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15</a:t>
            </a:fld>
            <a:endParaRPr lang="uk-UA"/>
          </a:p>
        </p:txBody>
      </p:sp>
      <p:sp>
        <p:nvSpPr>
          <p:cNvPr id="3" name="Text Placeholder 2"/>
          <p:cNvSpPr>
            <a:spLocks noGrp="1"/>
          </p:cNvSpPr>
          <p:nvPr>
            <p:ph type="body" idx="1"/>
          </p:nvPr>
        </p:nvSpPr>
        <p:spPr>
          <a:xfrm>
            <a:off x="914401" y="1828800"/>
            <a:ext cx="7660639" cy="6286500"/>
          </a:xfrm>
        </p:spPr>
        <p:txBody>
          <a:bodyPr/>
          <a:lstStyle/>
          <a:p>
            <a:pPr>
              <a:spcBef>
                <a:spcPts val="1200"/>
              </a:spcBef>
            </a:pPr>
            <a:r>
              <a:rPr lang="en-US"/>
              <a:t>Based on evidence-based scoping review methodology, we identified key evidence from bibliographic databases and grey literature</a:t>
            </a:r>
          </a:p>
          <a:p>
            <a:pPr>
              <a:spcBef>
                <a:spcPts val="1200"/>
              </a:spcBef>
            </a:pPr>
            <a:r>
              <a:rPr lang="en-US"/>
              <a:t>Key evidence sources were identified in the following key areas associated with tobacco cessation in Canadian cancer settings: </a:t>
            </a:r>
          </a:p>
          <a:p>
            <a:pPr lvl="1">
              <a:spcBef>
                <a:spcPts val="1200"/>
              </a:spcBef>
            </a:pPr>
            <a:r>
              <a:rPr lang="en-US"/>
              <a:t>Clinical efficacy/ effectiveness</a:t>
            </a:r>
          </a:p>
          <a:p>
            <a:pPr lvl="1">
              <a:spcBef>
                <a:spcPts val="1200"/>
              </a:spcBef>
            </a:pPr>
            <a:r>
              <a:rPr lang="en-US"/>
              <a:t>Cost effectiveness</a:t>
            </a:r>
          </a:p>
          <a:p>
            <a:pPr lvl="1">
              <a:spcBef>
                <a:spcPts val="1200"/>
              </a:spcBef>
            </a:pPr>
            <a:r>
              <a:rPr lang="en-US"/>
              <a:t>Cost estimates</a:t>
            </a:r>
          </a:p>
        </p:txBody>
      </p:sp>
      <p:sp>
        <p:nvSpPr>
          <p:cNvPr id="4" name="Title 3"/>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17272360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16</a:t>
            </a:fld>
            <a:endParaRPr lang="uk-UA"/>
          </a:p>
        </p:txBody>
      </p:sp>
      <p:sp>
        <p:nvSpPr>
          <p:cNvPr id="3" name="Text Placeholder 2"/>
          <p:cNvSpPr>
            <a:spLocks noGrp="1"/>
          </p:cNvSpPr>
          <p:nvPr>
            <p:ph type="body" idx="1"/>
          </p:nvPr>
        </p:nvSpPr>
        <p:spPr/>
        <p:txBody>
          <a:bodyPr/>
          <a:lstStyle/>
          <a:p>
            <a:r>
              <a:rPr lang="en-US"/>
              <a:t> </a:t>
            </a:r>
            <a:r>
              <a:rPr lang="en-US" b="1"/>
              <a:t>Population: </a:t>
            </a:r>
            <a:r>
              <a:rPr lang="en-US"/>
              <a:t>Any cancer population</a:t>
            </a:r>
          </a:p>
          <a:p>
            <a:r>
              <a:rPr lang="en-US"/>
              <a:t> </a:t>
            </a:r>
            <a:r>
              <a:rPr lang="en-US" b="1"/>
              <a:t>Intervention: </a:t>
            </a:r>
            <a:r>
              <a:rPr lang="en-US"/>
              <a:t>Tobacco/smoking cessation interventions</a:t>
            </a:r>
          </a:p>
          <a:p>
            <a:r>
              <a:rPr lang="en-US"/>
              <a:t> </a:t>
            </a:r>
            <a:r>
              <a:rPr lang="en-US" b="1"/>
              <a:t>Comparator: </a:t>
            </a:r>
            <a:r>
              <a:rPr lang="en-US"/>
              <a:t>Any</a:t>
            </a:r>
          </a:p>
          <a:p>
            <a:r>
              <a:rPr lang="en-US"/>
              <a:t> </a:t>
            </a:r>
            <a:r>
              <a:rPr lang="en-US" b="1"/>
              <a:t>Outcomes:</a:t>
            </a:r>
          </a:p>
          <a:p>
            <a:pPr lvl="1"/>
            <a:r>
              <a:rPr lang="en-US"/>
              <a:t>Benefits/harms of smoking cessation</a:t>
            </a:r>
          </a:p>
          <a:p>
            <a:pPr lvl="1"/>
            <a:r>
              <a:rPr lang="en-US"/>
              <a:t>Clinical outcomes (e.g. cancer recurrence, mortality, comorbidities, QoL)</a:t>
            </a:r>
          </a:p>
          <a:p>
            <a:pPr lvl="1"/>
            <a:r>
              <a:rPr lang="en-US"/>
              <a:t>Cost-effectiveness of tobacco cessation interventions</a:t>
            </a:r>
          </a:p>
        </p:txBody>
      </p:sp>
      <p:sp>
        <p:nvSpPr>
          <p:cNvPr id="4" name="Title 3"/>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124260746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17</a:t>
            </a:fld>
            <a:endParaRPr lang="uk-UA"/>
          </a:p>
        </p:txBody>
      </p:sp>
      <p:sp>
        <p:nvSpPr>
          <p:cNvPr id="3" name="Text Placeholder 2"/>
          <p:cNvSpPr>
            <a:spLocks noGrp="1"/>
          </p:cNvSpPr>
          <p:nvPr>
            <p:ph type="body" idx="1"/>
          </p:nvPr>
        </p:nvSpPr>
        <p:spPr/>
        <p:txBody>
          <a:bodyPr/>
          <a:lstStyle/>
          <a:p>
            <a:r>
              <a:rPr lang="en-US"/>
              <a:t>Literature search was conducted using the following:</a:t>
            </a:r>
          </a:p>
          <a:p>
            <a:pPr lvl="1"/>
            <a:r>
              <a:rPr lang="en-US"/>
              <a:t>Bibliographic Database Search</a:t>
            </a:r>
          </a:p>
          <a:p>
            <a:pPr lvl="2">
              <a:buSzPct val="50000"/>
              <a:buBlip>
                <a:blip r:embed="rId3"/>
              </a:buBlip>
            </a:pPr>
            <a:r>
              <a:rPr lang="en-US"/>
              <a:t> Medline (EBSCO)</a:t>
            </a:r>
          </a:p>
          <a:p>
            <a:pPr lvl="2">
              <a:buSzPct val="50000"/>
              <a:buBlip>
                <a:blip r:embed="rId3"/>
              </a:buBlip>
            </a:pPr>
            <a:r>
              <a:rPr lang="en-US"/>
              <a:t> Cochrane Library (EBSCO)</a:t>
            </a:r>
          </a:p>
          <a:p>
            <a:pPr lvl="2">
              <a:buSzPct val="50000"/>
              <a:buBlip>
                <a:blip r:embed="rId3"/>
              </a:buBlip>
            </a:pPr>
            <a:r>
              <a:rPr lang="en-US"/>
              <a:t> PubMed (NLM)</a:t>
            </a:r>
          </a:p>
          <a:p>
            <a:pPr lvl="1"/>
            <a:r>
              <a:rPr lang="en-US"/>
              <a:t>Grey literature</a:t>
            </a:r>
          </a:p>
          <a:p>
            <a:r>
              <a:rPr lang="en-US"/>
              <a:t>Time period: last 5 years (2011-2016)</a:t>
            </a:r>
          </a:p>
          <a:p>
            <a:r>
              <a:rPr lang="en-US"/>
              <a:t>Study selection and data extraction conducted </a:t>
            </a:r>
            <a:br>
              <a:rPr lang="en-US"/>
            </a:br>
            <a:r>
              <a:rPr lang="en-US"/>
              <a:t>by one experienced reviewer</a:t>
            </a:r>
          </a:p>
        </p:txBody>
      </p:sp>
      <p:sp>
        <p:nvSpPr>
          <p:cNvPr id="4" name="Title 3"/>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14682874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18</a:t>
            </a:fld>
            <a:endParaRPr lang="uk-UA"/>
          </a:p>
        </p:txBody>
      </p:sp>
      <p:sp>
        <p:nvSpPr>
          <p:cNvPr id="4" name="Title 3"/>
          <p:cNvSpPr>
            <a:spLocks noGrp="1"/>
          </p:cNvSpPr>
          <p:nvPr>
            <p:ph type="title"/>
          </p:nvPr>
        </p:nvSpPr>
        <p:spPr/>
        <p:txBody>
          <a:bodyPr/>
          <a:lstStyle/>
          <a:p>
            <a:r>
              <a:rPr lang="en-US"/>
              <a:t>PRISMA Flow Diagram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08760"/>
            <a:ext cx="9144000" cy="6858000"/>
          </a:xfrm>
          <a:prstGeom prst="rect">
            <a:avLst/>
          </a:prstGeom>
        </p:spPr>
      </p:pic>
    </p:spTree>
    <p:extLst>
      <p:ext uri="{BB962C8B-B14F-4D97-AF65-F5344CB8AC3E}">
        <p14:creationId xmlns:p14="http://schemas.microsoft.com/office/powerpoint/2010/main" val="18241092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19</a:t>
            </a:fld>
            <a:endParaRPr lang="uk-UA"/>
          </a:p>
        </p:txBody>
      </p:sp>
      <p:sp>
        <p:nvSpPr>
          <p:cNvPr id="3" name="Text Placeholder 2"/>
          <p:cNvSpPr>
            <a:spLocks noGrp="1"/>
          </p:cNvSpPr>
          <p:nvPr>
            <p:ph type="body" idx="1"/>
          </p:nvPr>
        </p:nvSpPr>
        <p:spPr/>
        <p:txBody>
          <a:bodyPr/>
          <a:lstStyle/>
          <a:p>
            <a:r>
              <a:rPr lang="en-US">
                <a:latin typeface="Calibri" charset="0"/>
                <a:ea typeface="MS PGothic" charset="0"/>
              </a:rPr>
              <a:t>Over 2800 citations were identified</a:t>
            </a:r>
          </a:p>
          <a:p>
            <a:pPr lvl="1"/>
            <a:r>
              <a:rPr lang="en-US">
                <a:latin typeface="Calibri" charset="0"/>
                <a:ea typeface="MS PGothic" charset="0"/>
              </a:rPr>
              <a:t>107 publications met the inclusion criteria</a:t>
            </a:r>
          </a:p>
          <a:p>
            <a:pPr lvl="2">
              <a:buSzPct val="50000"/>
              <a:buBlip>
                <a:blip r:embed="rId3"/>
              </a:buBlip>
            </a:pPr>
            <a:r>
              <a:rPr lang="en-US">
                <a:latin typeface="Calibri" charset="0"/>
                <a:ea typeface="MS PGothic" charset="0"/>
              </a:rPr>
              <a:t>70 from bibliographic databases (peer-reviewed)</a:t>
            </a:r>
          </a:p>
          <a:p>
            <a:pPr lvl="2">
              <a:buSzPct val="50000"/>
              <a:buBlip>
                <a:blip r:embed="rId3"/>
              </a:buBlip>
            </a:pPr>
            <a:r>
              <a:rPr lang="en-US">
                <a:latin typeface="Calibri" charset="0"/>
                <a:ea typeface="MS PGothic" charset="0"/>
              </a:rPr>
              <a:t>25 from grey literature</a:t>
            </a:r>
          </a:p>
        </p:txBody>
      </p:sp>
      <p:sp>
        <p:nvSpPr>
          <p:cNvPr id="4" name="Title 3"/>
          <p:cNvSpPr>
            <a:spLocks noGrp="1"/>
          </p:cNvSpPr>
          <p:nvPr>
            <p:ph type="title"/>
          </p:nvPr>
        </p:nvSpPr>
        <p:spPr/>
        <p:txBody>
          <a:bodyPr/>
          <a:lstStyle/>
          <a:p>
            <a:r>
              <a:rPr lang="en-US"/>
              <a:t>Results</a:t>
            </a:r>
          </a:p>
        </p:txBody>
      </p:sp>
    </p:spTree>
    <p:extLst>
      <p:ext uri="{BB962C8B-B14F-4D97-AF65-F5344CB8AC3E}">
        <p14:creationId xmlns:p14="http://schemas.microsoft.com/office/powerpoint/2010/main" val="9768018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a:t>
            </a:fld>
            <a:endParaRPr lang="uk-UA" dirty="0"/>
          </a:p>
        </p:txBody>
      </p:sp>
      <p:sp>
        <p:nvSpPr>
          <p:cNvPr id="3" name="Text Placeholder 2"/>
          <p:cNvSpPr>
            <a:spLocks noGrp="1"/>
          </p:cNvSpPr>
          <p:nvPr>
            <p:ph type="body" idx="1"/>
          </p:nvPr>
        </p:nvSpPr>
        <p:spPr/>
        <p:txBody>
          <a:bodyPr/>
          <a:lstStyle/>
          <a:p>
            <a:pPr marL="0" indent="0">
              <a:lnSpc>
                <a:spcPts val="1800"/>
              </a:lnSpc>
              <a:spcBef>
                <a:spcPts val="3100"/>
              </a:spcBef>
              <a:buNone/>
            </a:pPr>
            <a:r>
              <a:rPr lang="en-US" dirty="0"/>
              <a:t>Overview</a:t>
            </a:r>
          </a:p>
          <a:p>
            <a:pPr>
              <a:lnSpc>
                <a:spcPts val="1800"/>
              </a:lnSpc>
              <a:spcBef>
                <a:spcPts val="3100"/>
              </a:spcBef>
            </a:pPr>
            <a:r>
              <a:rPr lang="en-US" dirty="0"/>
              <a:t>Why is this resource important?</a:t>
            </a:r>
          </a:p>
          <a:p>
            <a:pPr>
              <a:lnSpc>
                <a:spcPts val="1800"/>
              </a:lnSpc>
              <a:spcBef>
                <a:spcPts val="3100"/>
              </a:spcBef>
            </a:pPr>
            <a:r>
              <a:rPr lang="en-US" dirty="0"/>
              <a:t>What information is contained in this resource?</a:t>
            </a:r>
          </a:p>
          <a:p>
            <a:pPr>
              <a:lnSpc>
                <a:spcPts val="1800"/>
              </a:lnSpc>
              <a:spcBef>
                <a:spcPts val="3100"/>
              </a:spcBef>
            </a:pPr>
            <a:r>
              <a:rPr lang="en-US" dirty="0"/>
              <a:t>How can I use this resource?</a:t>
            </a:r>
          </a:p>
          <a:p>
            <a:pPr>
              <a:lnSpc>
                <a:spcPts val="1800"/>
              </a:lnSpc>
              <a:spcBef>
                <a:spcPts val="3100"/>
              </a:spcBef>
            </a:pPr>
            <a:r>
              <a:rPr lang="en-US" dirty="0"/>
              <a:t>Methods </a:t>
            </a:r>
          </a:p>
          <a:p>
            <a:pPr lvl="1">
              <a:lnSpc>
                <a:spcPts val="1800"/>
              </a:lnSpc>
              <a:spcBef>
                <a:spcPts val="3100"/>
              </a:spcBef>
            </a:pPr>
            <a:r>
              <a:rPr lang="en-US" dirty="0"/>
              <a:t>Scope + Limitations</a:t>
            </a:r>
          </a:p>
          <a:p>
            <a:pPr marL="0" indent="0">
              <a:lnSpc>
                <a:spcPts val="1800"/>
              </a:lnSpc>
              <a:spcBef>
                <a:spcPts val="3100"/>
              </a:spcBef>
              <a:buNone/>
            </a:pPr>
            <a:r>
              <a:rPr lang="en-US" dirty="0"/>
              <a:t>Key Evidence Findings</a:t>
            </a:r>
          </a:p>
          <a:p>
            <a:pPr marL="0" indent="0">
              <a:lnSpc>
                <a:spcPts val="1800"/>
              </a:lnSpc>
              <a:spcBef>
                <a:spcPts val="3100"/>
              </a:spcBef>
              <a:buNone/>
            </a:pPr>
            <a:r>
              <a:rPr lang="en-US" dirty="0"/>
              <a:t>Suggested citation</a:t>
            </a:r>
          </a:p>
          <a:p>
            <a:pPr marL="0" indent="0">
              <a:lnSpc>
                <a:spcPts val="1800"/>
              </a:lnSpc>
              <a:spcBef>
                <a:spcPts val="3100"/>
              </a:spcBef>
              <a:buNone/>
            </a:pPr>
            <a:r>
              <a:rPr lang="en-US" dirty="0"/>
              <a:t>Bibliography </a:t>
            </a:r>
          </a:p>
          <a:p>
            <a:pPr marL="0" indent="0">
              <a:lnSpc>
                <a:spcPts val="1800"/>
              </a:lnSpc>
              <a:spcBef>
                <a:spcPts val="3100"/>
              </a:spcBef>
              <a:buNone/>
            </a:pPr>
            <a:r>
              <a:rPr lang="en-US" dirty="0"/>
              <a:t>Appendix – Key Evidence by Theme</a:t>
            </a:r>
          </a:p>
        </p:txBody>
      </p:sp>
      <p:sp>
        <p:nvSpPr>
          <p:cNvPr id="4" name="Title 3"/>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17064120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20</a:t>
            </a:fld>
            <a:endParaRPr lang="uk-UA" dirty="0"/>
          </a:p>
        </p:txBody>
      </p:sp>
      <p:sp>
        <p:nvSpPr>
          <p:cNvPr id="3" name="Text Placeholder 2"/>
          <p:cNvSpPr>
            <a:spLocks noGrp="1"/>
          </p:cNvSpPr>
          <p:nvPr>
            <p:ph type="body" idx="1"/>
          </p:nvPr>
        </p:nvSpPr>
        <p:spPr>
          <a:xfrm>
            <a:off x="914401" y="1828800"/>
            <a:ext cx="8623138" cy="6286500"/>
          </a:xfrm>
        </p:spPr>
        <p:txBody>
          <a:bodyPr/>
          <a:lstStyle/>
          <a:p>
            <a:pPr>
              <a:lnSpc>
                <a:spcPts val="3000"/>
              </a:lnSpc>
              <a:spcBef>
                <a:spcPts val="1200"/>
              </a:spcBef>
            </a:pPr>
            <a:r>
              <a:rPr lang="en-US" sz="2400" dirty="0"/>
              <a:t>Methodological limitations:</a:t>
            </a:r>
          </a:p>
          <a:p>
            <a:pPr lvl="1">
              <a:lnSpc>
                <a:spcPts val="3000"/>
              </a:lnSpc>
              <a:spcBef>
                <a:spcPts val="1200"/>
              </a:spcBef>
            </a:pPr>
            <a:r>
              <a:rPr lang="en-US" sz="2400" dirty="0"/>
              <a:t>Search limited to past five years (2012-2016)</a:t>
            </a:r>
          </a:p>
          <a:p>
            <a:pPr lvl="1">
              <a:lnSpc>
                <a:spcPts val="3000"/>
              </a:lnSpc>
              <a:spcBef>
                <a:spcPts val="1200"/>
              </a:spcBef>
            </a:pPr>
            <a:r>
              <a:rPr lang="en-US" sz="2400" dirty="0"/>
              <a:t>English language only studies included</a:t>
            </a:r>
          </a:p>
          <a:p>
            <a:pPr lvl="1">
              <a:lnSpc>
                <a:spcPts val="3000"/>
              </a:lnSpc>
              <a:spcBef>
                <a:spcPts val="1200"/>
              </a:spcBef>
            </a:pPr>
            <a:r>
              <a:rPr lang="en-US" sz="2400" dirty="0"/>
              <a:t>Single reviewer study selection</a:t>
            </a:r>
          </a:p>
          <a:p>
            <a:pPr lvl="1">
              <a:lnSpc>
                <a:spcPts val="3000"/>
              </a:lnSpc>
              <a:spcBef>
                <a:spcPts val="1200"/>
              </a:spcBef>
            </a:pPr>
            <a:r>
              <a:rPr lang="en-US" sz="2400" dirty="0"/>
              <a:t>A few of the citations identified were unavailable for review through library services</a:t>
            </a:r>
          </a:p>
          <a:p>
            <a:pPr lvl="1">
              <a:lnSpc>
                <a:spcPts val="3000"/>
              </a:lnSpc>
              <a:spcBef>
                <a:spcPts val="1200"/>
              </a:spcBef>
            </a:pPr>
            <a:r>
              <a:rPr lang="en-US" sz="2400" dirty="0"/>
              <a:t>Quality appraisal not performed</a:t>
            </a:r>
          </a:p>
          <a:p>
            <a:pPr>
              <a:lnSpc>
                <a:spcPts val="3000"/>
              </a:lnSpc>
              <a:spcBef>
                <a:spcPts val="3600"/>
              </a:spcBef>
            </a:pPr>
            <a:r>
              <a:rPr lang="en-US" sz="2400" dirty="0"/>
              <a:t>Interpretation limitations:  </a:t>
            </a:r>
          </a:p>
          <a:p>
            <a:pPr lvl="1">
              <a:lnSpc>
                <a:spcPts val="3000"/>
              </a:lnSpc>
              <a:spcBef>
                <a:spcPts val="1200"/>
              </a:spcBef>
            </a:pPr>
            <a:r>
              <a:rPr lang="en-US" sz="2400" dirty="0"/>
              <a:t>Caution should be used when interpreting the findings of included studies given the variations in study design, sample size, limited volume of findings for certain themes, and lack of quality appraisal.</a:t>
            </a:r>
          </a:p>
        </p:txBody>
      </p:sp>
      <p:sp>
        <p:nvSpPr>
          <p:cNvPr id="4" name="Title 3"/>
          <p:cNvSpPr>
            <a:spLocks noGrp="1"/>
          </p:cNvSpPr>
          <p:nvPr>
            <p:ph type="title"/>
          </p:nvPr>
        </p:nvSpPr>
        <p:spPr/>
        <p:txBody>
          <a:bodyPr/>
          <a:lstStyle/>
          <a:p>
            <a:r>
              <a:rPr lang="en-US" dirty="0"/>
              <a:t>Scope and Limitations</a:t>
            </a:r>
            <a:br>
              <a:rPr lang="en-US" dirty="0"/>
            </a:br>
            <a:endParaRPr lang="en-US" dirty="0"/>
          </a:p>
        </p:txBody>
      </p:sp>
    </p:spTree>
    <p:extLst>
      <p:ext uri="{BB962C8B-B14F-4D97-AF65-F5344CB8AC3E}">
        <p14:creationId xmlns:p14="http://schemas.microsoft.com/office/powerpoint/2010/main" val="3170407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Evidence Findings</a:t>
            </a:r>
          </a:p>
        </p:txBody>
      </p:sp>
    </p:spTree>
    <p:extLst>
      <p:ext uri="{BB962C8B-B14F-4D97-AF65-F5344CB8AC3E}">
        <p14:creationId xmlns:p14="http://schemas.microsoft.com/office/powerpoint/2010/main" val="212214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22</a:t>
            </a:fld>
            <a:endParaRPr lang="uk-UA" dirty="0"/>
          </a:p>
        </p:txBody>
      </p:sp>
      <p:sp>
        <p:nvSpPr>
          <p:cNvPr id="3" name="Text Placeholder 2"/>
          <p:cNvSpPr>
            <a:spLocks noGrp="1"/>
          </p:cNvSpPr>
          <p:nvPr>
            <p:ph type="body" idx="1"/>
          </p:nvPr>
        </p:nvSpPr>
        <p:spPr>
          <a:xfrm>
            <a:off x="914401" y="1828800"/>
            <a:ext cx="9772649" cy="6286500"/>
          </a:xfrm>
        </p:spPr>
        <p:txBody>
          <a:bodyPr/>
          <a:lstStyle/>
          <a:p>
            <a:pPr>
              <a:lnSpc>
                <a:spcPts val="3100"/>
              </a:lnSpc>
              <a:spcBef>
                <a:spcPts val="1200"/>
              </a:spcBef>
            </a:pPr>
            <a:r>
              <a:rPr lang="en-US" sz="2500"/>
              <a:t>In Canada in 2013, 15.2% of incident cancer cases were attributable to the risk factor of tobacco smoking</a:t>
            </a:r>
          </a:p>
          <a:p>
            <a:pPr>
              <a:lnSpc>
                <a:spcPts val="3100"/>
              </a:lnSpc>
              <a:spcBef>
                <a:spcPts val="1200"/>
              </a:spcBef>
            </a:pPr>
            <a:r>
              <a:rPr lang="en-US" sz="2500"/>
              <a:t>Despite the fact that the proportion of cancers attributable to smoking has declined from 17.9% in 2000, the proportion of cancers attributable to tobacco smoking continues to be higher than those attributable to excess weight, alcohol use and physical inactivity</a:t>
            </a:r>
          </a:p>
          <a:p>
            <a:pPr>
              <a:lnSpc>
                <a:spcPts val="3100"/>
              </a:lnSpc>
              <a:spcBef>
                <a:spcPts val="1200"/>
              </a:spcBef>
            </a:pPr>
            <a:r>
              <a:rPr lang="en-US" sz="2500"/>
              <a:t>The preventable diagnosis in Canada include:</a:t>
            </a:r>
          </a:p>
          <a:p>
            <a:pPr lvl="1">
              <a:lnSpc>
                <a:spcPts val="3100"/>
              </a:lnSpc>
              <a:spcBef>
                <a:spcPts val="1200"/>
              </a:spcBef>
            </a:pPr>
            <a:r>
              <a:rPr lang="en-US" sz="2500"/>
              <a:t>17,900 lung cancers</a:t>
            </a:r>
          </a:p>
          <a:p>
            <a:pPr lvl="1">
              <a:lnSpc>
                <a:spcPts val="3100"/>
              </a:lnSpc>
              <a:spcBef>
                <a:spcPts val="1200"/>
              </a:spcBef>
            </a:pPr>
            <a:r>
              <a:rPr lang="en-US" sz="2500"/>
              <a:t>10,600 colorectal cancers</a:t>
            </a:r>
          </a:p>
          <a:p>
            <a:pPr lvl="1">
              <a:lnSpc>
                <a:spcPts val="3100"/>
              </a:lnSpc>
              <a:spcBef>
                <a:spcPts val="1200"/>
              </a:spcBef>
            </a:pPr>
            <a:r>
              <a:rPr lang="en-US" sz="2500"/>
              <a:t>4900 breast cancers</a:t>
            </a:r>
          </a:p>
          <a:p>
            <a:pPr lvl="1">
              <a:lnSpc>
                <a:spcPts val="3100"/>
              </a:lnSpc>
              <a:spcBef>
                <a:spcPts val="1200"/>
              </a:spcBef>
            </a:pPr>
            <a:r>
              <a:rPr lang="en-US" sz="2500"/>
              <a:t>3900 cancers of the head and neck</a:t>
            </a:r>
          </a:p>
        </p:txBody>
      </p:sp>
      <p:sp>
        <p:nvSpPr>
          <p:cNvPr id="4" name="Title 3"/>
          <p:cNvSpPr>
            <a:spLocks noGrp="1"/>
          </p:cNvSpPr>
          <p:nvPr>
            <p:ph type="title"/>
          </p:nvPr>
        </p:nvSpPr>
        <p:spPr/>
        <p:txBody>
          <a:bodyPr/>
          <a:lstStyle/>
          <a:p>
            <a:r>
              <a:rPr lang="en-US"/>
              <a:t>Prevalence</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nb-NO" sz="1600">
                <a:latin typeface="Calibri" charset="0"/>
                <a:ea typeface="MS PGothic" charset="0"/>
              </a:rPr>
              <a:t>(Krueger et al., 2016)</a:t>
            </a:r>
          </a:p>
        </p:txBody>
      </p:sp>
    </p:spTree>
    <p:extLst>
      <p:ext uri="{BB962C8B-B14F-4D97-AF65-F5344CB8AC3E}">
        <p14:creationId xmlns:p14="http://schemas.microsoft.com/office/powerpoint/2010/main" val="16971652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23</a:t>
            </a:fld>
            <a:endParaRPr lang="uk-UA" dirty="0"/>
          </a:p>
        </p:txBody>
      </p:sp>
      <p:sp>
        <p:nvSpPr>
          <p:cNvPr id="3" name="Text Placeholder 2"/>
          <p:cNvSpPr>
            <a:spLocks noGrp="1"/>
          </p:cNvSpPr>
          <p:nvPr>
            <p:ph type="body" idx="1"/>
          </p:nvPr>
        </p:nvSpPr>
        <p:spPr>
          <a:xfrm>
            <a:off x="914401" y="1828800"/>
            <a:ext cx="8585199" cy="6286500"/>
          </a:xfrm>
        </p:spPr>
        <p:txBody>
          <a:bodyPr/>
          <a:lstStyle/>
          <a:p>
            <a:r>
              <a:rPr lang="en-US"/>
              <a:t>Smoking is prevalent in Canada among both cancer patients and the general population </a:t>
            </a:r>
            <a:r>
              <a:rPr lang="en-US" sz="2000"/>
              <a:t>(Liu et al., 2016)</a:t>
            </a:r>
          </a:p>
        </p:txBody>
      </p:sp>
      <p:sp>
        <p:nvSpPr>
          <p:cNvPr id="4" name="Title 3"/>
          <p:cNvSpPr>
            <a:spLocks noGrp="1"/>
          </p:cNvSpPr>
          <p:nvPr>
            <p:ph type="title"/>
          </p:nvPr>
        </p:nvSpPr>
        <p:spPr/>
        <p:txBody>
          <a:bodyPr/>
          <a:lstStyle/>
          <a:p>
            <a:r>
              <a:rPr lang="en-US"/>
              <a:t>Prevalence</a:t>
            </a:r>
          </a:p>
        </p:txBody>
      </p:sp>
    </p:spTree>
    <p:extLst>
      <p:ext uri="{BB962C8B-B14F-4D97-AF65-F5344CB8AC3E}">
        <p14:creationId xmlns:p14="http://schemas.microsoft.com/office/powerpoint/2010/main" val="12486313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24</a:t>
            </a:fld>
            <a:endParaRPr lang="uk-UA" dirty="0"/>
          </a:p>
        </p:txBody>
      </p:sp>
      <p:sp>
        <p:nvSpPr>
          <p:cNvPr id="3" name="Text Placeholder 2"/>
          <p:cNvSpPr>
            <a:spLocks noGrp="1"/>
          </p:cNvSpPr>
          <p:nvPr>
            <p:ph type="body" idx="1"/>
          </p:nvPr>
        </p:nvSpPr>
        <p:spPr>
          <a:xfrm>
            <a:off x="914401" y="1828800"/>
            <a:ext cx="10228880" cy="6286500"/>
          </a:xfrm>
        </p:spPr>
        <p:txBody>
          <a:bodyPr/>
          <a:lstStyle/>
          <a:p>
            <a:r>
              <a:rPr lang="en-US"/>
              <a:t>Tobacco use increases mortality, toxicity, recurrence, and </a:t>
            </a:r>
            <a:br>
              <a:rPr lang="en-US"/>
            </a:br>
            <a:r>
              <a:rPr lang="en-US"/>
              <a:t>the risk of a second primary cancer among cancer patients </a:t>
            </a:r>
            <a:r>
              <a:rPr lang="en-US" sz="2000"/>
              <a:t>(Graham et al., 2014) </a:t>
            </a:r>
          </a:p>
          <a:p>
            <a:r>
              <a:rPr lang="en-US"/>
              <a:t>Graham et al. (2014) make the following conclusions regarding tobacco use and cessation: </a:t>
            </a:r>
          </a:p>
          <a:p>
            <a:pPr marL="901700" lvl="1" indent="-457200">
              <a:lnSpc>
                <a:spcPts val="3000"/>
              </a:lnSpc>
              <a:buFont typeface="+mj-lt"/>
              <a:buAutoNum type="arabicPeriod"/>
            </a:pPr>
            <a:r>
              <a:rPr lang="en-US" sz="2400"/>
              <a:t>“One or more adverse effects of smoking affect all cancer disease sites.” </a:t>
            </a:r>
          </a:p>
          <a:p>
            <a:pPr marL="901700" lvl="1" indent="-457200">
              <a:lnSpc>
                <a:spcPts val="3000"/>
              </a:lnSpc>
              <a:spcBef>
                <a:spcPts val="1200"/>
              </a:spcBef>
              <a:buFont typeface="+mj-lt"/>
              <a:buAutoNum type="arabicPeriod"/>
            </a:pPr>
            <a:r>
              <a:rPr lang="en-US" sz="2400"/>
              <a:t>“One or more adverse effects of smoking affect all treatment modalities.” </a:t>
            </a:r>
          </a:p>
          <a:p>
            <a:pPr marL="901700" lvl="1" indent="-457200">
              <a:lnSpc>
                <a:spcPts val="3000"/>
              </a:lnSpc>
              <a:spcBef>
                <a:spcPts val="1200"/>
              </a:spcBef>
              <a:buFont typeface="+mj-lt"/>
              <a:buAutoNum type="arabicPeriod"/>
            </a:pPr>
            <a:r>
              <a:rPr lang="en-US" sz="2400"/>
              <a:t>“The effects of current smoking are distinct from an ever or former smoking history.” </a:t>
            </a:r>
          </a:p>
          <a:p>
            <a:pPr marL="901700" lvl="1" indent="-457200">
              <a:lnSpc>
                <a:spcPts val="3000"/>
              </a:lnSpc>
              <a:spcBef>
                <a:spcPts val="1200"/>
              </a:spcBef>
              <a:buFont typeface="+mj-lt"/>
              <a:buAutoNum type="arabicPeriod"/>
            </a:pPr>
            <a:r>
              <a:rPr lang="en-US" sz="2400"/>
              <a:t>“Several lines of evidence demonstrate that many of the effects of smoking are reversible.”</a:t>
            </a:r>
          </a:p>
        </p:txBody>
      </p:sp>
      <p:sp>
        <p:nvSpPr>
          <p:cNvPr id="4" name="Title 3"/>
          <p:cNvSpPr>
            <a:spLocks noGrp="1"/>
          </p:cNvSpPr>
          <p:nvPr>
            <p:ph type="title"/>
          </p:nvPr>
        </p:nvSpPr>
        <p:spPr/>
        <p:txBody>
          <a:bodyPr/>
          <a:lstStyle/>
          <a:p>
            <a:r>
              <a:rPr lang="en-US"/>
              <a:t>Impact of Continued Tobacco Use</a:t>
            </a:r>
          </a:p>
        </p:txBody>
      </p:sp>
    </p:spTree>
    <p:extLst>
      <p:ext uri="{BB962C8B-B14F-4D97-AF65-F5344CB8AC3E}">
        <p14:creationId xmlns:p14="http://schemas.microsoft.com/office/powerpoint/2010/main" val="15021090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25</a:t>
            </a:fld>
            <a:endParaRPr lang="uk-UA" dirty="0"/>
          </a:p>
        </p:txBody>
      </p:sp>
      <p:sp>
        <p:nvSpPr>
          <p:cNvPr id="3" name="Text Placeholder 2"/>
          <p:cNvSpPr>
            <a:spLocks noGrp="1"/>
          </p:cNvSpPr>
          <p:nvPr>
            <p:ph type="body" idx="1"/>
          </p:nvPr>
        </p:nvSpPr>
        <p:spPr/>
        <p:txBody>
          <a:bodyPr/>
          <a:lstStyle/>
          <a:p>
            <a:pPr>
              <a:lnSpc>
                <a:spcPts val="3100"/>
              </a:lnSpc>
              <a:spcBef>
                <a:spcPts val="1400"/>
              </a:spcBef>
            </a:pPr>
            <a:r>
              <a:rPr lang="en-US" sz="2500"/>
              <a:t>The 2014 U.S. Surgeon General’s Report (HHS, 2014) concludes that:</a:t>
            </a:r>
          </a:p>
          <a:p>
            <a:pPr lvl="1">
              <a:lnSpc>
                <a:spcPts val="3100"/>
              </a:lnSpc>
              <a:spcBef>
                <a:spcPts val="1400"/>
              </a:spcBef>
            </a:pPr>
            <a:r>
              <a:rPr lang="en-US" sz="2500"/>
              <a:t>There is </a:t>
            </a:r>
            <a:r>
              <a:rPr lang="en-US" sz="2500" b="1"/>
              <a:t>sufficient evidence </a:t>
            </a:r>
            <a:r>
              <a:rPr lang="en-US" sz="2500"/>
              <a:t>to infer a causal relationship between cigarette smoking and </a:t>
            </a:r>
          </a:p>
          <a:p>
            <a:pPr lvl="2">
              <a:lnSpc>
                <a:spcPts val="3100"/>
              </a:lnSpc>
              <a:spcBef>
                <a:spcPts val="1400"/>
              </a:spcBef>
              <a:buSzPct val="50000"/>
              <a:buBlip>
                <a:blip r:embed="rId3"/>
              </a:buBlip>
            </a:pPr>
            <a:r>
              <a:rPr lang="en-US" sz="2500"/>
              <a:t>adverse health outcomes, </a:t>
            </a:r>
          </a:p>
          <a:p>
            <a:pPr lvl="2">
              <a:lnSpc>
                <a:spcPts val="3100"/>
              </a:lnSpc>
              <a:spcBef>
                <a:spcPts val="1400"/>
              </a:spcBef>
              <a:buSzPct val="50000"/>
              <a:buBlip>
                <a:blip r:embed="rId3"/>
              </a:buBlip>
            </a:pPr>
            <a:r>
              <a:rPr lang="en-US" sz="2500"/>
              <a:t>increased all-cause mortality and cancer-specific mortality, </a:t>
            </a:r>
          </a:p>
          <a:p>
            <a:pPr lvl="2">
              <a:lnSpc>
                <a:spcPts val="3100"/>
              </a:lnSpc>
              <a:spcBef>
                <a:spcPts val="1400"/>
              </a:spcBef>
              <a:buSzPct val="50000"/>
              <a:buBlip>
                <a:blip r:embed="rId3"/>
              </a:buBlip>
            </a:pPr>
            <a:r>
              <a:rPr lang="en-US" sz="2500"/>
              <a:t>increased risk for second primary cancers known to be caused by cigarette smoking. </a:t>
            </a:r>
          </a:p>
          <a:p>
            <a:pPr lvl="1">
              <a:lnSpc>
                <a:spcPts val="3100"/>
              </a:lnSpc>
              <a:spcBef>
                <a:spcPts val="2000"/>
              </a:spcBef>
            </a:pPr>
            <a:r>
              <a:rPr lang="en-US" sz="2500"/>
              <a:t>However, there is </a:t>
            </a:r>
            <a:r>
              <a:rPr lang="en-US" sz="2500" b="1"/>
              <a:t>not sufficient evidence </a:t>
            </a:r>
            <a:r>
              <a:rPr lang="en-US" sz="2500"/>
              <a:t>to infer a causal relationship between cigarette smoking and </a:t>
            </a:r>
          </a:p>
          <a:p>
            <a:pPr lvl="2">
              <a:lnSpc>
                <a:spcPts val="3100"/>
              </a:lnSpc>
              <a:spcBef>
                <a:spcPts val="1400"/>
              </a:spcBef>
              <a:buSzPct val="50000"/>
              <a:buBlip>
                <a:blip r:embed="rId3"/>
              </a:buBlip>
            </a:pPr>
            <a:r>
              <a:rPr lang="en-US" sz="2500"/>
              <a:t>risk of recurrence, </a:t>
            </a:r>
          </a:p>
          <a:p>
            <a:pPr lvl="2">
              <a:lnSpc>
                <a:spcPts val="3100"/>
              </a:lnSpc>
              <a:spcBef>
                <a:spcPts val="1400"/>
              </a:spcBef>
              <a:buSzPct val="50000"/>
              <a:buBlip>
                <a:blip r:embed="rId3"/>
              </a:buBlip>
            </a:pPr>
            <a:r>
              <a:rPr lang="en-US" sz="2500"/>
              <a:t>poorer response to treatment, </a:t>
            </a:r>
          </a:p>
          <a:p>
            <a:pPr lvl="2">
              <a:lnSpc>
                <a:spcPts val="3100"/>
              </a:lnSpc>
              <a:spcBef>
                <a:spcPts val="1400"/>
              </a:spcBef>
              <a:buSzPct val="50000"/>
              <a:buBlip>
                <a:blip r:embed="rId3"/>
              </a:buBlip>
            </a:pPr>
            <a:r>
              <a:rPr lang="en-US" sz="2500"/>
              <a:t>increased treatment-related toxicity</a:t>
            </a:r>
          </a:p>
        </p:txBody>
      </p:sp>
      <p:sp>
        <p:nvSpPr>
          <p:cNvPr id="4" name="Title 3"/>
          <p:cNvSpPr>
            <a:spLocks noGrp="1"/>
          </p:cNvSpPr>
          <p:nvPr>
            <p:ph type="title"/>
          </p:nvPr>
        </p:nvSpPr>
        <p:spPr/>
        <p:txBody>
          <a:bodyPr/>
          <a:lstStyle/>
          <a:p>
            <a:r>
              <a:rPr lang="en-US"/>
              <a:t>Impact of Continued Tobacco Use</a:t>
            </a:r>
            <a:br>
              <a:rPr lang="en-US"/>
            </a:br>
            <a:endParaRPr lang="en-US"/>
          </a:p>
        </p:txBody>
      </p:sp>
    </p:spTree>
    <p:extLst>
      <p:ext uri="{BB962C8B-B14F-4D97-AF65-F5344CB8AC3E}">
        <p14:creationId xmlns:p14="http://schemas.microsoft.com/office/powerpoint/2010/main" val="1476722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26</a:t>
            </a:fld>
            <a:endParaRPr lang="uk-UA" dirty="0"/>
          </a:p>
        </p:txBody>
      </p:sp>
      <p:sp>
        <p:nvSpPr>
          <p:cNvPr id="3" name="Text Placeholder 2"/>
          <p:cNvSpPr>
            <a:spLocks noGrp="1"/>
          </p:cNvSpPr>
          <p:nvPr>
            <p:ph type="body" idx="1"/>
          </p:nvPr>
        </p:nvSpPr>
        <p:spPr/>
        <p:txBody>
          <a:bodyPr/>
          <a:lstStyle/>
          <a:p>
            <a:r>
              <a:rPr lang="en-US"/>
              <a:t>The literature also noted the following regarding the impact of smoking on cancer treatment: </a:t>
            </a:r>
          </a:p>
          <a:p>
            <a:pPr lvl="1"/>
            <a:r>
              <a:rPr lang="en-US"/>
              <a:t>Overall, one or more adverse effects of smoking affect all treatment modalities </a:t>
            </a:r>
            <a:r>
              <a:rPr lang="en-US" sz="2000"/>
              <a:t>(Graham et al., 2014)</a:t>
            </a:r>
          </a:p>
          <a:p>
            <a:pPr lvl="1"/>
            <a:r>
              <a:rPr lang="en-US"/>
              <a:t>Across disease sites and treatments, current smoking has been shown to increase complications from surgery and radiation therapy </a:t>
            </a:r>
            <a:r>
              <a:rPr lang="en-US" sz="2000"/>
              <a:t>(Graham et al., 2014)</a:t>
            </a:r>
          </a:p>
          <a:p>
            <a:pPr lvl="1"/>
            <a:r>
              <a:rPr lang="en-US"/>
              <a:t>For some cancer diagnoses, the benefit of smoking cessation may be equal to, or even exceed, the value of state-of-the-art cancer therapies </a:t>
            </a:r>
            <a:r>
              <a:rPr lang="en-US" sz="2000"/>
              <a:t>(HHS, 2014)</a:t>
            </a:r>
          </a:p>
          <a:p>
            <a:endParaRPr lang="en-US"/>
          </a:p>
        </p:txBody>
      </p:sp>
      <p:sp>
        <p:nvSpPr>
          <p:cNvPr id="4" name="Title 3"/>
          <p:cNvSpPr>
            <a:spLocks noGrp="1"/>
          </p:cNvSpPr>
          <p:nvPr>
            <p:ph type="title"/>
          </p:nvPr>
        </p:nvSpPr>
        <p:spPr/>
        <p:txBody>
          <a:bodyPr/>
          <a:lstStyle/>
          <a:p>
            <a:r>
              <a:rPr lang="en-US"/>
              <a:t>Impact of Continued Tobacco Use</a:t>
            </a:r>
          </a:p>
        </p:txBody>
      </p:sp>
    </p:spTree>
    <p:extLst>
      <p:ext uri="{BB962C8B-B14F-4D97-AF65-F5344CB8AC3E}">
        <p14:creationId xmlns:p14="http://schemas.microsoft.com/office/powerpoint/2010/main" val="1506742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27</a:t>
            </a:fld>
            <a:endParaRPr lang="uk-UA" dirty="0"/>
          </a:p>
        </p:txBody>
      </p:sp>
      <p:sp>
        <p:nvSpPr>
          <p:cNvPr id="3" name="Text Placeholder 2"/>
          <p:cNvSpPr>
            <a:spLocks noGrp="1"/>
          </p:cNvSpPr>
          <p:nvPr>
            <p:ph type="body" idx="1"/>
          </p:nvPr>
        </p:nvSpPr>
        <p:spPr>
          <a:xfrm>
            <a:off x="914401" y="1828800"/>
            <a:ext cx="9856921" cy="6286500"/>
          </a:xfrm>
        </p:spPr>
        <p:txBody>
          <a:bodyPr/>
          <a:lstStyle/>
          <a:p>
            <a:r>
              <a:rPr lang="en-US"/>
              <a:t>There is substantial evidence to demonstrate that current smoking by cancer patients increases the risk of overall mortality across virtually all cancer disease sites and for all treatment modalities </a:t>
            </a:r>
            <a:r>
              <a:rPr lang="en-US" sz="2000"/>
              <a:t>(Graham et al., 2014)</a:t>
            </a:r>
          </a:p>
          <a:p>
            <a:pPr lvl="1"/>
            <a:r>
              <a:rPr lang="en-US"/>
              <a:t>Similarly, the evidence reviewed in the U.S. Surgeon General’s Report suggests that risk of dying could be lowered by 30–40% by quitting smoking at the time of diagnosis </a:t>
            </a:r>
            <a:r>
              <a:rPr lang="en-US" sz="2000"/>
              <a:t>(HHS, 2014)</a:t>
            </a:r>
          </a:p>
        </p:txBody>
      </p:sp>
      <p:sp>
        <p:nvSpPr>
          <p:cNvPr id="4" name="Title 3"/>
          <p:cNvSpPr>
            <a:spLocks noGrp="1"/>
          </p:cNvSpPr>
          <p:nvPr>
            <p:ph type="title"/>
          </p:nvPr>
        </p:nvSpPr>
        <p:spPr/>
        <p:txBody>
          <a:bodyPr/>
          <a:lstStyle/>
          <a:p>
            <a:r>
              <a:rPr lang="en-US"/>
              <a:t>Mortality</a:t>
            </a:r>
          </a:p>
        </p:txBody>
      </p:sp>
    </p:spTree>
    <p:extLst>
      <p:ext uri="{BB962C8B-B14F-4D97-AF65-F5344CB8AC3E}">
        <p14:creationId xmlns:p14="http://schemas.microsoft.com/office/powerpoint/2010/main" val="9576195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28</a:t>
            </a:fld>
            <a:endParaRPr lang="uk-UA" dirty="0"/>
          </a:p>
        </p:txBody>
      </p:sp>
      <p:sp>
        <p:nvSpPr>
          <p:cNvPr id="4" name="Title 3"/>
          <p:cNvSpPr>
            <a:spLocks noGrp="1"/>
          </p:cNvSpPr>
          <p:nvPr>
            <p:ph type="title"/>
          </p:nvPr>
        </p:nvSpPr>
        <p:spPr/>
        <p:txBody>
          <a:bodyPr/>
          <a:lstStyle/>
          <a:p>
            <a:r>
              <a:rPr lang="en-US"/>
              <a:t>Tobacco Cessation Interventions for Cancer Patients</a:t>
            </a:r>
          </a:p>
        </p:txBody>
      </p:sp>
      <p:sp>
        <p:nvSpPr>
          <p:cNvPr id="6" name="Text Placeholder 2"/>
          <p:cNvSpPr>
            <a:spLocks noGrp="1"/>
          </p:cNvSpPr>
          <p:nvPr>
            <p:ph type="body" idx="1"/>
          </p:nvPr>
        </p:nvSpPr>
        <p:spPr/>
        <p:txBody>
          <a:bodyPr/>
          <a:lstStyle/>
          <a:p>
            <a:r>
              <a:rPr lang="en-US"/>
              <a:t>The following guidance has been provided for cancer agencies: </a:t>
            </a:r>
          </a:p>
          <a:p>
            <a:pPr marL="901700" lvl="1" indent="-457200">
              <a:lnSpc>
                <a:spcPts val="3000"/>
              </a:lnSpc>
              <a:buFont typeface="+mj-lt"/>
              <a:buAutoNum type="arabicPeriod"/>
            </a:pPr>
            <a:r>
              <a:rPr lang="en-US" sz="2400"/>
              <a:t>“All patients should be asked about tobacco use with structured assessments; </a:t>
            </a:r>
          </a:p>
          <a:p>
            <a:pPr marL="901700" lvl="1" indent="-457200">
              <a:lnSpc>
                <a:spcPts val="3000"/>
              </a:lnSpc>
              <a:buFont typeface="+mj-lt"/>
              <a:buAutoNum type="arabicPeriod"/>
            </a:pPr>
            <a:r>
              <a:rPr lang="en-US" sz="2400"/>
              <a:t>All patients who use tobacco or are at risk for relapse should be offered evidence-based cessation support;  and</a:t>
            </a:r>
          </a:p>
          <a:p>
            <a:pPr marL="901700" lvl="1" indent="-457200">
              <a:lnSpc>
                <a:spcPts val="3000"/>
              </a:lnSpc>
              <a:buFont typeface="+mj-lt"/>
              <a:buAutoNum type="arabicPeriod"/>
            </a:pPr>
            <a:r>
              <a:rPr lang="en-US" sz="2400"/>
              <a:t>Tobacco assessment and cessation support should occur at the time of diagnosis, during treatment, and during follow-up for all cancer patients.”</a:t>
            </a:r>
          </a:p>
        </p:txBody>
      </p:sp>
      <p:sp>
        <p:nvSpPr>
          <p:cNvPr id="7"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nb-NO" sz="1600">
                <a:latin typeface="Calibri" charset="0"/>
                <a:ea typeface="MS PGothic" charset="0"/>
              </a:rPr>
              <a:t>(Graham et al., 2014)</a:t>
            </a:r>
          </a:p>
        </p:txBody>
      </p:sp>
    </p:spTree>
    <p:extLst>
      <p:ext uri="{BB962C8B-B14F-4D97-AF65-F5344CB8AC3E}">
        <p14:creationId xmlns:p14="http://schemas.microsoft.com/office/powerpoint/2010/main" val="8113110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29</a:t>
            </a:fld>
            <a:endParaRPr lang="uk-UA" dirty="0"/>
          </a:p>
        </p:txBody>
      </p:sp>
      <p:sp>
        <p:nvSpPr>
          <p:cNvPr id="3" name="Text Placeholder 2"/>
          <p:cNvSpPr>
            <a:spLocks noGrp="1"/>
          </p:cNvSpPr>
          <p:nvPr>
            <p:ph type="body" idx="1"/>
          </p:nvPr>
        </p:nvSpPr>
        <p:spPr>
          <a:xfrm>
            <a:off x="914401" y="1828800"/>
            <a:ext cx="7184570" cy="6286500"/>
          </a:xfrm>
        </p:spPr>
        <p:txBody>
          <a:bodyPr/>
          <a:lstStyle/>
          <a:p>
            <a:pPr marL="0" indent="0">
              <a:buNone/>
            </a:pPr>
            <a:r>
              <a:rPr lang="en-US"/>
              <a:t>Canadian Partnership Against Cancer. (2017). </a:t>
            </a:r>
            <a:r>
              <a:rPr lang="en-US" b="1"/>
              <a:t>Key</a:t>
            </a:r>
            <a:r>
              <a:rPr lang="en-US"/>
              <a:t> </a:t>
            </a:r>
            <a:r>
              <a:rPr lang="en-US" b="1"/>
              <a:t>Evidence from Peer-reviewed and Grey Literature on Smoking Cessation for Cancer Patients. </a:t>
            </a:r>
            <a:r>
              <a:rPr lang="en-US"/>
              <a:t>Retrieved Month XX, 20XX from: </a:t>
            </a:r>
            <a:r>
              <a:rPr lang="en-US">
                <a:hlinkClick r:id="rId2"/>
              </a:rPr>
              <a:t>www.cancerview.ca/tobacco</a:t>
            </a:r>
            <a:r>
              <a:rPr lang="en-US"/>
              <a:t> </a:t>
            </a:r>
          </a:p>
        </p:txBody>
      </p:sp>
      <p:sp>
        <p:nvSpPr>
          <p:cNvPr id="4" name="Title 3"/>
          <p:cNvSpPr>
            <a:spLocks noGrp="1"/>
          </p:cNvSpPr>
          <p:nvPr>
            <p:ph type="title"/>
          </p:nvPr>
        </p:nvSpPr>
        <p:spPr/>
        <p:txBody>
          <a:bodyPr/>
          <a:lstStyle/>
          <a:p>
            <a:r>
              <a:rPr lang="en-US"/>
              <a:t>Suggested citation</a:t>
            </a:r>
          </a:p>
        </p:txBody>
      </p:sp>
    </p:spTree>
    <p:extLst>
      <p:ext uri="{BB962C8B-B14F-4D97-AF65-F5344CB8AC3E}">
        <p14:creationId xmlns:p14="http://schemas.microsoft.com/office/powerpoint/2010/main" val="16465289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a:t>
            </a:fld>
            <a:endParaRPr lang="uk-UA" dirty="0"/>
          </a:p>
        </p:txBody>
      </p:sp>
      <p:sp>
        <p:nvSpPr>
          <p:cNvPr id="3" name="Text Placeholder 2"/>
          <p:cNvSpPr>
            <a:spLocks noGrp="1"/>
          </p:cNvSpPr>
          <p:nvPr>
            <p:ph type="body" idx="1"/>
          </p:nvPr>
        </p:nvSpPr>
        <p:spPr>
          <a:xfrm>
            <a:off x="914401" y="1828800"/>
            <a:ext cx="7636932" cy="6286500"/>
          </a:xfrm>
        </p:spPr>
        <p:txBody>
          <a:bodyPr/>
          <a:lstStyle/>
          <a:p>
            <a:pPr marL="0" indent="0">
              <a:lnSpc>
                <a:spcPts val="3700"/>
              </a:lnSpc>
              <a:buNone/>
            </a:pPr>
            <a:r>
              <a:rPr lang="en-CA" altLang="en-US" dirty="0">
                <a:cs typeface="ＭＳ Ｐゴシック" charset="0"/>
              </a:rPr>
              <a:t>Tobacco use in this document does not refer to use of traditional tobacco for ceremonial and/or spiritual purposes, it refers instead to misuse and cessation of commercial tobacco products</a:t>
            </a:r>
          </a:p>
        </p:txBody>
      </p:sp>
    </p:spTree>
    <p:extLst>
      <p:ext uri="{BB962C8B-B14F-4D97-AF65-F5344CB8AC3E}">
        <p14:creationId xmlns:p14="http://schemas.microsoft.com/office/powerpoint/2010/main" val="21668566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Bibliography</a:t>
            </a:r>
          </a:p>
        </p:txBody>
      </p:sp>
    </p:spTree>
    <p:extLst>
      <p:ext uri="{BB962C8B-B14F-4D97-AF65-F5344CB8AC3E}">
        <p14:creationId xmlns:p14="http://schemas.microsoft.com/office/powerpoint/2010/main" val="164056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31</a:t>
            </a:fld>
            <a:endParaRPr lang="uk-UA" dirty="0"/>
          </a:p>
        </p:txBody>
      </p:sp>
      <p:sp>
        <p:nvSpPr>
          <p:cNvPr id="4" name="Title 3"/>
          <p:cNvSpPr>
            <a:spLocks noGrp="1"/>
          </p:cNvSpPr>
          <p:nvPr>
            <p:ph type="title"/>
          </p:nvPr>
        </p:nvSpPr>
        <p:spPr/>
        <p:txBody>
          <a:bodyPr/>
          <a:lstStyle/>
          <a:p>
            <a:r>
              <a:rPr lang="en-US"/>
              <a:t>Bibliography (Electronic databases)</a:t>
            </a:r>
          </a:p>
        </p:txBody>
      </p:sp>
      <p:sp>
        <p:nvSpPr>
          <p:cNvPr id="6" name="Text Placeholder 2"/>
          <p:cNvSpPr>
            <a:spLocks noGrp="1"/>
          </p:cNvSpPr>
          <p:nvPr>
            <p:ph type="body" idx="1"/>
          </p:nvPr>
        </p:nvSpPr>
        <p:spPr>
          <a:xfrm>
            <a:off x="960120" y="1828800"/>
            <a:ext cx="10515600" cy="6222124"/>
          </a:xfrm>
        </p:spPr>
        <p:txBody>
          <a:bodyPr numCol="2" spcCol="457200"/>
          <a:lstStyle/>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Balduyck</a:t>
            </a:r>
            <a:r>
              <a:rPr lang="en-US" sz="1000" kern="1200" dirty="0">
                <a:latin typeface="Calibri" charset="0"/>
                <a:ea typeface="MS PGothic" charset="0"/>
                <a:cs typeface="MS PGothic" charset="0"/>
              </a:rPr>
              <a:t> B, </a:t>
            </a:r>
            <a:r>
              <a:rPr lang="en-US" sz="1000" kern="1200" dirty="0" err="1">
                <a:latin typeface="Calibri" charset="0"/>
                <a:ea typeface="MS PGothic" charset="0"/>
                <a:cs typeface="MS PGothic" charset="0"/>
              </a:rPr>
              <a:t>Sardari</a:t>
            </a:r>
            <a:r>
              <a:rPr lang="en-US" sz="1000" kern="1200" dirty="0">
                <a:latin typeface="Calibri" charset="0"/>
                <a:ea typeface="MS PGothic" charset="0"/>
                <a:cs typeface="MS PGothic" charset="0"/>
              </a:rPr>
              <a:t> Nia P, Cogen A, et al. The effect of smoking cessation on quality of life after lung cancer surgery. </a:t>
            </a:r>
            <a:r>
              <a:rPr lang="en-US" sz="1000" kern="1200" dirty="0" err="1">
                <a:latin typeface="Calibri" charset="0"/>
                <a:ea typeface="MS PGothic" charset="0"/>
                <a:cs typeface="MS PGothic" charset="0"/>
              </a:rPr>
              <a:t>Eur</a:t>
            </a:r>
            <a:r>
              <a:rPr lang="en-US" sz="1000" kern="1200" dirty="0">
                <a:latin typeface="Calibri" charset="0"/>
                <a:ea typeface="MS PGothic" charset="0"/>
                <a:cs typeface="MS PGothic" charset="0"/>
              </a:rPr>
              <a:t> J </a:t>
            </a:r>
            <a:r>
              <a:rPr lang="en-US" sz="1000" kern="1200" dirty="0" err="1">
                <a:latin typeface="Calibri" charset="0"/>
                <a:ea typeface="MS PGothic" charset="0"/>
                <a:cs typeface="MS PGothic" charset="0"/>
              </a:rPr>
              <a:t>Cardiothorac</a:t>
            </a:r>
            <a:r>
              <a:rPr lang="en-US" sz="1000" kern="1200" dirty="0">
                <a:latin typeface="Calibri" charset="0"/>
                <a:ea typeface="MS PGothic" charset="0"/>
                <a:cs typeface="MS PGothic" charset="0"/>
              </a:rPr>
              <a:t> Surg. Dec 2011;40(6):1432-1437; discussion 1437-1438.</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Berg CJ, Thomas AN, </a:t>
            </a:r>
            <a:r>
              <a:rPr lang="en-US" sz="1000" kern="1200" dirty="0" err="1">
                <a:latin typeface="Calibri" charset="0"/>
                <a:ea typeface="MS PGothic" charset="0"/>
                <a:cs typeface="MS PGothic" charset="0"/>
              </a:rPr>
              <a:t>Mertens</a:t>
            </a:r>
            <a:r>
              <a:rPr lang="en-US" sz="1000" kern="1200" dirty="0">
                <a:latin typeface="Calibri" charset="0"/>
                <a:ea typeface="MS PGothic" charset="0"/>
                <a:cs typeface="MS PGothic" charset="0"/>
              </a:rPr>
              <a:t> AC, et al. Correlates of continued smoking versus cessation among survivors of smoking-related cancers. </a:t>
            </a:r>
            <a:r>
              <a:rPr lang="en-US" sz="1000" kern="1200" dirty="0" err="1">
                <a:latin typeface="Calibri" charset="0"/>
                <a:ea typeface="MS PGothic" charset="0"/>
                <a:cs typeface="MS PGothic" charset="0"/>
              </a:rPr>
              <a:t>Psychooncology</a:t>
            </a:r>
            <a:r>
              <a:rPr lang="en-US" sz="1000" kern="1200" dirty="0">
                <a:latin typeface="Calibri" charset="0"/>
                <a:ea typeface="MS PGothic" charset="0"/>
                <a:cs typeface="MS PGothic" charset="0"/>
              </a:rPr>
              <a:t>. Apr 2013;22(4):799-806.</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Bostrom</a:t>
            </a:r>
            <a:r>
              <a:rPr lang="en-US" sz="1000" kern="1200" dirty="0">
                <a:latin typeface="Calibri" charset="0"/>
                <a:ea typeface="MS PGothic" charset="0"/>
                <a:cs typeface="MS PGothic" charset="0"/>
              </a:rPr>
              <a:t> PJ, </a:t>
            </a:r>
            <a:r>
              <a:rPr lang="en-US" sz="1000" kern="1200" dirty="0" err="1">
                <a:latin typeface="Calibri" charset="0"/>
                <a:ea typeface="MS PGothic" charset="0"/>
                <a:cs typeface="MS PGothic" charset="0"/>
              </a:rPr>
              <a:t>Alkhateeb</a:t>
            </a:r>
            <a:r>
              <a:rPr lang="en-US" sz="1000" kern="1200" dirty="0">
                <a:latin typeface="Calibri" charset="0"/>
                <a:ea typeface="MS PGothic" charset="0"/>
                <a:cs typeface="MS PGothic" charset="0"/>
              </a:rPr>
              <a:t> S, </a:t>
            </a:r>
            <a:r>
              <a:rPr lang="en-US" sz="1000" kern="1200" dirty="0" err="1">
                <a:latin typeface="Calibri" charset="0"/>
                <a:ea typeface="MS PGothic" charset="0"/>
                <a:cs typeface="MS PGothic" charset="0"/>
              </a:rPr>
              <a:t>Trottier</a:t>
            </a:r>
            <a:r>
              <a:rPr lang="en-US" sz="1000" kern="1200" dirty="0">
                <a:latin typeface="Calibri" charset="0"/>
                <a:ea typeface="MS PGothic" charset="0"/>
                <a:cs typeface="MS PGothic" charset="0"/>
              </a:rPr>
              <a:t> G, et al. Sex differences in bladder cancer outcomes among smokers with advanced bladder cancer. BJU Int. Jan 2012;109(1):70-76.</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Braithwaite D, </a:t>
            </a:r>
            <a:r>
              <a:rPr lang="en-US" sz="1000" kern="1200" dirty="0" err="1">
                <a:latin typeface="Calibri" charset="0"/>
                <a:ea typeface="MS PGothic" charset="0"/>
                <a:cs typeface="MS PGothic" charset="0"/>
              </a:rPr>
              <a:t>Izano</a:t>
            </a:r>
            <a:r>
              <a:rPr lang="en-US" sz="1000" kern="1200" dirty="0">
                <a:latin typeface="Calibri" charset="0"/>
                <a:ea typeface="MS PGothic" charset="0"/>
                <a:cs typeface="MS PGothic" charset="0"/>
              </a:rPr>
              <a:t> M, Moore DH, et al. Smoking and survival after breast cancer diagnosis: </a:t>
            </a:r>
            <a:br>
              <a:rPr lang="en-US" sz="1000" kern="1200" dirty="0">
                <a:latin typeface="Calibri" charset="0"/>
                <a:ea typeface="MS PGothic" charset="0"/>
                <a:cs typeface="MS PGothic" charset="0"/>
              </a:rPr>
            </a:br>
            <a:r>
              <a:rPr lang="en-US" sz="1000" kern="1200" dirty="0">
                <a:latin typeface="Calibri" charset="0"/>
                <a:ea typeface="MS PGothic" charset="0"/>
                <a:cs typeface="MS PGothic" charset="0"/>
              </a:rPr>
              <a:t>a prospective observational study and systematic review. Breast Cancer Res Treat. Nov 2012;136(2):521-533.</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Burris JL, </a:t>
            </a:r>
            <a:r>
              <a:rPr lang="en-US" sz="1000" kern="1200" dirty="0" err="1">
                <a:latin typeface="Calibri" charset="0"/>
                <a:ea typeface="MS PGothic" charset="0"/>
                <a:cs typeface="MS PGothic" charset="0"/>
              </a:rPr>
              <a:t>Studts</a:t>
            </a:r>
            <a:r>
              <a:rPr lang="en-US" sz="1000" kern="1200" dirty="0">
                <a:latin typeface="Calibri" charset="0"/>
                <a:ea typeface="MS PGothic" charset="0"/>
                <a:cs typeface="MS PGothic" charset="0"/>
              </a:rPr>
              <a:t> JL, </a:t>
            </a:r>
            <a:r>
              <a:rPr lang="en-US" sz="1000" kern="1200" dirty="0" err="1">
                <a:latin typeface="Calibri" charset="0"/>
                <a:ea typeface="MS PGothic" charset="0"/>
                <a:cs typeface="MS PGothic" charset="0"/>
              </a:rPr>
              <a:t>DeRosa</a:t>
            </a:r>
            <a:r>
              <a:rPr lang="en-US" sz="1000" kern="1200" dirty="0">
                <a:latin typeface="Calibri" charset="0"/>
                <a:ea typeface="MS PGothic" charset="0"/>
                <a:cs typeface="MS PGothic" charset="0"/>
              </a:rPr>
              <a:t> AP, </a:t>
            </a:r>
            <a:r>
              <a:rPr lang="en-US" sz="1000" kern="1200" dirty="0" err="1">
                <a:latin typeface="Calibri" charset="0"/>
                <a:ea typeface="MS PGothic" charset="0"/>
                <a:cs typeface="MS PGothic" charset="0"/>
              </a:rPr>
              <a:t>Ostroff</a:t>
            </a:r>
            <a:r>
              <a:rPr lang="en-US" sz="1000" kern="1200" dirty="0">
                <a:latin typeface="Calibri" charset="0"/>
                <a:ea typeface="MS PGothic" charset="0"/>
                <a:cs typeface="MS PGothic" charset="0"/>
              </a:rPr>
              <a:t> JS. Systematic Review of Tobacco Use after Lung or Head/Neck Cancer Diagnosis: Results and Recommendations for Future Research. Cancer </a:t>
            </a:r>
            <a:r>
              <a:rPr lang="en-US" sz="1000" kern="1200" dirty="0" err="1">
                <a:latin typeface="Calibri" charset="0"/>
                <a:ea typeface="MS PGothic" charset="0"/>
                <a:cs typeface="MS PGothic" charset="0"/>
              </a:rPr>
              <a:t>Epidemiol</a:t>
            </a:r>
            <a:r>
              <a:rPr lang="en-US" sz="1000" kern="1200" dirty="0">
                <a:latin typeface="Calibri" charset="0"/>
                <a:ea typeface="MS PGothic" charset="0"/>
                <a:cs typeface="MS PGothic" charset="0"/>
              </a:rPr>
              <a:t> Biomarkers Prev. Oct 2015;24(10):1450-1461.</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Cao W, Liu Z, </a:t>
            </a:r>
            <a:r>
              <a:rPr lang="en-US" sz="1000" kern="1200" dirty="0" err="1">
                <a:latin typeface="Calibri" charset="0"/>
                <a:ea typeface="MS PGothic" charset="0"/>
                <a:cs typeface="MS PGothic" charset="0"/>
              </a:rPr>
              <a:t>Gokavarapu</a:t>
            </a:r>
            <a:r>
              <a:rPr lang="en-US" sz="1000" kern="1200" dirty="0">
                <a:latin typeface="Calibri" charset="0"/>
                <a:ea typeface="MS PGothic" charset="0"/>
                <a:cs typeface="MS PGothic" charset="0"/>
              </a:rPr>
              <a:t> S, Chen Y, Yang R, </a:t>
            </a:r>
            <a:r>
              <a:rPr lang="en-US" sz="1000" kern="1200" dirty="0" err="1">
                <a:latin typeface="Calibri" charset="0"/>
                <a:ea typeface="MS PGothic" charset="0"/>
                <a:cs typeface="MS PGothic" charset="0"/>
              </a:rPr>
              <a:t>Ji</a:t>
            </a:r>
            <a:r>
              <a:rPr lang="en-US" sz="1000" kern="1200" dirty="0">
                <a:latin typeface="Calibri" charset="0"/>
                <a:ea typeface="MS PGothic" charset="0"/>
                <a:cs typeface="MS PGothic" charset="0"/>
              </a:rPr>
              <a:t> T. Reformed smokers have survival benefits after head and neck cancer. Br J Oral </a:t>
            </a:r>
            <a:r>
              <a:rPr lang="en-US" sz="1000" kern="1200" dirty="0" err="1">
                <a:latin typeface="Calibri" charset="0"/>
                <a:ea typeface="MS PGothic" charset="0"/>
                <a:cs typeface="MS PGothic" charset="0"/>
              </a:rPr>
              <a:t>Maxillofac</a:t>
            </a:r>
            <a:r>
              <a:rPr lang="en-US" sz="1000" kern="1200" dirty="0">
                <a:latin typeface="Calibri" charset="0"/>
                <a:ea typeface="MS PGothic" charset="0"/>
                <a:cs typeface="MS PGothic" charset="0"/>
              </a:rPr>
              <a:t> Surg. Sep 2016;54(7):818-825.</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Chen J, Qi Y, </a:t>
            </a:r>
            <a:r>
              <a:rPr lang="en-US" sz="1000" kern="1200" dirty="0" err="1">
                <a:latin typeface="Calibri" charset="0"/>
                <a:ea typeface="MS PGothic" charset="0"/>
                <a:cs typeface="MS PGothic" charset="0"/>
              </a:rPr>
              <a:t>Wampfler</a:t>
            </a:r>
            <a:r>
              <a:rPr lang="en-US" sz="1000" kern="1200" dirty="0">
                <a:latin typeface="Calibri" charset="0"/>
                <a:ea typeface="MS PGothic" charset="0"/>
                <a:cs typeface="MS PGothic" charset="0"/>
              </a:rPr>
              <a:t> JA, et al. Effect of cigarette smoking on quality of life in small cell lung cancer patients. </a:t>
            </a:r>
            <a:r>
              <a:rPr lang="en-US" sz="1000" kern="1200" dirty="0" err="1">
                <a:latin typeface="Calibri" charset="0"/>
                <a:ea typeface="MS PGothic" charset="0"/>
                <a:cs typeface="MS PGothic" charset="0"/>
              </a:rPr>
              <a:t>Eur</a:t>
            </a:r>
            <a:r>
              <a:rPr lang="en-US" sz="1000" kern="1200" dirty="0">
                <a:latin typeface="Calibri" charset="0"/>
                <a:ea typeface="MS PGothic" charset="0"/>
                <a:cs typeface="MS PGothic" charset="0"/>
              </a:rPr>
              <a:t> J Cancer. Jul 2012;48(11):1593-1601.</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Cooley ME, Finn KT, Wang Q, et al. Health behaviors, readiness to change, and interest in health promotion programs among smokers with lung cancer and their family members: a pilot study. Cancer </a:t>
            </a:r>
            <a:r>
              <a:rPr lang="en-US" sz="1000" kern="1200" dirty="0" err="1">
                <a:latin typeface="Calibri" charset="0"/>
                <a:ea typeface="MS PGothic" charset="0"/>
                <a:cs typeface="MS PGothic" charset="0"/>
              </a:rPr>
              <a:t>Nurs</a:t>
            </a:r>
            <a:r>
              <a:rPr lang="en-US" sz="1000" kern="1200" dirty="0">
                <a:latin typeface="Calibri" charset="0"/>
                <a:ea typeface="MS PGothic" charset="0"/>
                <a:cs typeface="MS PGothic" charset="0"/>
              </a:rPr>
              <a:t>. Mar-Apr 2013;36(2):145-154.</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Cooley ME, Wang Q, Johnson BE, et al. Factors associated with smoking abstinence among smokers and recent-quitters with lung and head and neck cancer. Lung Cancer. May 2012;76(2):144-149.</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Crivelli</a:t>
            </a:r>
            <a:r>
              <a:rPr lang="en-US" sz="1000" kern="1200" dirty="0">
                <a:latin typeface="Calibri" charset="0"/>
                <a:ea typeface="MS PGothic" charset="0"/>
                <a:cs typeface="MS PGothic" charset="0"/>
              </a:rPr>
              <a:t> JJ, </a:t>
            </a:r>
            <a:r>
              <a:rPr lang="en-US" sz="1000" kern="1200" dirty="0" err="1">
                <a:latin typeface="Calibri" charset="0"/>
                <a:ea typeface="MS PGothic" charset="0"/>
                <a:cs typeface="MS PGothic" charset="0"/>
              </a:rPr>
              <a:t>Xylinas</a:t>
            </a:r>
            <a:r>
              <a:rPr lang="en-US" sz="1000" kern="1200" dirty="0">
                <a:latin typeface="Calibri" charset="0"/>
                <a:ea typeface="MS PGothic" charset="0"/>
                <a:cs typeface="MS PGothic" charset="0"/>
              </a:rPr>
              <a:t> E, </a:t>
            </a:r>
            <a:r>
              <a:rPr lang="en-US" sz="1000" kern="1200" dirty="0" err="1">
                <a:latin typeface="Calibri" charset="0"/>
                <a:ea typeface="MS PGothic" charset="0"/>
                <a:cs typeface="MS PGothic" charset="0"/>
              </a:rPr>
              <a:t>Kluth</a:t>
            </a:r>
            <a:r>
              <a:rPr lang="en-US" sz="1000" kern="1200" dirty="0">
                <a:latin typeface="Calibri" charset="0"/>
                <a:ea typeface="MS PGothic" charset="0"/>
                <a:cs typeface="MS PGothic" charset="0"/>
              </a:rPr>
              <a:t> LA, </a:t>
            </a:r>
            <a:r>
              <a:rPr lang="en-US" sz="1000" kern="1200" dirty="0" err="1">
                <a:latin typeface="Calibri" charset="0"/>
                <a:ea typeface="MS PGothic" charset="0"/>
                <a:cs typeface="MS PGothic" charset="0"/>
              </a:rPr>
              <a:t>Rieken</a:t>
            </a:r>
            <a:r>
              <a:rPr lang="en-US" sz="1000" kern="1200" dirty="0">
                <a:latin typeface="Calibri" charset="0"/>
                <a:ea typeface="MS PGothic" charset="0"/>
                <a:cs typeface="MS PGothic" charset="0"/>
              </a:rPr>
              <a:t> M, Rink M, </a:t>
            </a:r>
            <a:r>
              <a:rPr lang="en-US" sz="1000" kern="1200" dirty="0" err="1">
                <a:latin typeface="Calibri" charset="0"/>
                <a:ea typeface="MS PGothic" charset="0"/>
                <a:cs typeface="MS PGothic" charset="0"/>
              </a:rPr>
              <a:t>Shariat</a:t>
            </a:r>
            <a:r>
              <a:rPr lang="en-US" sz="1000" kern="1200" dirty="0">
                <a:latin typeface="Calibri" charset="0"/>
                <a:ea typeface="MS PGothic" charset="0"/>
                <a:cs typeface="MS PGothic" charset="0"/>
              </a:rPr>
              <a:t> SF. Effect of smoking on outcomes of </a:t>
            </a:r>
            <a:r>
              <a:rPr lang="en-US" sz="1000" kern="1200" dirty="0" err="1">
                <a:latin typeface="Calibri" charset="0"/>
                <a:ea typeface="MS PGothic" charset="0"/>
                <a:cs typeface="MS PGothic" charset="0"/>
              </a:rPr>
              <a:t>urothelial</a:t>
            </a:r>
            <a:r>
              <a:rPr lang="en-US" sz="1000" kern="1200" dirty="0">
                <a:latin typeface="Calibri" charset="0"/>
                <a:ea typeface="MS PGothic" charset="0"/>
                <a:cs typeface="MS PGothic" charset="0"/>
              </a:rPr>
              <a:t> carcinoma: a systematic review of the literature. </a:t>
            </a:r>
            <a:r>
              <a:rPr lang="en-US" sz="1000" kern="1200" dirty="0" err="1">
                <a:latin typeface="Calibri" charset="0"/>
                <a:ea typeface="MS PGothic" charset="0"/>
                <a:cs typeface="MS PGothic" charset="0"/>
              </a:rPr>
              <a:t>Eur</a:t>
            </a:r>
            <a:r>
              <a:rPr lang="en-US" sz="1000" kern="1200" dirty="0">
                <a:latin typeface="Calibri" charset="0"/>
                <a:ea typeface="MS PGothic" charset="0"/>
                <a:cs typeface="MS PGothic" charset="0"/>
              </a:rPr>
              <a:t> Urol. Apr 2014;65(4):742-754.</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de Bruin-</a:t>
            </a:r>
            <a:r>
              <a:rPr lang="en-US" sz="1000" kern="1200" dirty="0" err="1">
                <a:latin typeface="Calibri" charset="0"/>
                <a:ea typeface="MS PGothic" charset="0"/>
                <a:cs typeface="MS PGothic" charset="0"/>
              </a:rPr>
              <a:t>Visser</a:t>
            </a:r>
            <a:r>
              <a:rPr lang="en-US" sz="1000" kern="1200" dirty="0">
                <a:latin typeface="Calibri" charset="0"/>
                <a:ea typeface="MS PGothic" charset="0"/>
                <a:cs typeface="MS PGothic" charset="0"/>
              </a:rPr>
              <a:t> JC, </a:t>
            </a:r>
            <a:r>
              <a:rPr lang="en-US" sz="1000" kern="1200" dirty="0" err="1">
                <a:latin typeface="Calibri" charset="0"/>
                <a:ea typeface="MS PGothic" charset="0"/>
                <a:cs typeface="MS PGothic" charset="0"/>
              </a:rPr>
              <a:t>Ackerstaff</a:t>
            </a:r>
            <a:r>
              <a:rPr lang="en-US" sz="1000" kern="1200" dirty="0">
                <a:latin typeface="Calibri" charset="0"/>
                <a:ea typeface="MS PGothic" charset="0"/>
                <a:cs typeface="MS PGothic" charset="0"/>
              </a:rPr>
              <a:t> AH, </a:t>
            </a:r>
            <a:r>
              <a:rPr lang="en-US" sz="1000" kern="1200" dirty="0" err="1">
                <a:latin typeface="Calibri" charset="0"/>
                <a:ea typeface="MS PGothic" charset="0"/>
                <a:cs typeface="MS PGothic" charset="0"/>
              </a:rPr>
              <a:t>Rehorst</a:t>
            </a:r>
            <a:r>
              <a:rPr lang="en-US" sz="1000" kern="1200" dirty="0">
                <a:latin typeface="Calibri" charset="0"/>
                <a:ea typeface="MS PGothic" charset="0"/>
                <a:cs typeface="MS PGothic" charset="0"/>
              </a:rPr>
              <a:t> H, </a:t>
            </a:r>
            <a:r>
              <a:rPr lang="en-US" sz="1000" kern="1200" dirty="0" err="1">
                <a:latin typeface="Calibri" charset="0"/>
                <a:ea typeface="MS PGothic" charset="0"/>
                <a:cs typeface="MS PGothic" charset="0"/>
              </a:rPr>
              <a:t>Retel</a:t>
            </a:r>
            <a:r>
              <a:rPr lang="en-US" sz="1000" kern="1200" dirty="0">
                <a:latin typeface="Calibri" charset="0"/>
                <a:ea typeface="MS PGothic" charset="0"/>
                <a:cs typeface="MS PGothic" charset="0"/>
              </a:rPr>
              <a:t> VP, </a:t>
            </a:r>
            <a:r>
              <a:rPr lang="en-US" sz="1000" kern="1200" dirty="0" err="1">
                <a:latin typeface="Calibri" charset="0"/>
                <a:ea typeface="MS PGothic" charset="0"/>
                <a:cs typeface="MS PGothic" charset="0"/>
              </a:rPr>
              <a:t>Hilgers</a:t>
            </a:r>
            <a:r>
              <a:rPr lang="en-US" sz="1000" kern="1200" dirty="0">
                <a:latin typeface="Calibri" charset="0"/>
                <a:ea typeface="MS PGothic" charset="0"/>
                <a:cs typeface="MS PGothic" charset="0"/>
              </a:rPr>
              <a:t> FJ. Integration of a smoking cessation program in the treatment protocol for patients with head and neck and lung cancer. </a:t>
            </a:r>
            <a:r>
              <a:rPr lang="en-US" sz="1000" kern="1200" dirty="0" err="1">
                <a:latin typeface="Calibri" charset="0"/>
                <a:ea typeface="MS PGothic" charset="0"/>
                <a:cs typeface="MS PGothic" charset="0"/>
              </a:rPr>
              <a:t>Eur</a:t>
            </a:r>
            <a:r>
              <a:rPr lang="en-US" sz="1000" kern="1200" dirty="0">
                <a:latin typeface="Calibri" charset="0"/>
                <a:ea typeface="MS PGothic" charset="0"/>
                <a:cs typeface="MS PGothic" charset="0"/>
              </a:rPr>
              <a:t> Arch </a:t>
            </a:r>
            <a:r>
              <a:rPr lang="en-US" sz="1000" kern="1200" dirty="0" err="1">
                <a:latin typeface="Calibri" charset="0"/>
                <a:ea typeface="MS PGothic" charset="0"/>
                <a:cs typeface="MS PGothic" charset="0"/>
              </a:rPr>
              <a:t>Otorhinolaryngol</a:t>
            </a:r>
            <a:r>
              <a:rPr lang="en-US" sz="1000" kern="1200" dirty="0">
                <a:latin typeface="Calibri" charset="0"/>
                <a:ea typeface="MS PGothic" charset="0"/>
                <a:cs typeface="MS PGothic" charset="0"/>
              </a:rPr>
              <a:t>. Feb 2012;269(2):659-665.</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Diamantis</a:t>
            </a:r>
            <a:r>
              <a:rPr lang="en-US" sz="1000" kern="1200" dirty="0">
                <a:latin typeface="Calibri" charset="0"/>
                <a:ea typeface="MS PGothic" charset="0"/>
                <a:cs typeface="MS PGothic" charset="0"/>
              </a:rPr>
              <a:t> N, </a:t>
            </a:r>
            <a:r>
              <a:rPr lang="en-US" sz="1000" kern="1200" dirty="0" err="1">
                <a:latin typeface="Calibri" charset="0"/>
                <a:ea typeface="MS PGothic" charset="0"/>
                <a:cs typeface="MS PGothic" charset="0"/>
              </a:rPr>
              <a:t>Xynos</a:t>
            </a:r>
            <a:r>
              <a:rPr lang="en-US" sz="1000" kern="1200" dirty="0">
                <a:latin typeface="Calibri" charset="0"/>
                <a:ea typeface="MS PGothic" charset="0"/>
                <a:cs typeface="MS PGothic" charset="0"/>
              </a:rPr>
              <a:t> ID, </a:t>
            </a:r>
            <a:r>
              <a:rPr lang="en-US" sz="1000" kern="1200" dirty="0" err="1">
                <a:latin typeface="Calibri" charset="0"/>
                <a:ea typeface="MS PGothic" charset="0"/>
                <a:cs typeface="MS PGothic" charset="0"/>
              </a:rPr>
              <a:t>Amptulah</a:t>
            </a:r>
            <a:r>
              <a:rPr lang="en-US" sz="1000" kern="1200" dirty="0">
                <a:latin typeface="Calibri" charset="0"/>
                <a:ea typeface="MS PGothic" charset="0"/>
                <a:cs typeface="MS PGothic" charset="0"/>
              </a:rPr>
              <a:t> S, </a:t>
            </a:r>
            <a:r>
              <a:rPr lang="en-US" sz="1000" kern="1200" dirty="0" err="1">
                <a:latin typeface="Calibri" charset="0"/>
                <a:ea typeface="MS PGothic" charset="0"/>
                <a:cs typeface="MS PGothic" charset="0"/>
              </a:rPr>
              <a:t>Karadima</a:t>
            </a:r>
            <a:r>
              <a:rPr lang="en-US" sz="1000" kern="1200" dirty="0">
                <a:latin typeface="Calibri" charset="0"/>
                <a:ea typeface="MS PGothic" charset="0"/>
                <a:cs typeface="MS PGothic" charset="0"/>
              </a:rPr>
              <a:t> M, </a:t>
            </a:r>
            <a:r>
              <a:rPr lang="en-US" sz="1000" kern="1200" dirty="0" err="1">
                <a:latin typeface="Calibri" charset="0"/>
                <a:ea typeface="MS PGothic" charset="0"/>
                <a:cs typeface="MS PGothic" charset="0"/>
              </a:rPr>
              <a:t>Skopelitis</a:t>
            </a:r>
            <a:r>
              <a:rPr lang="en-US" sz="1000" kern="1200" dirty="0">
                <a:latin typeface="Calibri" charset="0"/>
                <a:ea typeface="MS PGothic" charset="0"/>
                <a:cs typeface="MS PGothic" charset="0"/>
              </a:rPr>
              <a:t> H, </a:t>
            </a:r>
            <a:r>
              <a:rPr lang="en-US" sz="1000" kern="1200" dirty="0" err="1">
                <a:latin typeface="Calibri" charset="0"/>
                <a:ea typeface="MS PGothic" charset="0"/>
                <a:cs typeface="MS PGothic" charset="0"/>
              </a:rPr>
              <a:t>Tsavaris</a:t>
            </a:r>
            <a:r>
              <a:rPr lang="en-US" sz="1000" kern="1200" dirty="0">
                <a:latin typeface="Calibri" charset="0"/>
                <a:ea typeface="MS PGothic" charset="0"/>
                <a:cs typeface="MS PGothic" charset="0"/>
              </a:rPr>
              <a:t> N. Prognostic significance of smoking in addition to established risk factors in patients with Dukes B and C colorectal cancer: a retrospective analysis. J </a:t>
            </a:r>
            <a:r>
              <a:rPr lang="en-US" sz="1000" kern="1200" dirty="0" err="1">
                <a:latin typeface="Calibri" charset="0"/>
                <a:ea typeface="MS PGothic" charset="0"/>
                <a:cs typeface="MS PGothic" charset="0"/>
              </a:rPr>
              <a:t>buon</a:t>
            </a:r>
            <a:r>
              <a:rPr lang="en-US" sz="1000" kern="1200" dirty="0">
                <a:latin typeface="Calibri" charset="0"/>
                <a:ea typeface="MS PGothic" charset="0"/>
                <a:cs typeface="MS PGothic" charset="0"/>
              </a:rPr>
              <a:t>. Jan-Mar 2013;18(1):105-115.</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Emmons KM, </a:t>
            </a:r>
            <a:r>
              <a:rPr lang="en-US" sz="1000" kern="1200" dirty="0" err="1">
                <a:latin typeface="Calibri" charset="0"/>
                <a:ea typeface="MS PGothic" charset="0"/>
                <a:cs typeface="MS PGothic" charset="0"/>
              </a:rPr>
              <a:t>Sprunck-Harrild</a:t>
            </a:r>
            <a:r>
              <a:rPr lang="en-US" sz="1000" kern="1200" dirty="0">
                <a:latin typeface="Calibri" charset="0"/>
                <a:ea typeface="MS PGothic" charset="0"/>
                <a:cs typeface="MS PGothic" charset="0"/>
              </a:rPr>
              <a:t> K, </a:t>
            </a:r>
            <a:r>
              <a:rPr lang="en-US" sz="1000" kern="1200" dirty="0" err="1">
                <a:latin typeface="Calibri" charset="0"/>
                <a:ea typeface="MS PGothic" charset="0"/>
                <a:cs typeface="MS PGothic" charset="0"/>
              </a:rPr>
              <a:t>Puleo</a:t>
            </a:r>
            <a:r>
              <a:rPr lang="en-US" sz="1000" kern="1200" dirty="0">
                <a:latin typeface="Calibri" charset="0"/>
                <a:ea typeface="MS PGothic" charset="0"/>
                <a:cs typeface="MS PGothic" charset="0"/>
              </a:rPr>
              <a:t> E, de Moor J. Provider advice about smoking cessation and pharmacotherapy among cancer survivors who smoke: practice guidelines are not translating. </a:t>
            </a:r>
            <a:r>
              <a:rPr lang="en-US" sz="1000" kern="1200" dirty="0" err="1">
                <a:latin typeface="Calibri" charset="0"/>
                <a:ea typeface="MS PGothic" charset="0"/>
                <a:cs typeface="MS PGothic" charset="0"/>
              </a:rPr>
              <a:t>Transl</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Behav</a:t>
            </a:r>
            <a:r>
              <a:rPr lang="en-US" sz="1000" kern="1200" dirty="0">
                <a:latin typeface="Calibri" charset="0"/>
                <a:ea typeface="MS PGothic" charset="0"/>
                <a:cs typeface="MS PGothic" charset="0"/>
              </a:rPr>
              <a:t> Med. Jun 2013;3(2):211-217.</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Farley A, </a:t>
            </a:r>
            <a:r>
              <a:rPr lang="en-US" sz="1000" kern="1200" dirty="0" err="1">
                <a:latin typeface="Calibri" charset="0"/>
                <a:ea typeface="MS PGothic" charset="0"/>
                <a:cs typeface="MS PGothic" charset="0"/>
              </a:rPr>
              <a:t>Aveyard</a:t>
            </a:r>
            <a:r>
              <a:rPr lang="en-US" sz="1000" kern="1200" dirty="0">
                <a:latin typeface="Calibri" charset="0"/>
                <a:ea typeface="MS PGothic" charset="0"/>
                <a:cs typeface="MS PGothic" charset="0"/>
              </a:rPr>
              <a:t> P, Kerr A, Naidu B, </a:t>
            </a:r>
            <a:r>
              <a:rPr lang="en-US" sz="1000" kern="1200" dirty="0" err="1">
                <a:latin typeface="Calibri" charset="0"/>
                <a:ea typeface="MS PGothic" charset="0"/>
                <a:cs typeface="MS PGothic" charset="0"/>
              </a:rPr>
              <a:t>Dowswell</a:t>
            </a:r>
            <a:r>
              <a:rPr lang="en-US" sz="1000" kern="1200" dirty="0">
                <a:latin typeface="Calibri" charset="0"/>
                <a:ea typeface="MS PGothic" charset="0"/>
                <a:cs typeface="MS PGothic" charset="0"/>
              </a:rPr>
              <a:t> G. Surgical lung cancer patients' views about smoking and support to quit after diagnosis: a qualitative study. J Cancer </a:t>
            </a:r>
            <a:r>
              <a:rPr lang="en-US" sz="1000" kern="1200" dirty="0" err="1">
                <a:latin typeface="Calibri" charset="0"/>
                <a:ea typeface="MS PGothic" charset="0"/>
                <a:cs typeface="MS PGothic" charset="0"/>
              </a:rPr>
              <a:t>Surviv</a:t>
            </a:r>
            <a:r>
              <a:rPr lang="en-US" sz="1000" kern="1200" dirty="0">
                <a:latin typeface="Calibri" charset="0"/>
                <a:ea typeface="MS PGothic" charset="0"/>
                <a:cs typeface="MS PGothic" charset="0"/>
              </a:rPr>
              <a:t>. Apr 2016;10(2):312-319.</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Ferketich</a:t>
            </a:r>
            <a:r>
              <a:rPr lang="en-US" sz="1000" kern="1200" dirty="0">
                <a:latin typeface="Calibri" charset="0"/>
                <a:ea typeface="MS PGothic" charset="0"/>
                <a:cs typeface="MS PGothic" charset="0"/>
              </a:rPr>
              <a:t> AK, </a:t>
            </a:r>
            <a:r>
              <a:rPr lang="en-US" sz="1000" kern="1200" dirty="0" err="1">
                <a:latin typeface="Calibri" charset="0"/>
                <a:ea typeface="MS PGothic" charset="0"/>
                <a:cs typeface="MS PGothic" charset="0"/>
              </a:rPr>
              <a:t>Niland</a:t>
            </a:r>
            <a:r>
              <a:rPr lang="en-US" sz="1000" kern="1200" dirty="0">
                <a:latin typeface="Calibri" charset="0"/>
                <a:ea typeface="MS PGothic" charset="0"/>
                <a:cs typeface="MS PGothic" charset="0"/>
              </a:rPr>
              <a:t> JC, Mamet R, et al. Smoking status and survival in the national comprehensive cancer network non-small cell lung cancer cohort. Cancer. Feb 15 2013;119(4):847-853.</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Fucito</a:t>
            </a:r>
            <a:r>
              <a:rPr lang="en-US" sz="1000" kern="1200" dirty="0">
                <a:latin typeface="Calibri" charset="0"/>
                <a:ea typeface="MS PGothic" charset="0"/>
                <a:cs typeface="MS PGothic" charset="0"/>
              </a:rPr>
              <a:t> LM, </a:t>
            </a:r>
            <a:r>
              <a:rPr lang="en-US" sz="1000" kern="1200" dirty="0" err="1">
                <a:latin typeface="Calibri" charset="0"/>
                <a:ea typeface="MS PGothic" charset="0"/>
                <a:cs typeface="MS PGothic" charset="0"/>
              </a:rPr>
              <a:t>Czabafy</a:t>
            </a:r>
            <a:r>
              <a:rPr lang="en-US" sz="1000" kern="1200" dirty="0">
                <a:latin typeface="Calibri" charset="0"/>
                <a:ea typeface="MS PGothic" charset="0"/>
                <a:cs typeface="MS PGothic" charset="0"/>
              </a:rPr>
              <a:t> S, Hendricks PS, </a:t>
            </a:r>
            <a:r>
              <a:rPr lang="en-US" sz="1000" kern="1200" dirty="0" err="1">
                <a:latin typeface="Calibri" charset="0"/>
                <a:ea typeface="MS PGothic" charset="0"/>
                <a:cs typeface="MS PGothic" charset="0"/>
              </a:rPr>
              <a:t>Kotsen</a:t>
            </a:r>
            <a:r>
              <a:rPr lang="en-US" sz="1000" kern="1200" dirty="0">
                <a:latin typeface="Calibri" charset="0"/>
                <a:ea typeface="MS PGothic" charset="0"/>
                <a:cs typeface="MS PGothic" charset="0"/>
              </a:rPr>
              <a:t> C, Richardson D, Toll BA. Pairing smoking-cessation services with lung cancer screening: A clinical guideline from the Association for the Treatment of Tobacco Use and Dependence and the Society for Research on Nicotine and Tobacco. Cancer. Apr 15 2016;122(8):1150-1159.</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Fujisawa D, </a:t>
            </a:r>
            <a:r>
              <a:rPr lang="en-US" sz="1000" kern="1200" dirty="0" err="1">
                <a:latin typeface="Calibri" charset="0"/>
                <a:ea typeface="MS PGothic" charset="0"/>
                <a:cs typeface="MS PGothic" charset="0"/>
              </a:rPr>
              <a:t>Umezawa</a:t>
            </a:r>
            <a:r>
              <a:rPr lang="en-US" sz="1000" kern="1200" dirty="0">
                <a:latin typeface="Calibri" charset="0"/>
                <a:ea typeface="MS PGothic" charset="0"/>
                <a:cs typeface="MS PGothic" charset="0"/>
              </a:rPr>
              <a:t> S, </a:t>
            </a:r>
            <a:r>
              <a:rPr lang="en-US" sz="1000" kern="1200" dirty="0" err="1">
                <a:latin typeface="Calibri" charset="0"/>
                <a:ea typeface="MS PGothic" charset="0"/>
                <a:cs typeface="MS PGothic" charset="0"/>
              </a:rPr>
              <a:t>Basaki-Tange</a:t>
            </a:r>
            <a:r>
              <a:rPr lang="en-US" sz="1000" kern="1200" dirty="0">
                <a:latin typeface="Calibri" charset="0"/>
                <a:ea typeface="MS PGothic" charset="0"/>
                <a:cs typeface="MS PGothic" charset="0"/>
              </a:rPr>
              <a:t> A, Fujimori M, Miyashita M. Smoking status, service use and associated factors among Japanese cancer survivors--a web-based survey. Supportive Care In Cancer: Official Journal Of The Multinational Association Of Supportive Care In Cancer. 2014;22(12):3125-3134.</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Gajdos</a:t>
            </a:r>
            <a:r>
              <a:rPr lang="en-US" sz="1000" kern="1200" dirty="0">
                <a:latin typeface="Calibri" charset="0"/>
                <a:ea typeface="MS PGothic" charset="0"/>
                <a:cs typeface="MS PGothic" charset="0"/>
              </a:rPr>
              <a:t> C, Hawn MT, </a:t>
            </a:r>
            <a:r>
              <a:rPr lang="en-US" sz="1000" kern="1200" dirty="0" err="1">
                <a:latin typeface="Calibri" charset="0"/>
                <a:ea typeface="MS PGothic" charset="0"/>
                <a:cs typeface="MS PGothic" charset="0"/>
              </a:rPr>
              <a:t>Campagna</a:t>
            </a:r>
            <a:r>
              <a:rPr lang="en-US" sz="1000" kern="1200" dirty="0">
                <a:latin typeface="Calibri" charset="0"/>
                <a:ea typeface="MS PGothic" charset="0"/>
                <a:cs typeface="MS PGothic" charset="0"/>
              </a:rPr>
              <a:t> EJ, Henderson WG, Singh JA, Houston T. Adverse effects of smoking on postoperative outcomes in cancer patients. Ann </a:t>
            </a:r>
            <a:r>
              <a:rPr lang="en-US" sz="1000" kern="1200" dirty="0" err="1">
                <a:latin typeface="Calibri" charset="0"/>
                <a:ea typeface="MS PGothic" charset="0"/>
                <a:cs typeface="MS PGothic" charset="0"/>
              </a:rPr>
              <a:t>Surg</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May 2012;19(5):1430-1438.</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Gawron</a:t>
            </a:r>
            <a:r>
              <a:rPr lang="en-US" sz="1000" kern="1200" dirty="0">
                <a:latin typeface="Calibri" charset="0"/>
                <a:ea typeface="MS PGothic" charset="0"/>
                <a:cs typeface="MS PGothic" charset="0"/>
              </a:rPr>
              <a:t> A, </a:t>
            </a:r>
            <a:r>
              <a:rPr lang="en-US" sz="1000" kern="1200" dirty="0" err="1">
                <a:latin typeface="Calibri" charset="0"/>
                <a:ea typeface="MS PGothic" charset="0"/>
                <a:cs typeface="MS PGothic" charset="0"/>
              </a:rPr>
              <a:t>Hou</a:t>
            </a:r>
            <a:r>
              <a:rPr lang="en-US" sz="1000" kern="1200" dirty="0">
                <a:latin typeface="Calibri" charset="0"/>
                <a:ea typeface="MS PGothic" charset="0"/>
                <a:cs typeface="MS PGothic" charset="0"/>
              </a:rPr>
              <a:t> L, </a:t>
            </a:r>
            <a:r>
              <a:rPr lang="en-US" sz="1000" kern="1200" dirty="0" err="1">
                <a:latin typeface="Calibri" charset="0"/>
                <a:ea typeface="MS PGothic" charset="0"/>
                <a:cs typeface="MS PGothic" charset="0"/>
              </a:rPr>
              <a:t>Ning</a:t>
            </a:r>
            <a:r>
              <a:rPr lang="en-US" sz="1000" kern="1200" dirty="0">
                <a:latin typeface="Calibri" charset="0"/>
                <a:ea typeface="MS PGothic" charset="0"/>
                <a:cs typeface="MS PGothic" charset="0"/>
              </a:rPr>
              <a:t> H, Berry JD, Lloyd-Jones DM. Lifetime risk for cancer death by sex and smoking status: the lifetime risk pooling project. Cancer Causes Control. Oct 2012;23(10):1729-1737.</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Gillison</a:t>
            </a:r>
            <a:r>
              <a:rPr lang="en-US" sz="1000" kern="1200" dirty="0">
                <a:latin typeface="Calibri" charset="0"/>
                <a:ea typeface="MS PGothic" charset="0"/>
                <a:cs typeface="MS PGothic" charset="0"/>
              </a:rPr>
              <a:t> ML, Zhang Q, Jordan R, et al. Tobacco smoking and increased risk of death and progression for patients with p16-positive and p16-negative </a:t>
            </a:r>
            <a:r>
              <a:rPr lang="en-US" sz="1000" kern="1200" dirty="0" err="1">
                <a:latin typeface="Calibri" charset="0"/>
                <a:ea typeface="MS PGothic" charset="0"/>
                <a:cs typeface="MS PGothic" charset="0"/>
              </a:rPr>
              <a:t>oropharyngeal</a:t>
            </a:r>
            <a:r>
              <a:rPr lang="en-US" sz="1000" kern="1200" dirty="0">
                <a:latin typeface="Calibri" charset="0"/>
                <a:ea typeface="MS PGothic" charset="0"/>
                <a:cs typeface="MS PGothic" charset="0"/>
              </a:rPr>
              <a:t> cancer. J </a:t>
            </a:r>
            <a:r>
              <a:rPr lang="en-US" sz="1000" kern="1200" dirty="0" err="1">
                <a:latin typeface="Calibri" charset="0"/>
                <a:ea typeface="MS PGothic" charset="0"/>
                <a:cs typeface="MS PGothic" charset="0"/>
              </a:rPr>
              <a:t>Clin</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Jun 10 2012;30(17):2102-2111.</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Goldstein AO, Ripley-Moffitt CE, </a:t>
            </a:r>
            <a:r>
              <a:rPr lang="en-US" sz="1000" kern="1200" dirty="0" err="1">
                <a:latin typeface="Calibri" charset="0"/>
                <a:ea typeface="MS PGothic" charset="0"/>
                <a:cs typeface="MS PGothic" charset="0"/>
              </a:rPr>
              <a:t>Pathman</a:t>
            </a:r>
            <a:r>
              <a:rPr lang="en-US" sz="1000" kern="1200" dirty="0">
                <a:latin typeface="Calibri" charset="0"/>
                <a:ea typeface="MS PGothic" charset="0"/>
                <a:cs typeface="MS PGothic" charset="0"/>
              </a:rPr>
              <a:t> DE, </a:t>
            </a:r>
            <a:r>
              <a:rPr lang="en-US" sz="1000" kern="1200" dirty="0" err="1">
                <a:latin typeface="Calibri" charset="0"/>
                <a:ea typeface="MS PGothic" charset="0"/>
                <a:cs typeface="MS PGothic" charset="0"/>
              </a:rPr>
              <a:t>Patsakham</a:t>
            </a:r>
            <a:r>
              <a:rPr lang="en-US" sz="1000" kern="1200" dirty="0">
                <a:latin typeface="Calibri" charset="0"/>
                <a:ea typeface="MS PGothic" charset="0"/>
                <a:cs typeface="MS PGothic" charset="0"/>
              </a:rPr>
              <a:t> KM. Tobacco use treatment at the U.S. National Cancer Institute's designated Cancer Centers. Nicotine </a:t>
            </a:r>
            <a:r>
              <a:rPr lang="en-US" sz="1000" kern="1200" dirty="0" err="1">
                <a:latin typeface="Calibri" charset="0"/>
                <a:ea typeface="MS PGothic" charset="0"/>
                <a:cs typeface="MS PGothic" charset="0"/>
              </a:rPr>
              <a:t>Tob</a:t>
            </a:r>
            <a:r>
              <a:rPr lang="en-US" sz="1000" kern="1200" dirty="0">
                <a:latin typeface="Calibri" charset="0"/>
                <a:ea typeface="MS PGothic" charset="0"/>
                <a:cs typeface="MS PGothic" charset="0"/>
              </a:rPr>
              <a:t> Res. Jan 2013;15(1):52-58.</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Gopalakrishna</a:t>
            </a:r>
            <a:r>
              <a:rPr lang="en-US" sz="1000" kern="1200" dirty="0">
                <a:latin typeface="Calibri" charset="0"/>
                <a:ea typeface="MS PGothic" charset="0"/>
                <a:cs typeface="MS PGothic" charset="0"/>
              </a:rPr>
              <a:t> A, Longo TA, </a:t>
            </a:r>
            <a:r>
              <a:rPr lang="en-US" sz="1000" kern="1200" dirty="0" err="1">
                <a:latin typeface="Calibri" charset="0"/>
                <a:ea typeface="MS PGothic" charset="0"/>
                <a:cs typeface="MS PGothic" charset="0"/>
              </a:rPr>
              <a:t>Fantony</a:t>
            </a:r>
            <a:r>
              <a:rPr lang="en-US" sz="1000" kern="1200" dirty="0">
                <a:latin typeface="Calibri" charset="0"/>
                <a:ea typeface="MS PGothic" charset="0"/>
                <a:cs typeface="MS PGothic" charset="0"/>
              </a:rPr>
              <a:t> JJ, Van </a:t>
            </a:r>
            <a:r>
              <a:rPr lang="en-US" sz="1000" kern="1200" dirty="0" err="1">
                <a:latin typeface="Calibri" charset="0"/>
                <a:ea typeface="MS PGothic" charset="0"/>
                <a:cs typeface="MS PGothic" charset="0"/>
              </a:rPr>
              <a:t>Noord</a:t>
            </a:r>
            <a:r>
              <a:rPr lang="en-US" sz="1000" kern="1200" dirty="0">
                <a:latin typeface="Calibri" charset="0"/>
                <a:ea typeface="MS PGothic" charset="0"/>
                <a:cs typeface="MS PGothic" charset="0"/>
              </a:rPr>
              <a:t> M, Inman BA. Lifestyle factors and health-related quality of life in bladder cancer survivors: a systematic review. J Cancer </a:t>
            </a:r>
            <a:r>
              <a:rPr lang="en-US" sz="1000" kern="1200" dirty="0" err="1">
                <a:latin typeface="Calibri" charset="0"/>
                <a:ea typeface="MS PGothic" charset="0"/>
                <a:cs typeface="MS PGothic" charset="0"/>
              </a:rPr>
              <a:t>Surviv</a:t>
            </a:r>
            <a:r>
              <a:rPr lang="en-US" sz="1000" kern="1200" dirty="0">
                <a:latin typeface="Calibri" charset="0"/>
                <a:ea typeface="MS PGothic" charset="0"/>
                <a:cs typeface="MS PGothic" charset="0"/>
              </a:rPr>
              <a:t>. Oct 2016;10(5):874-882.</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Hawkes AL, Chambers SK, Pakenham KI, et al. Effects of a telephone-delivered multiple health behavior change intervention (</a:t>
            </a:r>
            <a:r>
              <a:rPr lang="en-US" sz="1000" kern="1200" dirty="0" err="1">
                <a:latin typeface="Calibri" charset="0"/>
                <a:ea typeface="MS PGothic" charset="0"/>
                <a:cs typeface="MS PGothic" charset="0"/>
              </a:rPr>
              <a:t>CanChange</a:t>
            </a:r>
            <a:r>
              <a:rPr lang="en-US" sz="1000" kern="1200" dirty="0">
                <a:latin typeface="Calibri" charset="0"/>
                <a:ea typeface="MS PGothic" charset="0"/>
                <a:cs typeface="MS PGothic" charset="0"/>
              </a:rPr>
              <a:t>) on health and behavioral outcomes in survivors of colorectal cancer: a randomized controlled trial. J </a:t>
            </a:r>
            <a:r>
              <a:rPr lang="en-US" sz="1000" kern="1200" dirty="0" err="1">
                <a:latin typeface="Calibri" charset="0"/>
                <a:ea typeface="MS PGothic" charset="0"/>
                <a:cs typeface="MS PGothic" charset="0"/>
              </a:rPr>
              <a:t>Clin</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Jun 20 2013;31(18):2313-2321.</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Hoff CM, </a:t>
            </a:r>
            <a:r>
              <a:rPr lang="en-US" sz="1000" kern="1200" dirty="0" err="1">
                <a:latin typeface="Calibri" charset="0"/>
                <a:ea typeface="MS PGothic" charset="0"/>
                <a:cs typeface="MS PGothic" charset="0"/>
              </a:rPr>
              <a:t>Grau</a:t>
            </a:r>
            <a:r>
              <a:rPr lang="en-US" sz="1000" kern="1200" dirty="0">
                <a:latin typeface="Calibri" charset="0"/>
                <a:ea typeface="MS PGothic" charset="0"/>
                <a:cs typeface="MS PGothic" charset="0"/>
              </a:rPr>
              <a:t> C, Overgaard J. Effect of smoking on oxygen delivery and outcome in patients treated with radiotherapy for head and neck squamous cell carcinoma--a prospective study. </a:t>
            </a:r>
            <a:r>
              <a:rPr lang="en-US" sz="1000" kern="1200" dirty="0" err="1">
                <a:latin typeface="Calibri" charset="0"/>
                <a:ea typeface="MS PGothic" charset="0"/>
                <a:cs typeface="MS PGothic" charset="0"/>
              </a:rPr>
              <a:t>Radiother</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Apr 2012;103(1):38-44.</a:t>
            </a:r>
          </a:p>
        </p:txBody>
      </p:sp>
    </p:spTree>
    <p:extLst>
      <p:ext uri="{BB962C8B-B14F-4D97-AF65-F5344CB8AC3E}">
        <p14:creationId xmlns:p14="http://schemas.microsoft.com/office/powerpoint/2010/main" val="14512602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32</a:t>
            </a:fld>
            <a:endParaRPr lang="uk-UA" dirty="0"/>
          </a:p>
        </p:txBody>
      </p:sp>
      <p:sp>
        <p:nvSpPr>
          <p:cNvPr id="4" name="Title 3"/>
          <p:cNvSpPr>
            <a:spLocks noGrp="1"/>
          </p:cNvSpPr>
          <p:nvPr>
            <p:ph type="title"/>
          </p:nvPr>
        </p:nvSpPr>
        <p:spPr/>
        <p:txBody>
          <a:bodyPr/>
          <a:lstStyle/>
          <a:p>
            <a:r>
              <a:rPr lang="en-US"/>
              <a:t>Bibliography (Electronic databases)</a:t>
            </a:r>
          </a:p>
        </p:txBody>
      </p:sp>
      <p:sp>
        <p:nvSpPr>
          <p:cNvPr id="6" name="Text Placeholder 2"/>
          <p:cNvSpPr>
            <a:spLocks noGrp="1"/>
          </p:cNvSpPr>
          <p:nvPr>
            <p:ph type="body" idx="1"/>
          </p:nvPr>
        </p:nvSpPr>
        <p:spPr>
          <a:xfrm>
            <a:off x="960120" y="1828800"/>
            <a:ext cx="10515600" cy="6264998"/>
          </a:xfrm>
        </p:spPr>
        <p:txBody>
          <a:bodyPr numCol="2" spcCol="457200"/>
          <a:lstStyle/>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Jerjes</a:t>
            </a:r>
            <a:r>
              <a:rPr lang="en-US" sz="1000" kern="1200" dirty="0">
                <a:latin typeface="Calibri" charset="0"/>
                <a:ea typeface="MS PGothic" charset="0"/>
                <a:cs typeface="MS PGothic" charset="0"/>
              </a:rPr>
              <a:t> W, </a:t>
            </a:r>
            <a:r>
              <a:rPr lang="en-US" sz="1000" kern="1200" dirty="0" err="1">
                <a:latin typeface="Calibri" charset="0"/>
                <a:ea typeface="MS PGothic" charset="0"/>
                <a:cs typeface="MS PGothic" charset="0"/>
              </a:rPr>
              <a:t>Upile</a:t>
            </a:r>
            <a:r>
              <a:rPr lang="en-US" sz="1000" kern="1200" dirty="0">
                <a:latin typeface="Calibri" charset="0"/>
                <a:ea typeface="MS PGothic" charset="0"/>
                <a:cs typeface="MS PGothic" charset="0"/>
              </a:rPr>
              <a:t> T, </a:t>
            </a:r>
            <a:r>
              <a:rPr lang="en-US" sz="1000" kern="1200" dirty="0" err="1">
                <a:latin typeface="Calibri" charset="0"/>
                <a:ea typeface="MS PGothic" charset="0"/>
                <a:cs typeface="MS PGothic" charset="0"/>
              </a:rPr>
              <a:t>Radhi</a:t>
            </a:r>
            <a:r>
              <a:rPr lang="en-US" sz="1000" kern="1200" dirty="0">
                <a:latin typeface="Calibri" charset="0"/>
                <a:ea typeface="MS PGothic" charset="0"/>
                <a:cs typeface="MS PGothic" charset="0"/>
              </a:rPr>
              <a:t> H, et al. The effect of tobacco and alcohol and their reduction/cessation on mortality in oral cancer patients: short communication. Head Neck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Mar 12 2012;4:6.</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Kajizono</a:t>
            </a:r>
            <a:r>
              <a:rPr lang="en-US" sz="1000" kern="1200" dirty="0">
                <a:latin typeface="Calibri" charset="0"/>
                <a:ea typeface="MS PGothic" charset="0"/>
                <a:cs typeface="MS PGothic" charset="0"/>
              </a:rPr>
              <a:t> M, Saito M, Maeda M, et al. </a:t>
            </a:r>
            <a:r>
              <a:rPr lang="en-US" sz="1000" kern="1200" dirty="0" err="1">
                <a:latin typeface="Calibri" charset="0"/>
                <a:ea typeface="MS PGothic" charset="0"/>
                <a:cs typeface="MS PGothic" charset="0"/>
              </a:rPr>
              <a:t>Cetuximab</a:t>
            </a:r>
            <a:r>
              <a:rPr lang="en-US" sz="1000" kern="1200" dirty="0">
                <a:latin typeface="Calibri" charset="0"/>
                <a:ea typeface="MS PGothic" charset="0"/>
                <a:cs typeface="MS PGothic" charset="0"/>
              </a:rPr>
              <a:t>-induced skin reactions are suppressed by cigarette smoking in patients with advanced colorectal cancer. </a:t>
            </a:r>
            <a:r>
              <a:rPr lang="en-US" sz="1000" kern="1200" dirty="0" err="1">
                <a:latin typeface="Calibri" charset="0"/>
                <a:ea typeface="MS PGothic" charset="0"/>
                <a:cs typeface="MS PGothic" charset="0"/>
              </a:rPr>
              <a:t>Int</a:t>
            </a:r>
            <a:r>
              <a:rPr lang="en-US" sz="1000" kern="1200" dirty="0">
                <a:latin typeface="Calibri" charset="0"/>
                <a:ea typeface="MS PGothic" charset="0"/>
                <a:cs typeface="MS PGothic" charset="0"/>
              </a:rPr>
              <a:t> J </a:t>
            </a:r>
            <a:r>
              <a:rPr lang="en-US" sz="1000" kern="1200" dirty="0" err="1">
                <a:latin typeface="Calibri" charset="0"/>
                <a:ea typeface="MS PGothic" charset="0"/>
                <a:cs typeface="MS PGothic" charset="0"/>
              </a:rPr>
              <a:t>Clin</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Aug 2013;18(4):684-688.</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Kawakita</a:t>
            </a:r>
            <a:r>
              <a:rPr lang="en-US" sz="1000" kern="1200" dirty="0">
                <a:latin typeface="Calibri" charset="0"/>
                <a:ea typeface="MS PGothic" charset="0"/>
                <a:cs typeface="MS PGothic" charset="0"/>
              </a:rPr>
              <a:t> D, </a:t>
            </a:r>
            <a:r>
              <a:rPr lang="en-US" sz="1000" kern="1200" dirty="0" err="1">
                <a:latin typeface="Calibri" charset="0"/>
                <a:ea typeface="MS PGothic" charset="0"/>
                <a:cs typeface="MS PGothic" charset="0"/>
              </a:rPr>
              <a:t>Hosono</a:t>
            </a:r>
            <a:r>
              <a:rPr lang="en-US" sz="1000" kern="1200" dirty="0">
                <a:latin typeface="Calibri" charset="0"/>
                <a:ea typeface="MS PGothic" charset="0"/>
                <a:cs typeface="MS PGothic" charset="0"/>
              </a:rPr>
              <a:t> S, Ito H, et al. Impact of smoking status on clinical outcome in oral cavity cancer patients. Oral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Feb 2012;48(2):186-191.</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Klemp</a:t>
            </a:r>
            <a:r>
              <a:rPr lang="en-US" sz="1000" kern="1200" dirty="0">
                <a:latin typeface="Calibri" charset="0"/>
                <a:ea typeface="MS PGothic" charset="0"/>
                <a:cs typeface="MS PGothic" charset="0"/>
              </a:rPr>
              <a:t>, I., </a:t>
            </a:r>
            <a:r>
              <a:rPr lang="en-US" sz="1000" kern="1200" dirty="0" err="1">
                <a:latin typeface="Calibri" charset="0"/>
                <a:ea typeface="MS PGothic" charset="0"/>
                <a:cs typeface="MS PGothic" charset="0"/>
              </a:rPr>
              <a:t>Steffenssen</a:t>
            </a:r>
            <a:r>
              <a:rPr lang="en-US" sz="1000" kern="1200" dirty="0">
                <a:latin typeface="Calibri" charset="0"/>
                <a:ea typeface="MS PGothic" charset="0"/>
                <a:cs typeface="MS PGothic" charset="0"/>
              </a:rPr>
              <a:t>, M., </a:t>
            </a:r>
            <a:r>
              <a:rPr lang="en-US" sz="1000" kern="1200" dirty="0" err="1">
                <a:latin typeface="Calibri" charset="0"/>
                <a:ea typeface="MS PGothic" charset="0"/>
                <a:cs typeface="MS PGothic" charset="0"/>
              </a:rPr>
              <a:t>Bakholdt</a:t>
            </a:r>
            <a:r>
              <a:rPr lang="en-US" sz="1000" kern="1200" dirty="0">
                <a:latin typeface="Calibri" charset="0"/>
                <a:ea typeface="MS PGothic" charset="0"/>
                <a:cs typeface="MS PGothic" charset="0"/>
              </a:rPr>
              <a:t>, V.,  </a:t>
            </a:r>
            <a:r>
              <a:rPr lang="en-US" sz="1000" kern="1200" dirty="0" err="1">
                <a:latin typeface="Calibri" charset="0"/>
                <a:ea typeface="MS PGothic" charset="0"/>
                <a:cs typeface="MS PGothic" charset="0"/>
              </a:rPr>
              <a:t>Thygesen</a:t>
            </a:r>
            <a:r>
              <a:rPr lang="en-US" sz="1000" kern="1200" dirty="0">
                <a:latin typeface="Calibri" charset="0"/>
                <a:ea typeface="MS PGothic" charset="0"/>
                <a:cs typeface="MS PGothic" charset="0"/>
              </a:rPr>
              <a:t>, T., Sorensen, J.A. </a:t>
            </a:r>
            <a:r>
              <a:rPr lang="en-US" sz="1000" kern="1200" dirty="0" err="1">
                <a:latin typeface="Calibri" charset="0"/>
                <a:ea typeface="MS PGothic" charset="0"/>
                <a:cs typeface="MS PGothic" charset="0"/>
              </a:rPr>
              <a:t>Counselling</a:t>
            </a:r>
            <a:r>
              <a:rPr lang="en-US" sz="1000" kern="1200" dirty="0">
                <a:latin typeface="Calibri" charset="0"/>
                <a:ea typeface="MS PGothic" charset="0"/>
                <a:cs typeface="MS PGothic" charset="0"/>
              </a:rPr>
              <a:t> is effective for Smoking Cessation in Head and Neck Cancer Patients - A Systematic Review and Meta-analysis. Oral and Maxillofacial Surgery. 2016; 74 (8): 687-694.</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Kroeger N, </a:t>
            </a:r>
            <a:r>
              <a:rPr lang="en-US" sz="1000" kern="1200" dirty="0" err="1">
                <a:latin typeface="Calibri" charset="0"/>
                <a:ea typeface="MS PGothic" charset="0"/>
                <a:cs typeface="MS PGothic" charset="0"/>
              </a:rPr>
              <a:t>Klatte</a:t>
            </a:r>
            <a:r>
              <a:rPr lang="en-US" sz="1000" kern="1200" dirty="0">
                <a:latin typeface="Calibri" charset="0"/>
                <a:ea typeface="MS PGothic" charset="0"/>
                <a:cs typeface="MS PGothic" charset="0"/>
              </a:rPr>
              <a:t> T, </a:t>
            </a:r>
            <a:r>
              <a:rPr lang="en-US" sz="1000" kern="1200" dirty="0" err="1">
                <a:latin typeface="Calibri" charset="0"/>
                <a:ea typeface="MS PGothic" charset="0"/>
                <a:cs typeface="MS PGothic" charset="0"/>
              </a:rPr>
              <a:t>Birkhauser</a:t>
            </a:r>
            <a:r>
              <a:rPr lang="en-US" sz="1000" kern="1200" dirty="0">
                <a:latin typeface="Calibri" charset="0"/>
                <a:ea typeface="MS PGothic" charset="0"/>
                <a:cs typeface="MS PGothic" charset="0"/>
              </a:rPr>
              <a:t> FD, et al. Smoking negatively impacts renal cell carcinoma overall and cancer-specific survival. Cancer. Apr 1 2012;118(7):1795-1802.</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Krueger H, Andres E.N.,  </a:t>
            </a:r>
            <a:r>
              <a:rPr lang="en-US" sz="1000" kern="1200" dirty="0" err="1">
                <a:latin typeface="Calibri" charset="0"/>
                <a:ea typeface="MS PGothic" charset="0"/>
                <a:cs typeface="MS PGothic" charset="0"/>
              </a:rPr>
              <a:t>Koot</a:t>
            </a:r>
            <a:r>
              <a:rPr lang="en-US" sz="1000" kern="1200" dirty="0">
                <a:latin typeface="Calibri" charset="0"/>
                <a:ea typeface="MS PGothic" charset="0"/>
                <a:cs typeface="MS PGothic" charset="0"/>
              </a:rPr>
              <a:t> J.M.,  Reilly B.D. The economic burden of cancers attributable to tobacco smoking, excess weight, alcohol use, and physical inactivity in Canada. </a:t>
            </a:r>
            <a:r>
              <a:rPr lang="en-US" sz="1000" kern="1200" dirty="0" err="1">
                <a:latin typeface="Calibri" charset="0"/>
                <a:ea typeface="MS PGothic" charset="0"/>
                <a:cs typeface="MS PGothic" charset="0"/>
              </a:rPr>
              <a:t>Curr</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2016; 23 (4): 241-249.</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Kruskemper</a:t>
            </a:r>
            <a:r>
              <a:rPr lang="en-US" sz="1000" kern="1200" dirty="0">
                <a:latin typeface="Calibri" charset="0"/>
                <a:ea typeface="MS PGothic" charset="0"/>
                <a:cs typeface="MS PGothic" charset="0"/>
              </a:rPr>
              <a:t> G, </a:t>
            </a:r>
            <a:r>
              <a:rPr lang="en-US" sz="1000" kern="1200" dirty="0" err="1">
                <a:latin typeface="Calibri" charset="0"/>
                <a:ea typeface="MS PGothic" charset="0"/>
                <a:cs typeface="MS PGothic" charset="0"/>
              </a:rPr>
              <a:t>Handschel</a:t>
            </a:r>
            <a:r>
              <a:rPr lang="en-US" sz="1000" kern="1200" dirty="0">
                <a:latin typeface="Calibri" charset="0"/>
                <a:ea typeface="MS PGothic" charset="0"/>
                <a:cs typeface="MS PGothic" charset="0"/>
              </a:rPr>
              <a:t> J. Smoking affects quality of life in patients with oral squamous cell carcinomas. </a:t>
            </a:r>
            <a:r>
              <a:rPr lang="en-US" sz="1000" kern="1200" dirty="0" err="1">
                <a:latin typeface="Calibri" charset="0"/>
                <a:ea typeface="MS PGothic" charset="0"/>
                <a:cs typeface="MS PGothic" charset="0"/>
              </a:rPr>
              <a:t>Clin</a:t>
            </a:r>
            <a:r>
              <a:rPr lang="en-US" sz="1000" kern="1200" dirty="0">
                <a:latin typeface="Calibri" charset="0"/>
                <a:ea typeface="MS PGothic" charset="0"/>
                <a:cs typeface="MS PGothic" charset="0"/>
              </a:rPr>
              <a:t> Oral </a:t>
            </a:r>
            <a:r>
              <a:rPr lang="en-US" sz="1000" kern="1200" dirty="0" err="1">
                <a:latin typeface="Calibri" charset="0"/>
                <a:ea typeface="MS PGothic" charset="0"/>
                <a:cs typeface="MS PGothic" charset="0"/>
              </a:rPr>
              <a:t>Investig</a:t>
            </a:r>
            <a:r>
              <a:rPr lang="en-US" sz="1000" kern="1200" dirty="0">
                <a:latin typeface="Calibri" charset="0"/>
                <a:ea typeface="MS PGothic" charset="0"/>
                <a:cs typeface="MS PGothic" charset="0"/>
              </a:rPr>
              <a:t>. Oct 2012;16(5):1353-1361.</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Linam</a:t>
            </a:r>
            <a:r>
              <a:rPr lang="en-US" sz="1000" kern="1200" dirty="0">
                <a:latin typeface="Calibri" charset="0"/>
                <a:ea typeface="MS PGothic" charset="0"/>
                <a:cs typeface="MS PGothic" charset="0"/>
              </a:rPr>
              <a:t> JM, Chand RR, </a:t>
            </a:r>
            <a:r>
              <a:rPr lang="en-US" sz="1000" kern="1200" dirty="0" err="1">
                <a:latin typeface="Calibri" charset="0"/>
                <a:ea typeface="MS PGothic" charset="0"/>
                <a:cs typeface="MS PGothic" charset="0"/>
              </a:rPr>
              <a:t>Broudy</a:t>
            </a:r>
            <a:r>
              <a:rPr lang="en-US" sz="1000" kern="1200" dirty="0">
                <a:latin typeface="Calibri" charset="0"/>
                <a:ea typeface="MS PGothic" charset="0"/>
                <a:cs typeface="MS PGothic" charset="0"/>
              </a:rPr>
              <a:t> VC, et al. Evaluation of the impact of HIV </a:t>
            </a:r>
            <a:r>
              <a:rPr lang="en-US" sz="1000" kern="1200" dirty="0" err="1">
                <a:latin typeface="Calibri" charset="0"/>
                <a:ea typeface="MS PGothic" charset="0"/>
                <a:cs typeface="MS PGothic" charset="0"/>
              </a:rPr>
              <a:t>serostatus</a:t>
            </a:r>
            <a:r>
              <a:rPr lang="en-US" sz="1000" kern="1200" dirty="0">
                <a:latin typeface="Calibri" charset="0"/>
                <a:ea typeface="MS PGothic" charset="0"/>
                <a:cs typeface="MS PGothic" charset="0"/>
              </a:rPr>
              <a:t>, tobacco smoking and CD4 counts on </a:t>
            </a:r>
            <a:r>
              <a:rPr lang="en-US" sz="1000" kern="1200" dirty="0" err="1">
                <a:latin typeface="Calibri" charset="0"/>
                <a:ea typeface="MS PGothic" charset="0"/>
                <a:cs typeface="MS PGothic" charset="0"/>
              </a:rPr>
              <a:t>epidermoid</a:t>
            </a:r>
            <a:r>
              <a:rPr lang="en-US" sz="1000" kern="1200" dirty="0">
                <a:latin typeface="Calibri" charset="0"/>
                <a:ea typeface="MS PGothic" charset="0"/>
                <a:cs typeface="MS PGothic" charset="0"/>
              </a:rPr>
              <a:t> anal cancer survival. </a:t>
            </a:r>
            <a:r>
              <a:rPr lang="en-US" sz="1000" kern="1200" dirty="0" err="1">
                <a:latin typeface="Calibri" charset="0"/>
                <a:ea typeface="MS PGothic" charset="0"/>
                <a:cs typeface="MS PGothic" charset="0"/>
              </a:rPr>
              <a:t>Int</a:t>
            </a:r>
            <a:r>
              <a:rPr lang="en-US" sz="1000" kern="1200" dirty="0">
                <a:latin typeface="Calibri" charset="0"/>
                <a:ea typeface="MS PGothic" charset="0"/>
                <a:cs typeface="MS PGothic" charset="0"/>
              </a:rPr>
              <a:t> J STD AIDS. Feb 2012;23(2):77-82.</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Liu M, Jiang G, Ding J, et al. Smoking reduces survival in young females with lung adenocarcinoma after curative resection. Medical Oncology (Northwood, London, England). 2012;29(2):570-573.</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Manafu</a:t>
            </a:r>
            <a:r>
              <a:rPr lang="en-US" sz="1000" kern="1200" dirty="0">
                <a:latin typeface="Calibri" charset="0"/>
                <a:ea typeface="MS PGothic" charset="0"/>
                <a:cs typeface="MS PGothic" charset="0"/>
              </a:rPr>
              <a:t> E, </a:t>
            </a:r>
            <a:r>
              <a:rPr lang="en-US" sz="1000" kern="1200" dirty="0" err="1">
                <a:latin typeface="Calibri" charset="0"/>
                <a:ea typeface="MS PGothic" charset="0"/>
                <a:cs typeface="MS PGothic" charset="0"/>
              </a:rPr>
              <a:t>Nemet</a:t>
            </a:r>
            <a:r>
              <a:rPr lang="en-US" sz="1000" kern="1200" dirty="0">
                <a:latin typeface="Calibri" charset="0"/>
                <a:ea typeface="MS PGothic" charset="0"/>
                <a:cs typeface="MS PGothic" charset="0"/>
              </a:rPr>
              <a:t> C, </a:t>
            </a:r>
            <a:r>
              <a:rPr lang="en-US" sz="1000" kern="1200" dirty="0" err="1">
                <a:latin typeface="Calibri" charset="0"/>
                <a:ea typeface="MS PGothic" charset="0"/>
                <a:cs typeface="MS PGothic" charset="0"/>
              </a:rPr>
              <a:t>Jarit</a:t>
            </a:r>
            <a:r>
              <a:rPr lang="en-US" sz="1000" kern="1200" dirty="0">
                <a:latin typeface="Calibri" charset="0"/>
                <a:ea typeface="MS PGothic" charset="0"/>
                <a:cs typeface="MS PGothic" charset="0"/>
              </a:rPr>
              <a:t> I. Epidemiologic Research Regarding The Impact Of Risk Factors On Health-</a:t>
            </a:r>
            <a:r>
              <a:rPr lang="en-US" sz="1000" kern="1200" dirty="0" err="1">
                <a:latin typeface="Calibri" charset="0"/>
                <a:ea typeface="MS PGothic" charset="0"/>
                <a:cs typeface="MS PGothic" charset="0"/>
              </a:rPr>
              <a:t>releated</a:t>
            </a:r>
            <a:r>
              <a:rPr lang="en-US" sz="1000" kern="1200" dirty="0">
                <a:latin typeface="Calibri" charset="0"/>
                <a:ea typeface="MS PGothic" charset="0"/>
                <a:cs typeface="MS PGothic" charset="0"/>
              </a:rPr>
              <a:t> Quality Of Life In Cancer Patients. Rev Med </a:t>
            </a:r>
            <a:r>
              <a:rPr lang="en-US" sz="1000" kern="1200" dirty="0" err="1">
                <a:latin typeface="Calibri" charset="0"/>
                <a:ea typeface="MS PGothic" charset="0"/>
                <a:cs typeface="MS PGothic" charset="0"/>
              </a:rPr>
              <a:t>Chir</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Soc</a:t>
            </a:r>
            <a:r>
              <a:rPr lang="en-US" sz="1000" kern="1200" dirty="0">
                <a:latin typeface="Calibri" charset="0"/>
                <a:ea typeface="MS PGothic" charset="0"/>
                <a:cs typeface="MS PGothic" charset="0"/>
              </a:rPr>
              <a:t> Med Nat Iasi. Apr-Jun 2016;120(2):424-428.</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Morales NA, Romano MA, Michael Cummings K, et al. Accuracy of self-reported tobacco use in newly diagnosed cancer patients. Cancer Causes Control. Jun 2013;24(6):1223-1230.</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Neslund-Dudas</a:t>
            </a:r>
            <a:r>
              <a:rPr lang="en-US" sz="1000" kern="1200" dirty="0">
                <a:latin typeface="Calibri" charset="0"/>
                <a:ea typeface="MS PGothic" charset="0"/>
                <a:cs typeface="MS PGothic" charset="0"/>
              </a:rPr>
              <a:t> C, </a:t>
            </a:r>
            <a:r>
              <a:rPr lang="en-US" sz="1000" kern="1200" dirty="0" err="1">
                <a:latin typeface="Calibri" charset="0"/>
                <a:ea typeface="MS PGothic" charset="0"/>
                <a:cs typeface="MS PGothic" charset="0"/>
              </a:rPr>
              <a:t>Kandegedara</a:t>
            </a:r>
            <a:r>
              <a:rPr lang="en-US" sz="1000" kern="1200" dirty="0">
                <a:latin typeface="Calibri" charset="0"/>
                <a:ea typeface="MS PGothic" charset="0"/>
                <a:cs typeface="MS PGothic" charset="0"/>
              </a:rPr>
              <a:t> A, </a:t>
            </a:r>
            <a:r>
              <a:rPr lang="en-US" sz="1000" kern="1200" dirty="0" err="1">
                <a:latin typeface="Calibri" charset="0"/>
                <a:ea typeface="MS PGothic" charset="0"/>
                <a:cs typeface="MS PGothic" charset="0"/>
              </a:rPr>
              <a:t>Kryvenko</a:t>
            </a:r>
            <a:r>
              <a:rPr lang="en-US" sz="1000" kern="1200" dirty="0">
                <a:latin typeface="Calibri" charset="0"/>
                <a:ea typeface="MS PGothic" charset="0"/>
                <a:cs typeface="MS PGothic" charset="0"/>
              </a:rPr>
              <a:t> ON, et al. Prostate tissue metal levels and prostate cancer recurrence in smokers. </a:t>
            </a:r>
            <a:r>
              <a:rPr lang="en-US" sz="1000" kern="1200" dirty="0" err="1">
                <a:latin typeface="Calibri" charset="0"/>
                <a:ea typeface="MS PGothic" charset="0"/>
                <a:cs typeface="MS PGothic" charset="0"/>
              </a:rPr>
              <a:t>Biol</a:t>
            </a:r>
            <a:r>
              <a:rPr lang="en-US" sz="1000" kern="1200" dirty="0">
                <a:latin typeface="Calibri" charset="0"/>
                <a:ea typeface="MS PGothic" charset="0"/>
                <a:cs typeface="MS PGothic" charset="0"/>
              </a:rPr>
              <a:t> Trace Elem Res. Feb 2014;157(2):107-112.</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Ostroff</a:t>
            </a:r>
            <a:r>
              <a:rPr lang="en-US" sz="1000" kern="1200" dirty="0">
                <a:latin typeface="Calibri" charset="0"/>
                <a:ea typeface="MS PGothic" charset="0"/>
                <a:cs typeface="MS PGothic" charset="0"/>
              </a:rPr>
              <a:t> JS, </a:t>
            </a:r>
            <a:r>
              <a:rPr lang="en-US" sz="1000" kern="1200" dirty="0" err="1">
                <a:latin typeface="Calibri" charset="0"/>
                <a:ea typeface="MS PGothic" charset="0"/>
                <a:cs typeface="MS PGothic" charset="0"/>
              </a:rPr>
              <a:t>Burkhalter</a:t>
            </a:r>
            <a:r>
              <a:rPr lang="en-US" sz="1000" kern="1200" dirty="0">
                <a:latin typeface="Calibri" charset="0"/>
                <a:ea typeface="MS PGothic" charset="0"/>
                <a:cs typeface="MS PGothic" charset="0"/>
              </a:rPr>
              <a:t> JE, </a:t>
            </a:r>
            <a:r>
              <a:rPr lang="en-US" sz="1000" kern="1200" dirty="0" err="1">
                <a:latin typeface="Calibri" charset="0"/>
                <a:ea typeface="MS PGothic" charset="0"/>
                <a:cs typeface="MS PGothic" charset="0"/>
              </a:rPr>
              <a:t>Cinciripini</a:t>
            </a:r>
            <a:r>
              <a:rPr lang="en-US" sz="1000" kern="1200" dirty="0">
                <a:latin typeface="Calibri" charset="0"/>
                <a:ea typeface="MS PGothic" charset="0"/>
                <a:cs typeface="MS PGothic" charset="0"/>
              </a:rPr>
              <a:t> PM, et al. Randomized trial of a </a:t>
            </a:r>
            <a:r>
              <a:rPr lang="en-US" sz="1000" kern="1200" dirty="0" err="1">
                <a:latin typeface="Calibri" charset="0"/>
                <a:ea typeface="MS PGothic" charset="0"/>
                <a:cs typeface="MS PGothic" charset="0"/>
              </a:rPr>
              <a:t>presurgical</a:t>
            </a:r>
            <a:r>
              <a:rPr lang="en-US" sz="1000" kern="1200" dirty="0">
                <a:latin typeface="Calibri" charset="0"/>
                <a:ea typeface="MS PGothic" charset="0"/>
                <a:cs typeface="MS PGothic" charset="0"/>
              </a:rPr>
              <a:t> scheduled reduced smoking intervention for patients newly diagnosed with cancer. Health Psychol. Jul 2014;33(7):737-747.</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Park ER, </a:t>
            </a:r>
            <a:r>
              <a:rPr lang="en-US" sz="1000" kern="1200" dirty="0" err="1">
                <a:latin typeface="Calibri" charset="0"/>
                <a:ea typeface="MS PGothic" charset="0"/>
                <a:cs typeface="MS PGothic" charset="0"/>
              </a:rPr>
              <a:t>Japuntich</a:t>
            </a:r>
            <a:r>
              <a:rPr lang="en-US" sz="1000" kern="1200" dirty="0">
                <a:latin typeface="Calibri" charset="0"/>
                <a:ea typeface="MS PGothic" charset="0"/>
                <a:cs typeface="MS PGothic" charset="0"/>
              </a:rPr>
              <a:t> SJ, </a:t>
            </a:r>
            <a:r>
              <a:rPr lang="en-US" sz="1000" kern="1200" dirty="0" err="1">
                <a:latin typeface="Calibri" charset="0"/>
                <a:ea typeface="MS PGothic" charset="0"/>
                <a:cs typeface="MS PGothic" charset="0"/>
              </a:rPr>
              <a:t>Rigotti</a:t>
            </a:r>
            <a:r>
              <a:rPr lang="en-US" sz="1000" kern="1200" dirty="0">
                <a:latin typeface="Calibri" charset="0"/>
                <a:ea typeface="MS PGothic" charset="0"/>
                <a:cs typeface="MS PGothic" charset="0"/>
              </a:rPr>
              <a:t> NA, et al. A snapshot of smokers after lung and colorectal cancer diagnosis. Cancer. Jun 15 2012;118(12):3153-3164.</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Poullis</a:t>
            </a:r>
            <a:r>
              <a:rPr lang="en-US" sz="1000" kern="1200" dirty="0">
                <a:latin typeface="Calibri" charset="0"/>
                <a:ea typeface="MS PGothic" charset="0"/>
                <a:cs typeface="MS PGothic" charset="0"/>
              </a:rPr>
              <a:t> M, </a:t>
            </a:r>
            <a:r>
              <a:rPr lang="en-US" sz="1000" kern="1200" dirty="0" err="1">
                <a:latin typeface="Calibri" charset="0"/>
                <a:ea typeface="MS PGothic" charset="0"/>
                <a:cs typeface="MS PGothic" charset="0"/>
              </a:rPr>
              <a:t>McShane</a:t>
            </a:r>
            <a:r>
              <a:rPr lang="en-US" sz="1000" kern="1200" dirty="0">
                <a:latin typeface="Calibri" charset="0"/>
                <a:ea typeface="MS PGothic" charset="0"/>
                <a:cs typeface="MS PGothic" charset="0"/>
              </a:rPr>
              <a:t> J, Shaw M, et al. Smoking status at diagnosis and histology type as determinants of long-term outcomes of lung cancer patients. </a:t>
            </a:r>
            <a:r>
              <a:rPr lang="en-US" sz="1000" kern="1200" dirty="0" err="1">
                <a:latin typeface="Calibri" charset="0"/>
                <a:ea typeface="MS PGothic" charset="0"/>
                <a:cs typeface="MS PGothic" charset="0"/>
              </a:rPr>
              <a:t>Eur</a:t>
            </a:r>
            <a:r>
              <a:rPr lang="en-US" sz="1000" kern="1200" dirty="0">
                <a:latin typeface="Calibri" charset="0"/>
                <a:ea typeface="MS PGothic" charset="0"/>
                <a:cs typeface="MS PGothic" charset="0"/>
              </a:rPr>
              <a:t> J </a:t>
            </a:r>
            <a:r>
              <a:rPr lang="en-US" sz="1000" kern="1200" dirty="0" err="1">
                <a:latin typeface="Calibri" charset="0"/>
                <a:ea typeface="MS PGothic" charset="0"/>
                <a:cs typeface="MS PGothic" charset="0"/>
              </a:rPr>
              <a:t>Cardiothorac</a:t>
            </a:r>
            <a:r>
              <a:rPr lang="en-US" sz="1000" kern="1200" dirty="0">
                <a:latin typeface="Calibri" charset="0"/>
                <a:ea typeface="MS PGothic" charset="0"/>
                <a:cs typeface="MS PGothic" charset="0"/>
              </a:rPr>
              <a:t> Surg. May 2013;43(5):919-924.</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Price S, </a:t>
            </a:r>
            <a:r>
              <a:rPr lang="en-US" sz="1000" kern="1200" dirty="0" err="1">
                <a:latin typeface="Calibri" charset="0"/>
                <a:ea typeface="MS PGothic" charset="0"/>
                <a:cs typeface="MS PGothic" charset="0"/>
              </a:rPr>
              <a:t>Hitsman</a:t>
            </a:r>
            <a:r>
              <a:rPr lang="en-US" sz="1000" kern="1200" dirty="0">
                <a:latin typeface="Calibri" charset="0"/>
                <a:ea typeface="MS PGothic" charset="0"/>
                <a:cs typeface="MS PGothic" charset="0"/>
              </a:rPr>
              <a:t> B, </a:t>
            </a:r>
            <a:r>
              <a:rPr lang="en-US" sz="1000" kern="1200" dirty="0" err="1">
                <a:latin typeface="Calibri" charset="0"/>
                <a:ea typeface="MS PGothic" charset="0"/>
                <a:cs typeface="MS PGothic" charset="0"/>
              </a:rPr>
              <a:t>Veluz</a:t>
            </a:r>
            <a:r>
              <a:rPr lang="en-US" sz="1000" kern="1200" dirty="0">
                <a:latin typeface="Calibri" charset="0"/>
                <a:ea typeface="MS PGothic" charset="0"/>
                <a:cs typeface="MS PGothic" charset="0"/>
              </a:rPr>
              <a:t>-Wilkins A, et al. The use of </a:t>
            </a:r>
            <a:r>
              <a:rPr lang="en-US" sz="1000" kern="1200" dirty="0" err="1">
                <a:latin typeface="Calibri" charset="0"/>
                <a:ea typeface="MS PGothic" charset="0"/>
                <a:cs typeface="MS PGothic" charset="0"/>
              </a:rPr>
              <a:t>varenicline</a:t>
            </a:r>
            <a:r>
              <a:rPr lang="en-US" sz="1000" kern="1200" dirty="0">
                <a:latin typeface="Calibri" charset="0"/>
                <a:ea typeface="MS PGothic" charset="0"/>
                <a:cs typeface="MS PGothic" charset="0"/>
              </a:rPr>
              <a:t> to treat nicotine dependence among patients with cancer. </a:t>
            </a:r>
            <a:r>
              <a:rPr lang="en-US" sz="1000" kern="1200" dirty="0" err="1">
                <a:latin typeface="Calibri" charset="0"/>
                <a:ea typeface="MS PGothic" charset="0"/>
                <a:cs typeface="MS PGothic" charset="0"/>
              </a:rPr>
              <a:t>Psychooncology</a:t>
            </a:r>
            <a:r>
              <a:rPr lang="en-US" sz="1000" kern="1200" dirty="0">
                <a:latin typeface="Calibri" charset="0"/>
                <a:ea typeface="MS PGothic" charset="0"/>
                <a:cs typeface="MS PGothic" charset="0"/>
              </a:rPr>
              <a:t>. May 24 2016.</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Rieken</a:t>
            </a:r>
            <a:r>
              <a:rPr lang="en-US" sz="1000" kern="1200" dirty="0">
                <a:latin typeface="Calibri" charset="0"/>
                <a:ea typeface="MS PGothic" charset="0"/>
                <a:cs typeface="MS PGothic" charset="0"/>
              </a:rPr>
              <a:t> M, </a:t>
            </a:r>
            <a:r>
              <a:rPr lang="en-US" sz="1000" kern="1200" dirty="0" err="1">
                <a:latin typeface="Calibri" charset="0"/>
                <a:ea typeface="MS PGothic" charset="0"/>
                <a:cs typeface="MS PGothic" charset="0"/>
              </a:rPr>
              <a:t>Shariat</a:t>
            </a:r>
            <a:r>
              <a:rPr lang="en-US" sz="1000" kern="1200" dirty="0">
                <a:latin typeface="Calibri" charset="0"/>
                <a:ea typeface="MS PGothic" charset="0"/>
                <a:cs typeface="MS PGothic" charset="0"/>
              </a:rPr>
              <a:t> SF, </a:t>
            </a:r>
            <a:r>
              <a:rPr lang="en-US" sz="1000" kern="1200" dirty="0" err="1">
                <a:latin typeface="Calibri" charset="0"/>
                <a:ea typeface="MS PGothic" charset="0"/>
                <a:cs typeface="MS PGothic" charset="0"/>
              </a:rPr>
              <a:t>Kluth</a:t>
            </a:r>
            <a:r>
              <a:rPr lang="en-US" sz="1000" kern="1200" dirty="0">
                <a:latin typeface="Calibri" charset="0"/>
                <a:ea typeface="MS PGothic" charset="0"/>
                <a:cs typeface="MS PGothic" charset="0"/>
              </a:rPr>
              <a:t> LA, et al. Association of Cigarette Smoking and Smoking Cessation with Biochemical Recurrence of Prostate Cancer in Patients Treated with Radical Prostatectomy. </a:t>
            </a:r>
            <a:r>
              <a:rPr lang="en-US" sz="1000" kern="1200" dirty="0" err="1">
                <a:latin typeface="Calibri" charset="0"/>
                <a:ea typeface="MS PGothic" charset="0"/>
                <a:cs typeface="MS PGothic" charset="0"/>
              </a:rPr>
              <a:t>Eur</a:t>
            </a:r>
            <a:r>
              <a:rPr lang="en-US" sz="1000" kern="1200" dirty="0">
                <a:latin typeface="Calibri" charset="0"/>
                <a:ea typeface="MS PGothic" charset="0"/>
                <a:cs typeface="MS PGothic" charset="0"/>
              </a:rPr>
              <a:t> Urol. 2015;68(6):949-956.</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Rink M, </a:t>
            </a:r>
            <a:r>
              <a:rPr lang="en-US" sz="1000" kern="1200" dirty="0" err="1">
                <a:latin typeface="Calibri" charset="0"/>
                <a:ea typeface="MS PGothic" charset="0"/>
                <a:cs typeface="MS PGothic" charset="0"/>
              </a:rPr>
              <a:t>Furberg</a:t>
            </a:r>
            <a:r>
              <a:rPr lang="en-US" sz="1000" kern="1200" dirty="0">
                <a:latin typeface="Calibri" charset="0"/>
                <a:ea typeface="MS PGothic" charset="0"/>
                <a:cs typeface="MS PGothic" charset="0"/>
              </a:rPr>
              <a:t> H, </a:t>
            </a:r>
            <a:r>
              <a:rPr lang="en-US" sz="1000" kern="1200" dirty="0" err="1">
                <a:latin typeface="Calibri" charset="0"/>
                <a:ea typeface="MS PGothic" charset="0"/>
                <a:cs typeface="MS PGothic" charset="0"/>
              </a:rPr>
              <a:t>Zabor</a:t>
            </a:r>
            <a:r>
              <a:rPr lang="en-US" sz="1000" kern="1200" dirty="0">
                <a:latin typeface="Calibri" charset="0"/>
                <a:ea typeface="MS PGothic" charset="0"/>
                <a:cs typeface="MS PGothic" charset="0"/>
              </a:rPr>
              <a:t> EC, et al. Impact of smoking and smoking cessation on oncologic outcomes in primary non-muscle-invasive bladder cancer. </a:t>
            </a:r>
            <a:r>
              <a:rPr lang="en-US" sz="1000" kern="1200" dirty="0" err="1">
                <a:latin typeface="Calibri" charset="0"/>
                <a:ea typeface="MS PGothic" charset="0"/>
                <a:cs typeface="MS PGothic" charset="0"/>
              </a:rPr>
              <a:t>Eur</a:t>
            </a:r>
            <a:r>
              <a:rPr lang="en-US" sz="1000" kern="1200" dirty="0">
                <a:latin typeface="Calibri" charset="0"/>
                <a:ea typeface="MS PGothic" charset="0"/>
                <a:cs typeface="MS PGothic" charset="0"/>
              </a:rPr>
              <a:t> Urol. Apr 2013;63(4):724-732.</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Rink M, </a:t>
            </a:r>
            <a:r>
              <a:rPr lang="en-US" sz="1000" kern="1200" dirty="0" err="1">
                <a:latin typeface="Calibri" charset="0"/>
                <a:ea typeface="MS PGothic" charset="0"/>
                <a:cs typeface="MS PGothic" charset="0"/>
              </a:rPr>
              <a:t>Xylinas</a:t>
            </a:r>
            <a:r>
              <a:rPr lang="en-US" sz="1000" kern="1200" dirty="0">
                <a:latin typeface="Calibri" charset="0"/>
                <a:ea typeface="MS PGothic" charset="0"/>
                <a:cs typeface="MS PGothic" charset="0"/>
              </a:rPr>
              <a:t> E, </a:t>
            </a:r>
            <a:r>
              <a:rPr lang="en-US" sz="1000" kern="1200" dirty="0" err="1">
                <a:latin typeface="Calibri" charset="0"/>
                <a:ea typeface="MS PGothic" charset="0"/>
                <a:cs typeface="MS PGothic" charset="0"/>
              </a:rPr>
              <a:t>Babjuk</a:t>
            </a:r>
            <a:r>
              <a:rPr lang="en-US" sz="1000" kern="1200" dirty="0">
                <a:latin typeface="Calibri" charset="0"/>
                <a:ea typeface="MS PGothic" charset="0"/>
                <a:cs typeface="MS PGothic" charset="0"/>
              </a:rPr>
              <a:t> M, et al. Impact of smoking on outcomes of patients with a history </a:t>
            </a:r>
            <a:br>
              <a:rPr lang="en-US" sz="1000" kern="1200" dirty="0">
                <a:latin typeface="Calibri" charset="0"/>
                <a:ea typeface="MS PGothic" charset="0"/>
                <a:cs typeface="MS PGothic" charset="0"/>
              </a:rPr>
            </a:br>
            <a:r>
              <a:rPr lang="en-US" sz="1000" kern="1200" dirty="0">
                <a:latin typeface="Calibri" charset="0"/>
                <a:ea typeface="MS PGothic" charset="0"/>
                <a:cs typeface="MS PGothic" charset="0"/>
              </a:rPr>
              <a:t>of recurrent </a:t>
            </a:r>
            <a:r>
              <a:rPr lang="en-US" sz="1000" kern="1200" dirty="0" err="1">
                <a:latin typeface="Calibri" charset="0"/>
                <a:ea typeface="MS PGothic" charset="0"/>
                <a:cs typeface="MS PGothic" charset="0"/>
              </a:rPr>
              <a:t>nonmuscle</a:t>
            </a:r>
            <a:r>
              <a:rPr lang="en-US" sz="1000" kern="1200" dirty="0">
                <a:latin typeface="Calibri" charset="0"/>
                <a:ea typeface="MS PGothic" charset="0"/>
                <a:cs typeface="MS PGothic" charset="0"/>
              </a:rPr>
              <a:t> invasive bladder cancer. J Urol. Dec 2012;188(6):2120-2127.</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Samanta</a:t>
            </a:r>
            <a:r>
              <a:rPr lang="en-US" sz="1000" kern="1200" dirty="0">
                <a:latin typeface="Calibri" charset="0"/>
                <a:ea typeface="MS PGothic" charset="0"/>
                <a:cs typeface="MS PGothic" charset="0"/>
              </a:rPr>
              <a:t> D, Kaufman J, Carbone DP, </a:t>
            </a:r>
            <a:r>
              <a:rPr lang="en-US" sz="1000" kern="1200" dirty="0" err="1">
                <a:latin typeface="Calibri" charset="0"/>
                <a:ea typeface="MS PGothic" charset="0"/>
                <a:cs typeface="MS PGothic" charset="0"/>
              </a:rPr>
              <a:t>Datta</a:t>
            </a:r>
            <a:r>
              <a:rPr lang="en-US" sz="1000" kern="1200" dirty="0">
                <a:latin typeface="Calibri" charset="0"/>
                <a:ea typeface="MS PGothic" charset="0"/>
                <a:cs typeface="MS PGothic" charset="0"/>
              </a:rPr>
              <a:t> PK. Long-term smoking mediated down-regulation </a:t>
            </a:r>
            <a:br>
              <a:rPr lang="en-US" sz="1000" kern="1200" dirty="0">
                <a:latin typeface="Calibri" charset="0"/>
                <a:ea typeface="MS PGothic" charset="0"/>
                <a:cs typeface="MS PGothic" charset="0"/>
              </a:rPr>
            </a:br>
            <a:r>
              <a:rPr lang="en-US" sz="1000" kern="1200" dirty="0">
                <a:latin typeface="Calibri" charset="0"/>
                <a:ea typeface="MS PGothic" charset="0"/>
                <a:cs typeface="MS PGothic" charset="0"/>
              </a:rPr>
              <a:t>of Smad3 induces resistance to carboplatin in non-small cell lung cancer. </a:t>
            </a:r>
            <a:r>
              <a:rPr lang="en-US" sz="1000" kern="1200" dirty="0" err="1">
                <a:latin typeface="Calibri" charset="0"/>
                <a:ea typeface="MS PGothic" charset="0"/>
                <a:cs typeface="MS PGothic" charset="0"/>
              </a:rPr>
              <a:t>Neoplasia</a:t>
            </a:r>
            <a:r>
              <a:rPr lang="en-US" sz="1000" kern="1200" dirty="0">
                <a:latin typeface="Calibri" charset="0"/>
                <a:ea typeface="MS PGothic" charset="0"/>
                <a:cs typeface="MS PGothic" charset="0"/>
              </a:rPr>
              <a:t>. Jul 2012;14(7):644-655.</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Schmidt-Hansen M, Page R, </a:t>
            </a:r>
            <a:r>
              <a:rPr lang="en-US" sz="1000" kern="1200" dirty="0" err="1">
                <a:latin typeface="Calibri" charset="0"/>
                <a:ea typeface="MS PGothic" charset="0"/>
                <a:cs typeface="MS PGothic" charset="0"/>
              </a:rPr>
              <a:t>Hasler</a:t>
            </a:r>
            <a:r>
              <a:rPr lang="en-US" sz="1000" kern="1200" dirty="0">
                <a:latin typeface="Calibri" charset="0"/>
                <a:ea typeface="MS PGothic" charset="0"/>
                <a:cs typeface="MS PGothic" charset="0"/>
              </a:rPr>
              <a:t> E. The effect of preoperative smoking cessation or preoperative pulmonary rehabilitation on outcomes after lung cancer surgery: a systematic review. </a:t>
            </a:r>
            <a:r>
              <a:rPr lang="en-US" sz="1000" kern="1200" dirty="0" err="1">
                <a:latin typeface="Calibri" charset="0"/>
                <a:ea typeface="MS PGothic" charset="0"/>
                <a:cs typeface="MS PGothic" charset="0"/>
              </a:rPr>
              <a:t>Clin</a:t>
            </a:r>
            <a:r>
              <a:rPr lang="en-US" sz="1000" kern="1200" dirty="0">
                <a:latin typeface="Calibri" charset="0"/>
                <a:ea typeface="MS PGothic" charset="0"/>
                <a:cs typeface="MS PGothic" charset="0"/>
              </a:rPr>
              <a:t> Lung Cancer. Mar 2013;14(2):96-102.</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Shen</a:t>
            </a:r>
            <a:r>
              <a:rPr lang="en-US" sz="1000" kern="1200" dirty="0">
                <a:latin typeface="Calibri" charset="0"/>
                <a:ea typeface="MS PGothic" charset="0"/>
                <a:cs typeface="MS PGothic" charset="0"/>
              </a:rPr>
              <a:t> MJ, Coups EJ, Li Y, Holland JC, </a:t>
            </a:r>
            <a:r>
              <a:rPr lang="en-US" sz="1000" kern="1200" dirty="0" err="1">
                <a:latin typeface="Calibri" charset="0"/>
                <a:ea typeface="MS PGothic" charset="0"/>
                <a:cs typeface="MS PGothic" charset="0"/>
              </a:rPr>
              <a:t>Hamann</a:t>
            </a:r>
            <a:r>
              <a:rPr lang="en-US" sz="1000" kern="1200" dirty="0">
                <a:latin typeface="Calibri" charset="0"/>
                <a:ea typeface="MS PGothic" charset="0"/>
                <a:cs typeface="MS PGothic" charset="0"/>
              </a:rPr>
              <a:t> HA, </a:t>
            </a:r>
            <a:r>
              <a:rPr lang="en-US" sz="1000" kern="1200" dirty="0" err="1">
                <a:latin typeface="Calibri" charset="0"/>
                <a:ea typeface="MS PGothic" charset="0"/>
                <a:cs typeface="MS PGothic" charset="0"/>
              </a:rPr>
              <a:t>Ostroff</a:t>
            </a:r>
            <a:r>
              <a:rPr lang="en-US" sz="1000" kern="1200" dirty="0">
                <a:latin typeface="Calibri" charset="0"/>
                <a:ea typeface="MS PGothic" charset="0"/>
                <a:cs typeface="MS PGothic" charset="0"/>
              </a:rPr>
              <a:t> JS. The role of posttraumatic growth and timing of quitting smoking as moderators of the relationship between stigma and psychological distress among lung cancer survivors who are former smokers. </a:t>
            </a:r>
            <a:r>
              <a:rPr lang="en-US" sz="1000" kern="1200" dirty="0" err="1">
                <a:latin typeface="Calibri" charset="0"/>
                <a:ea typeface="MS PGothic" charset="0"/>
                <a:cs typeface="MS PGothic" charset="0"/>
              </a:rPr>
              <a:t>Psychooncology</a:t>
            </a:r>
            <a:r>
              <a:rPr lang="en-US" sz="1000" kern="1200" dirty="0">
                <a:latin typeface="Calibri" charset="0"/>
                <a:ea typeface="MS PGothic" charset="0"/>
                <a:cs typeface="MS PGothic" charset="0"/>
              </a:rPr>
              <a:t>. Jun 2015;24(6):683-690.</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Shin DW, Park JH, Kim SY, et al. Guilt, censure, and concealment of active smoking status among cancer patients and family members after diagnosis: a nationwide study. </a:t>
            </a:r>
            <a:r>
              <a:rPr lang="en-US" sz="1000" kern="1200" dirty="0" err="1">
                <a:latin typeface="Calibri" charset="0"/>
                <a:ea typeface="MS PGothic" charset="0"/>
                <a:cs typeface="MS PGothic" charset="0"/>
              </a:rPr>
              <a:t>Psychooncology</a:t>
            </a:r>
            <a:r>
              <a:rPr lang="en-US" sz="1000" kern="1200" dirty="0">
                <a:latin typeface="Calibri" charset="0"/>
                <a:ea typeface="MS PGothic" charset="0"/>
                <a:cs typeface="MS PGothic" charset="0"/>
              </a:rPr>
              <a:t>. May 2014;23(5):585-591.</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Shiono</a:t>
            </a:r>
            <a:r>
              <a:rPr lang="en-US" sz="1000" kern="1200" dirty="0">
                <a:latin typeface="Calibri" charset="0"/>
                <a:ea typeface="MS PGothic" charset="0"/>
                <a:cs typeface="MS PGothic" charset="0"/>
              </a:rPr>
              <a:t> S, </a:t>
            </a:r>
            <a:r>
              <a:rPr lang="en-US" sz="1000" kern="1200" dirty="0" err="1">
                <a:latin typeface="Calibri" charset="0"/>
                <a:ea typeface="MS PGothic" charset="0"/>
                <a:cs typeface="MS PGothic" charset="0"/>
              </a:rPr>
              <a:t>Katahira</a:t>
            </a:r>
            <a:r>
              <a:rPr lang="en-US" sz="1000" kern="1200" dirty="0">
                <a:latin typeface="Calibri" charset="0"/>
                <a:ea typeface="MS PGothic" charset="0"/>
                <a:cs typeface="MS PGothic" charset="0"/>
              </a:rPr>
              <a:t> M, </a:t>
            </a:r>
            <a:r>
              <a:rPr lang="en-US" sz="1000" kern="1200" dirty="0" err="1">
                <a:latin typeface="Calibri" charset="0"/>
                <a:ea typeface="MS PGothic" charset="0"/>
                <a:cs typeface="MS PGothic" charset="0"/>
              </a:rPr>
              <a:t>Abiko</a:t>
            </a:r>
            <a:r>
              <a:rPr lang="en-US" sz="1000" kern="1200" dirty="0">
                <a:latin typeface="Calibri" charset="0"/>
                <a:ea typeface="MS PGothic" charset="0"/>
                <a:cs typeface="MS PGothic" charset="0"/>
              </a:rPr>
              <a:t> M, Sato T. Smoking is a perioperative risk factor and prognostic factor for lung cancer surgery. Gen </a:t>
            </a:r>
            <a:r>
              <a:rPr lang="en-US" sz="1000" kern="1200" dirty="0" err="1">
                <a:latin typeface="Calibri" charset="0"/>
                <a:ea typeface="MS PGothic" charset="0"/>
                <a:cs typeface="MS PGothic" charset="0"/>
              </a:rPr>
              <a:t>Thorac</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Cardiovasc</a:t>
            </a:r>
            <a:r>
              <a:rPr lang="en-US" sz="1000" kern="1200" dirty="0">
                <a:latin typeface="Calibri" charset="0"/>
                <a:ea typeface="MS PGothic" charset="0"/>
                <a:cs typeface="MS PGothic" charset="0"/>
              </a:rPr>
              <a:t> Surg. Feb 2015;63(2):93-98.</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Siegel AB, Conner K, Wang S, et al. Smoking and hepatocellular carcinoma mortality. </a:t>
            </a:r>
            <a:r>
              <a:rPr lang="en-US" sz="1000" kern="1200" dirty="0" err="1">
                <a:latin typeface="Calibri" charset="0"/>
                <a:ea typeface="MS PGothic" charset="0"/>
                <a:cs typeface="MS PGothic" charset="0"/>
              </a:rPr>
              <a:t>Exp</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Ther</a:t>
            </a:r>
            <a:r>
              <a:rPr lang="en-US" sz="1000" kern="1200" dirty="0">
                <a:latin typeface="Calibri" charset="0"/>
                <a:ea typeface="MS PGothic" charset="0"/>
                <a:cs typeface="MS PGothic" charset="0"/>
              </a:rPr>
              <a:t> Med. Jan 2012;3(1):124-128.</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Simmons VN, </a:t>
            </a:r>
            <a:r>
              <a:rPr lang="en-US" sz="1000" kern="1200" dirty="0" err="1">
                <a:latin typeface="Calibri" charset="0"/>
                <a:ea typeface="MS PGothic" charset="0"/>
                <a:cs typeface="MS PGothic" charset="0"/>
              </a:rPr>
              <a:t>Litvin</a:t>
            </a:r>
            <a:r>
              <a:rPr lang="en-US" sz="1000" kern="1200" dirty="0">
                <a:latin typeface="Calibri" charset="0"/>
                <a:ea typeface="MS PGothic" charset="0"/>
                <a:cs typeface="MS PGothic" charset="0"/>
              </a:rPr>
              <a:t> EB, Jacobsen PB, et al. Predictors of smoking relapse in patients with thoracic cancer or head and neck cancer. Cancer. Apr 1 2013;119(7):1420-1427.</a:t>
            </a:r>
          </a:p>
        </p:txBody>
      </p:sp>
    </p:spTree>
    <p:extLst>
      <p:ext uri="{BB962C8B-B14F-4D97-AF65-F5344CB8AC3E}">
        <p14:creationId xmlns:p14="http://schemas.microsoft.com/office/powerpoint/2010/main" val="14512602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33</a:t>
            </a:fld>
            <a:endParaRPr lang="uk-UA" dirty="0"/>
          </a:p>
        </p:txBody>
      </p:sp>
      <p:sp>
        <p:nvSpPr>
          <p:cNvPr id="4" name="Title 3"/>
          <p:cNvSpPr>
            <a:spLocks noGrp="1"/>
          </p:cNvSpPr>
          <p:nvPr>
            <p:ph type="title"/>
          </p:nvPr>
        </p:nvSpPr>
        <p:spPr/>
        <p:txBody>
          <a:bodyPr/>
          <a:lstStyle/>
          <a:p>
            <a:r>
              <a:rPr lang="en-US"/>
              <a:t>Bibliography (Electronic databases)</a:t>
            </a:r>
          </a:p>
        </p:txBody>
      </p:sp>
      <p:sp>
        <p:nvSpPr>
          <p:cNvPr id="6" name="Text Placeholder 2"/>
          <p:cNvSpPr>
            <a:spLocks noGrp="1"/>
          </p:cNvSpPr>
          <p:nvPr>
            <p:ph type="body" idx="1"/>
          </p:nvPr>
        </p:nvSpPr>
        <p:spPr>
          <a:xfrm>
            <a:off x="960120" y="1828800"/>
            <a:ext cx="10515600" cy="6515100"/>
          </a:xfrm>
        </p:spPr>
        <p:txBody>
          <a:bodyPr numCol="2" spcCol="457200"/>
          <a:lstStyle/>
          <a:p>
            <a:pPr mar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Simmons VN, </a:t>
            </a:r>
            <a:r>
              <a:rPr lang="en-US" sz="1000" kern="1200" dirty="0" err="1">
                <a:latin typeface="Calibri" charset="0"/>
                <a:ea typeface="MS PGothic" charset="0"/>
                <a:cs typeface="MS PGothic" charset="0"/>
              </a:rPr>
              <a:t>Litvin</a:t>
            </a:r>
            <a:r>
              <a:rPr lang="en-US" sz="1000" kern="1200" dirty="0">
                <a:latin typeface="Calibri" charset="0"/>
                <a:ea typeface="MS PGothic" charset="0"/>
                <a:cs typeface="MS PGothic" charset="0"/>
              </a:rPr>
              <a:t> EB, </a:t>
            </a:r>
            <a:r>
              <a:rPr lang="en-US" sz="1000" kern="1200" dirty="0" err="1">
                <a:latin typeface="Calibri" charset="0"/>
                <a:ea typeface="MS PGothic" charset="0"/>
                <a:cs typeface="MS PGothic" charset="0"/>
              </a:rPr>
              <a:t>Unrod</a:t>
            </a:r>
            <a:r>
              <a:rPr lang="en-US" sz="1000" kern="1200" dirty="0">
                <a:latin typeface="Calibri" charset="0"/>
                <a:ea typeface="MS PGothic" charset="0"/>
                <a:cs typeface="MS PGothic" charset="0"/>
              </a:rPr>
              <a:t> M, Brandon TH. Oncology healthcare providers' implementation of the 5A's model of brief intervention for smoking cessation: patients' perceptions. Patient </a:t>
            </a:r>
            <a:r>
              <a:rPr lang="en-US" sz="1000" kern="1200" dirty="0" err="1">
                <a:latin typeface="Calibri" charset="0"/>
                <a:ea typeface="MS PGothic" charset="0"/>
                <a:cs typeface="MS PGothic" charset="0"/>
              </a:rPr>
              <a:t>Educ</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Couns</a:t>
            </a:r>
            <a:r>
              <a:rPr lang="en-US" sz="1000" kern="1200" dirty="0">
                <a:latin typeface="Calibri" charset="0"/>
                <a:ea typeface="MS PGothic" charset="0"/>
                <a:cs typeface="MS PGothic" charset="0"/>
              </a:rPr>
              <a:t>. Mar 2012;86(3):414-419.</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Smit</a:t>
            </a:r>
            <a:r>
              <a:rPr lang="en-US" sz="1000" kern="1200" dirty="0">
                <a:latin typeface="Calibri" charset="0"/>
                <a:ea typeface="MS PGothic" charset="0"/>
                <a:cs typeface="MS PGothic" charset="0"/>
              </a:rPr>
              <a:t> EF, Wu YL, </a:t>
            </a:r>
            <a:r>
              <a:rPr lang="en-US" sz="1000" kern="1200" dirty="0" err="1">
                <a:latin typeface="Calibri" charset="0"/>
                <a:ea typeface="MS PGothic" charset="0"/>
                <a:cs typeface="MS PGothic" charset="0"/>
              </a:rPr>
              <a:t>Gervais</a:t>
            </a:r>
            <a:r>
              <a:rPr lang="en-US" sz="1000" kern="1200" dirty="0">
                <a:latin typeface="Calibri" charset="0"/>
                <a:ea typeface="MS PGothic" charset="0"/>
                <a:cs typeface="MS PGothic" charset="0"/>
              </a:rPr>
              <a:t> R, et al. A randomized, double-blind, phase III study comparing two doses of </a:t>
            </a:r>
            <a:r>
              <a:rPr lang="en-US" sz="1000" kern="1200" dirty="0" err="1">
                <a:latin typeface="Calibri" charset="0"/>
                <a:ea typeface="MS PGothic" charset="0"/>
                <a:cs typeface="MS PGothic" charset="0"/>
              </a:rPr>
              <a:t>erlotinib</a:t>
            </a:r>
            <a:r>
              <a:rPr lang="en-US" sz="1000" kern="1200" dirty="0">
                <a:latin typeface="Calibri" charset="0"/>
                <a:ea typeface="MS PGothic" charset="0"/>
                <a:cs typeface="MS PGothic" charset="0"/>
              </a:rPr>
              <a:t> for second-line treatment of current smokers with advanced non-small-cell lung cancer (</a:t>
            </a:r>
            <a:r>
              <a:rPr lang="en-US" sz="1000" kern="1200" dirty="0" err="1">
                <a:latin typeface="Calibri" charset="0"/>
                <a:ea typeface="MS PGothic" charset="0"/>
                <a:cs typeface="MS PGothic" charset="0"/>
              </a:rPr>
              <a:t>CurrentS</a:t>
            </a:r>
            <a:r>
              <a:rPr lang="en-US" sz="1000" kern="1200" dirty="0">
                <a:latin typeface="Calibri" charset="0"/>
                <a:ea typeface="MS PGothic" charset="0"/>
                <a:cs typeface="MS PGothic" charset="0"/>
              </a:rPr>
              <a:t>). Lung Cancer. Sep 2016;99:94-101.</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Thomas RJ, Holm M, Williams M, et al. Lifestyle factors correlate with the risk of late pelvic symptoms after prostatic radiotherapy. Clinical Oncology (Royal College Of Radiologists (Great Britain)). 2013;25(4):246-251.</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Vaidya</a:t>
            </a:r>
            <a:r>
              <a:rPr lang="en-US" sz="1000" kern="1200" dirty="0">
                <a:latin typeface="Calibri" charset="0"/>
                <a:ea typeface="MS PGothic" charset="0"/>
                <a:cs typeface="MS PGothic" charset="0"/>
              </a:rPr>
              <a:t> V, </a:t>
            </a:r>
            <a:r>
              <a:rPr lang="en-US" sz="1000" kern="1200" dirty="0" err="1">
                <a:latin typeface="Calibri" charset="0"/>
                <a:ea typeface="MS PGothic" charset="0"/>
                <a:cs typeface="MS PGothic" charset="0"/>
              </a:rPr>
              <a:t>Hufstader</a:t>
            </a:r>
            <a:r>
              <a:rPr lang="en-US" sz="1000" kern="1200" dirty="0">
                <a:latin typeface="Calibri" charset="0"/>
                <a:ea typeface="MS PGothic" charset="0"/>
                <a:cs typeface="MS PGothic" charset="0"/>
              </a:rPr>
              <a:t>-Gabriel M, </a:t>
            </a:r>
            <a:r>
              <a:rPr lang="en-US" sz="1000" kern="1200" dirty="0" err="1">
                <a:latin typeface="Calibri" charset="0"/>
                <a:ea typeface="MS PGothic" charset="0"/>
                <a:cs typeface="MS PGothic" charset="0"/>
              </a:rPr>
              <a:t>Gangan</a:t>
            </a:r>
            <a:r>
              <a:rPr lang="en-US" sz="1000" kern="1200" dirty="0">
                <a:latin typeface="Calibri" charset="0"/>
                <a:ea typeface="MS PGothic" charset="0"/>
                <a:cs typeface="MS PGothic" charset="0"/>
              </a:rPr>
              <a:t> N, Shah S, </a:t>
            </a:r>
            <a:r>
              <a:rPr lang="en-US" sz="1000" kern="1200" dirty="0" err="1">
                <a:latin typeface="Calibri" charset="0"/>
                <a:ea typeface="MS PGothic" charset="0"/>
                <a:cs typeface="MS PGothic" charset="0"/>
              </a:rPr>
              <a:t>Bechtol</a:t>
            </a:r>
            <a:r>
              <a:rPr lang="en-US" sz="1000" kern="1200" dirty="0">
                <a:latin typeface="Calibri" charset="0"/>
                <a:ea typeface="MS PGothic" charset="0"/>
                <a:cs typeface="MS PGothic" charset="0"/>
              </a:rPr>
              <a:t> R. Utilization of smoking-cessation pharmacotherapy among chronic obstructive pulmonary disease (COPD) and lung cancer patients. </a:t>
            </a:r>
            <a:r>
              <a:rPr lang="en-US" sz="1000" kern="1200" dirty="0" err="1">
                <a:latin typeface="Calibri" charset="0"/>
                <a:ea typeface="MS PGothic" charset="0"/>
                <a:cs typeface="MS PGothic" charset="0"/>
              </a:rPr>
              <a:t>Curr</a:t>
            </a:r>
            <a:r>
              <a:rPr lang="en-US" sz="1000" kern="1200" dirty="0">
                <a:latin typeface="Calibri" charset="0"/>
                <a:ea typeface="MS PGothic" charset="0"/>
                <a:cs typeface="MS PGothic" charset="0"/>
              </a:rPr>
              <a:t> Med Res </a:t>
            </a:r>
            <a:r>
              <a:rPr lang="en-US" sz="1000" kern="1200" dirty="0" err="1">
                <a:latin typeface="Calibri" charset="0"/>
                <a:ea typeface="MS PGothic" charset="0"/>
                <a:cs typeface="MS PGothic" charset="0"/>
              </a:rPr>
              <a:t>Opin</a:t>
            </a:r>
            <a:r>
              <a:rPr lang="en-US" sz="1000" kern="1200" dirty="0">
                <a:latin typeface="Calibri" charset="0"/>
                <a:ea typeface="MS PGothic" charset="0"/>
                <a:cs typeface="MS PGothic" charset="0"/>
              </a:rPr>
              <a:t>. Jun 2014;30(6):1043-1050.</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Warren GW, </a:t>
            </a:r>
            <a:r>
              <a:rPr lang="en-US" sz="1000" kern="1200" dirty="0" err="1">
                <a:latin typeface="Calibri" charset="0"/>
                <a:ea typeface="MS PGothic" charset="0"/>
                <a:cs typeface="MS PGothic" charset="0"/>
              </a:rPr>
              <a:t>Kasza</a:t>
            </a:r>
            <a:r>
              <a:rPr lang="en-US" sz="1000" kern="1200" dirty="0">
                <a:latin typeface="Calibri" charset="0"/>
                <a:ea typeface="MS PGothic" charset="0"/>
                <a:cs typeface="MS PGothic" charset="0"/>
              </a:rPr>
              <a:t> KA, Reid ME, Cummings KM, Marshall JR. Smoking at diagnosis and survival in cancer patients. </a:t>
            </a:r>
            <a:r>
              <a:rPr lang="en-US" sz="1000" kern="1200" dirty="0" err="1">
                <a:latin typeface="Calibri" charset="0"/>
                <a:ea typeface="MS PGothic" charset="0"/>
                <a:cs typeface="MS PGothic" charset="0"/>
              </a:rPr>
              <a:t>Int</a:t>
            </a:r>
            <a:r>
              <a:rPr lang="en-US" sz="1000" kern="1200" dirty="0">
                <a:latin typeface="Calibri" charset="0"/>
                <a:ea typeface="MS PGothic" charset="0"/>
                <a:cs typeface="MS PGothic" charset="0"/>
              </a:rPr>
              <a:t> J Cancer. Jan 15 2013;132(2):401-410.</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Warren GW, Marshall JR, Cummings KM, et al. Practice patterns and perceptions of thoracic oncology providers on tobacco use and cessation in cancer patients. J </a:t>
            </a:r>
            <a:r>
              <a:rPr lang="en-US" sz="1000" kern="1200" dirty="0" err="1">
                <a:latin typeface="Calibri" charset="0"/>
                <a:ea typeface="MS PGothic" charset="0"/>
                <a:cs typeface="MS PGothic" charset="0"/>
              </a:rPr>
              <a:t>Thorac</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May 2013;8(5):543-548.</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Warren GW, Marshall JR, Cummings KM, et al. Addressing tobacco use in patients with cancer: a survey of American Society of Clinical Oncology members. J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Pract</a:t>
            </a:r>
            <a:r>
              <a:rPr lang="en-US" sz="1000" kern="1200" dirty="0">
                <a:latin typeface="Calibri" charset="0"/>
                <a:ea typeface="MS PGothic" charset="0"/>
                <a:cs typeface="MS PGothic" charset="0"/>
              </a:rPr>
              <a:t>. Sep 2013;9(5):258-262.</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Warren GW, Marshall JR, Cummings KM, et al. Automated tobacco assessment and cessation support for cancer patients. Cancer. Feb 15 2014;120(4):562-569.</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Zeng</a:t>
            </a:r>
            <a:r>
              <a:rPr lang="en-US" sz="1000" kern="1200" dirty="0">
                <a:latin typeface="Calibri" charset="0"/>
                <a:ea typeface="MS PGothic" charset="0"/>
                <a:cs typeface="MS PGothic" charset="0"/>
              </a:rPr>
              <a:t> L, Yu X, Yu T, Xiao J, Huang Y. Interventions for smoking cessation in people diagnosed with lung cancer. Cochrane Database of Systematic Reviews. 2015(12).</a:t>
            </a:r>
          </a:p>
          <a:p>
            <a:pPr marL="0" lvl="0" indent="0" defTabSz="914400" eaLnBrk="0" fontAlgn="base" hangingPunct="0">
              <a:lnSpc>
                <a:spcPts val="1100"/>
              </a:lnSpc>
              <a:spcBef>
                <a:spcPts val="1000"/>
              </a:spcBef>
              <a:spcAft>
                <a:spcPct val="0"/>
              </a:spcAft>
              <a:buSzTx/>
              <a:buNone/>
            </a:pPr>
            <a:r>
              <a:rPr lang="en-US" sz="1000" kern="1200" dirty="0">
                <a:latin typeface="Calibri" charset="0"/>
                <a:ea typeface="MS PGothic" charset="0"/>
                <a:cs typeface="MS PGothic" charset="0"/>
              </a:rPr>
              <a:t>Zhang F, Han H, Wang C, et al. A retrospective study: the prognostic value of anemia, smoking and drinking in esophageal squamous cell carcinoma with primary radiotherapy. World J </a:t>
            </a:r>
            <a:r>
              <a:rPr lang="en-US" sz="1000" kern="1200" dirty="0" err="1">
                <a:latin typeface="Calibri" charset="0"/>
                <a:ea typeface="MS PGothic" charset="0"/>
                <a:cs typeface="MS PGothic" charset="0"/>
              </a:rPr>
              <a:t>Surg</a:t>
            </a:r>
            <a:r>
              <a:rPr lang="en-US" sz="1000" kern="1200" dirty="0">
                <a:latin typeface="Calibri" charset="0"/>
                <a:ea typeface="MS PGothic" charset="0"/>
                <a:cs typeface="MS PGothic" charset="0"/>
              </a:rPr>
              <a:t> </a:t>
            </a:r>
            <a:r>
              <a:rPr lang="en-US" sz="1000" kern="1200" dirty="0" err="1">
                <a:latin typeface="Calibri" charset="0"/>
                <a:ea typeface="MS PGothic" charset="0"/>
                <a:cs typeface="MS PGothic" charset="0"/>
              </a:rPr>
              <a:t>Oncol</a:t>
            </a:r>
            <a:r>
              <a:rPr lang="en-US" sz="1000" kern="1200" dirty="0">
                <a:latin typeface="Calibri" charset="0"/>
                <a:ea typeface="MS PGothic" charset="0"/>
                <a:cs typeface="MS PGothic" charset="0"/>
              </a:rPr>
              <a:t>. Oct 01 2013;11:249.</a:t>
            </a:r>
          </a:p>
          <a:p>
            <a:pPr marL="0" lvl="0" indent="0" defTabSz="914400" eaLnBrk="0" fontAlgn="base" hangingPunct="0">
              <a:lnSpc>
                <a:spcPts val="1100"/>
              </a:lnSpc>
              <a:spcBef>
                <a:spcPts val="1000"/>
              </a:spcBef>
              <a:spcAft>
                <a:spcPct val="0"/>
              </a:spcAft>
              <a:buSzTx/>
              <a:buNone/>
            </a:pPr>
            <a:r>
              <a:rPr lang="en-US" sz="1000" kern="1200" dirty="0" err="1">
                <a:latin typeface="Calibri" charset="0"/>
                <a:ea typeface="MS PGothic" charset="0"/>
                <a:cs typeface="MS PGothic" charset="0"/>
              </a:rPr>
              <a:t>Zheng</a:t>
            </a:r>
            <a:r>
              <a:rPr lang="en-US" sz="1000" kern="1200" dirty="0">
                <a:latin typeface="Calibri" charset="0"/>
                <a:ea typeface="MS PGothic" charset="0"/>
                <a:cs typeface="MS PGothic" charset="0"/>
              </a:rPr>
              <a:t> Y, Cao X, Wen J, et al. Smoking affects treatment outcome in patients with resected esophageal squamous cell carcinoma who received chemotherapy. </a:t>
            </a:r>
            <a:r>
              <a:rPr lang="en-US" sz="1000" kern="1200" dirty="0" err="1">
                <a:latin typeface="Calibri" charset="0"/>
                <a:ea typeface="MS PGothic" charset="0"/>
                <a:cs typeface="MS PGothic" charset="0"/>
              </a:rPr>
              <a:t>PLoS</a:t>
            </a:r>
            <a:r>
              <a:rPr lang="en-US" sz="1000" kern="1200" dirty="0">
                <a:latin typeface="Calibri" charset="0"/>
                <a:ea typeface="MS PGothic" charset="0"/>
                <a:cs typeface="MS PGothic" charset="0"/>
              </a:rPr>
              <a:t> One. 2015;10(4):e0123246.</a:t>
            </a:r>
          </a:p>
        </p:txBody>
      </p:sp>
    </p:spTree>
    <p:extLst>
      <p:ext uri="{BB962C8B-B14F-4D97-AF65-F5344CB8AC3E}">
        <p14:creationId xmlns:p14="http://schemas.microsoft.com/office/powerpoint/2010/main" val="145126020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34</a:t>
            </a:fld>
            <a:endParaRPr lang="uk-UA" dirty="0"/>
          </a:p>
        </p:txBody>
      </p:sp>
      <p:sp>
        <p:nvSpPr>
          <p:cNvPr id="4" name="Title 3"/>
          <p:cNvSpPr>
            <a:spLocks noGrp="1"/>
          </p:cNvSpPr>
          <p:nvPr>
            <p:ph type="title"/>
          </p:nvPr>
        </p:nvSpPr>
        <p:spPr/>
        <p:txBody>
          <a:bodyPr/>
          <a:lstStyle/>
          <a:p>
            <a:r>
              <a:rPr lang="en-US"/>
              <a:t>Bibliography (Grey literature)</a:t>
            </a:r>
          </a:p>
        </p:txBody>
      </p:sp>
      <p:sp>
        <p:nvSpPr>
          <p:cNvPr id="5" name="Text Placeholder 2"/>
          <p:cNvSpPr>
            <a:spLocks noGrp="1"/>
          </p:cNvSpPr>
          <p:nvPr>
            <p:ph type="body" idx="1"/>
          </p:nvPr>
        </p:nvSpPr>
        <p:spPr>
          <a:xfrm>
            <a:off x="960120" y="1828800"/>
            <a:ext cx="10515600" cy="5057775"/>
          </a:xfrm>
        </p:spPr>
        <p:txBody>
          <a:bodyPr numCol="2" spcCol="457200"/>
          <a:lstStyle/>
          <a:p>
            <a:pPr marL="0" indent="0">
              <a:lnSpc>
                <a:spcPts val="1100"/>
              </a:lnSpc>
              <a:spcBef>
                <a:spcPts val="1000"/>
              </a:spcBef>
              <a:buNone/>
            </a:pPr>
            <a:r>
              <a:rPr lang="en-CA" sz="1000" dirty="0">
                <a:latin typeface="Calibri" charset="0"/>
                <a:ea typeface="MS PGothic" charset="0"/>
              </a:rPr>
              <a:t>US Department of Health and Human Services. </a:t>
            </a:r>
            <a:r>
              <a:rPr lang="en-US" sz="1000" dirty="0"/>
              <a:t>Chapter 6: Cancer. In: The Health Consequences of Smoking—50 Years of Progress A Report of the Surgeon General. 2014. p. 139–352.</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Canadian Partnership Against Cancer. “Special Feature: Smoking </a:t>
            </a:r>
            <a:r>
              <a:rPr lang="en-US" sz="1000" dirty="0" err="1">
                <a:latin typeface="Calibri" charset="0"/>
                <a:ea typeface="MS PGothic" charset="0"/>
              </a:rPr>
              <a:t>behaviours</a:t>
            </a:r>
            <a:r>
              <a:rPr lang="en-US" sz="1000" dirty="0">
                <a:latin typeface="Calibri" charset="0"/>
                <a:ea typeface="MS PGothic" charset="0"/>
              </a:rPr>
              <a:t> in cancer patients” in The 2016 Cancer System Performance Report. July 2016.</a:t>
            </a:r>
          </a:p>
          <a:p>
            <a:pPr marL="0" indent="0">
              <a:lnSpc>
                <a:spcPts val="1100"/>
              </a:lnSpc>
              <a:spcBef>
                <a:spcPts val="1000"/>
              </a:spcBef>
              <a:buNone/>
            </a:pPr>
            <a:r>
              <a:rPr lang="en-US" sz="1000" dirty="0">
                <a:latin typeface="Calibri" charset="0"/>
                <a:ea typeface="MS PGothic" charset="0"/>
              </a:rPr>
              <a:t>Graham W, Toll B, Tami-Maury I, </a:t>
            </a:r>
            <a:r>
              <a:rPr lang="en-US" sz="1000" dirty="0" err="1">
                <a:latin typeface="Calibri" charset="0"/>
                <a:ea typeface="MS PGothic" charset="0"/>
              </a:rPr>
              <a:t>Gritz</a:t>
            </a:r>
            <a:r>
              <a:rPr lang="en-US" sz="1000" dirty="0">
                <a:latin typeface="Calibri" charset="0"/>
                <a:ea typeface="MS PGothic" charset="0"/>
              </a:rPr>
              <a:t> ER. Cancer prevention: Tobacco dependence and its treatment. In: </a:t>
            </a:r>
            <a:r>
              <a:rPr lang="en-US" sz="1000" dirty="0" err="1">
                <a:latin typeface="Calibri" charset="0"/>
                <a:ea typeface="MS PGothic" charset="0"/>
              </a:rPr>
              <a:t>DeVita</a:t>
            </a:r>
            <a:r>
              <a:rPr lang="en-US" sz="1000" dirty="0">
                <a:latin typeface="Calibri" charset="0"/>
                <a:ea typeface="MS PGothic" charset="0"/>
              </a:rPr>
              <a:t>, Hellman, and Rosenberg’s Cancer: Principles &amp; Practice of Oncology, 10th. Ed(s) VT </a:t>
            </a:r>
            <a:r>
              <a:rPr lang="en-US" sz="1000" dirty="0" err="1">
                <a:latin typeface="Calibri" charset="0"/>
                <a:ea typeface="MS PGothic" charset="0"/>
              </a:rPr>
              <a:t>DeVita</a:t>
            </a:r>
            <a:r>
              <a:rPr lang="en-US" sz="1000" dirty="0">
                <a:latin typeface="Calibri" charset="0"/>
                <a:ea typeface="MS PGothic" charset="0"/>
              </a:rPr>
              <a:t>, Jr., TS Lawrence, SA Rosenberg. Lippincott Williams &amp; Wilkins: Philadelphia. 2014.</a:t>
            </a:r>
            <a:endParaRPr lang="en-CA" sz="1000" dirty="0">
              <a:latin typeface="Calibri" charset="0"/>
              <a:ea typeface="MS PGothic" charset="0"/>
            </a:endParaRPr>
          </a:p>
        </p:txBody>
      </p:sp>
    </p:spTree>
    <p:extLst>
      <p:ext uri="{BB962C8B-B14F-4D97-AF65-F5344CB8AC3E}">
        <p14:creationId xmlns:p14="http://schemas.microsoft.com/office/powerpoint/2010/main" val="3855591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35</a:t>
            </a:fld>
            <a:endParaRPr lang="uk-UA" dirty="0"/>
          </a:p>
        </p:txBody>
      </p:sp>
      <p:sp>
        <p:nvSpPr>
          <p:cNvPr id="4" name="Title 3"/>
          <p:cNvSpPr>
            <a:spLocks noGrp="1"/>
          </p:cNvSpPr>
          <p:nvPr>
            <p:ph type="title"/>
          </p:nvPr>
        </p:nvSpPr>
        <p:spPr/>
        <p:txBody>
          <a:bodyPr/>
          <a:lstStyle/>
          <a:p>
            <a:r>
              <a:rPr lang="en-US"/>
              <a:t>Bibliography (Grey literature)</a:t>
            </a:r>
          </a:p>
        </p:txBody>
      </p:sp>
      <p:sp>
        <p:nvSpPr>
          <p:cNvPr id="5" name="Text Placeholder 2"/>
          <p:cNvSpPr>
            <a:spLocks noGrp="1"/>
          </p:cNvSpPr>
          <p:nvPr>
            <p:ph type="body" idx="1"/>
          </p:nvPr>
        </p:nvSpPr>
        <p:spPr>
          <a:xfrm>
            <a:off x="960120" y="1828800"/>
            <a:ext cx="10515600" cy="5057775"/>
          </a:xfrm>
        </p:spPr>
        <p:txBody>
          <a:bodyPr numCol="2" spcCol="457200"/>
          <a:lstStyle/>
          <a:p>
            <a:pPr marL="0" indent="0">
              <a:lnSpc>
                <a:spcPts val="1100"/>
              </a:lnSpc>
              <a:spcBef>
                <a:spcPts val="1000"/>
              </a:spcBef>
              <a:buNone/>
            </a:pPr>
            <a:r>
              <a:rPr lang="en-US" sz="1000" dirty="0">
                <a:latin typeface="Calibri" charset="0"/>
                <a:ea typeface="MS PGothic" charset="0"/>
              </a:rPr>
              <a:t>California Department of Public Health, Comprehensive Cancer Control Program, University of California, Davis, and California Dialogue on Cancer (CDOC) Tobacco Stakeholder Advisory Group. Tobacco Cessation in Cancer Prevention and Treatment: A call to Action for California Cancer Centers. April 2016. Available from: </a:t>
            </a:r>
            <a:r>
              <a:rPr lang="en-US" sz="1000" dirty="0">
                <a:latin typeface="Calibri" charset="0"/>
                <a:ea typeface="MS PGothic" charset="0"/>
                <a:hlinkClick r:id="rId2"/>
              </a:rPr>
              <a:t>https://www.iaslc.org/sites/default/files/wysiwyg-assets/ca_cancer_center_tobacco_call_to_action.pdf</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University of Ottawa Heart Institutes; Ottawa Model for Smoking Cessation 2012-2015 Highlights. 2016. Available from: </a:t>
            </a:r>
            <a:r>
              <a:rPr lang="en-US" sz="1000" dirty="0">
                <a:latin typeface="Calibri" charset="0"/>
                <a:ea typeface="MS PGothic" charset="0"/>
                <a:hlinkClick r:id="rId3"/>
              </a:rPr>
              <a:t>http://ottawamodel.ottawaheart.ca/sites/ottawamodel.ottawaheart.ca/files/omsc_hmpg/omsc_highlight_document_2016.pdf</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Taylor KL, Hagerman C, Bellini P, Luta C, Regis S, McKee A, et al. Assessment of a telephone </a:t>
            </a:r>
            <a:r>
              <a:rPr lang="en-US" sz="1000" dirty="0" err="1">
                <a:latin typeface="Calibri" charset="0"/>
                <a:ea typeface="MS PGothic" charset="0"/>
              </a:rPr>
              <a:t>counselling</a:t>
            </a:r>
            <a:r>
              <a:rPr lang="en-US" sz="1000" dirty="0">
                <a:latin typeface="Calibri" charset="0"/>
                <a:ea typeface="MS PGothic" charset="0"/>
              </a:rPr>
              <a:t> smoking cessation intervention in the lung cancer screening setting: A randomized pilot study. 2016. Available from: </a:t>
            </a:r>
            <a:r>
              <a:rPr lang="en-US" sz="1000" dirty="0">
                <a:latin typeface="Calibri" charset="0"/>
                <a:ea typeface="MS PGothic" charset="0"/>
                <a:hlinkClick r:id="rId4" invalidUrl="https://www.nationalacademies.org/hmd/~/media/Files/Activity Files/Disease/NCPF/2016-JUN-20/Taylor.pdf"/>
              </a:rPr>
              <a:t>https://www.nationalacademies.org/hmd/~/media/Files/Activity%20Files/Disease/NCPF/2016-JUN-20/Taylor.pdf</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Cancer Care Manitoba. Practice Guideline: Smoking Cessation in Oncology Care. November 2016. Available from: </a:t>
            </a:r>
            <a:r>
              <a:rPr lang="en-US" sz="1000" dirty="0">
                <a:latin typeface="Calibri" charset="0"/>
                <a:ea typeface="MS PGothic" charset="0"/>
                <a:hlinkClick r:id="rId5"/>
              </a:rPr>
              <a:t>http://www.cancercare.mb.ca/resource/File/CPG/Practice_Guideline/PG-Smoking_Cessation_Supportive_Care_Smoking_Cessation_in_Oncology_Care_2015_11_30.pdf</a:t>
            </a:r>
            <a:endParaRPr lang="en-US"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Cancer Care Nova Scotia. Evidence-based tobacco cessation for cancer patients. 2016. </a:t>
            </a:r>
            <a:br>
              <a:rPr lang="en-US" sz="1000" dirty="0">
                <a:latin typeface="Calibri" charset="0"/>
                <a:ea typeface="MS PGothic" charset="0"/>
              </a:rPr>
            </a:br>
            <a:r>
              <a:rPr lang="en-US" sz="1000" dirty="0">
                <a:latin typeface="Calibri" charset="0"/>
                <a:ea typeface="MS PGothic" charset="0"/>
              </a:rPr>
              <a:t>Available from: </a:t>
            </a:r>
            <a:r>
              <a:rPr lang="en-US" sz="1000" dirty="0">
                <a:latin typeface="Calibri" charset="0"/>
                <a:ea typeface="MS PGothic" charset="0"/>
                <a:hlinkClick r:id="rId6" invalidUrl="http://www.cancercare.ns.ca/site-cc/media/cancercare/In Practice Fall 2016.pdf"/>
              </a:rPr>
              <a:t>http://www.cancercare.ns.ca/site-cc/media/cancercare/In%20Practice%20Fall%202016.pdf</a:t>
            </a:r>
            <a:endParaRPr lang="en-US" sz="1000" dirty="0">
              <a:latin typeface="Calibri" charset="0"/>
              <a:ea typeface="MS PGothic" charset="0"/>
            </a:endParaRPr>
          </a:p>
          <a:p>
            <a:pPr marL="0" indent="0">
              <a:lnSpc>
                <a:spcPts val="1100"/>
              </a:lnSpc>
              <a:spcBef>
                <a:spcPts val="1000"/>
              </a:spcBef>
              <a:buNone/>
            </a:pPr>
            <a:r>
              <a:rPr lang="en-CA" sz="1000" dirty="0" err="1">
                <a:latin typeface="Calibri" charset="0"/>
                <a:ea typeface="MS PGothic" charset="0"/>
              </a:rPr>
              <a:t>eviQ</a:t>
            </a:r>
            <a:r>
              <a:rPr lang="en-CA" sz="1000" dirty="0">
                <a:latin typeface="Calibri" charset="0"/>
                <a:ea typeface="MS PGothic" charset="0"/>
              </a:rPr>
              <a:t> Cancer Treatments Online. Smoking cessation in oncology. Available from: </a:t>
            </a:r>
            <a:r>
              <a:rPr lang="en-CA" sz="1000" dirty="0">
                <a:latin typeface="Calibri" charset="0"/>
                <a:ea typeface="MS PGothic" charset="0"/>
                <a:hlinkClick r:id="rId7"/>
              </a:rPr>
              <a:t>https://www.eviq.org.au/LinkClick.aspx?fileticket=e4GGXLOw_fo%3D&amp;tabid=37</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Canadian Partnership Against Cancer. Accelerating Evidence-Informed Action on Tobacco: Integrating Cancer Control with Tobacco Control. 2014. Available from: </a:t>
            </a:r>
            <a:r>
              <a:rPr lang="en-CA" sz="1000" dirty="0">
                <a:latin typeface="Calibri" charset="0"/>
                <a:ea typeface="MS PGothic" charset="0"/>
                <a:hlinkClick r:id="rId8"/>
              </a:rPr>
              <a:t>https://content.cancerview.ca/download/cv/prevention_and_screening/tobacco_cessation/documents/intergratingcctobaccocontrolpdf?attachment=0</a:t>
            </a:r>
            <a:endParaRPr lang="en-CA" sz="1000" dirty="0">
              <a:latin typeface="Calibri" charset="0"/>
              <a:ea typeface="MS PGothic" charset="0"/>
            </a:endParaRPr>
          </a:p>
        </p:txBody>
      </p:sp>
    </p:spTree>
    <p:extLst>
      <p:ext uri="{BB962C8B-B14F-4D97-AF65-F5344CB8AC3E}">
        <p14:creationId xmlns:p14="http://schemas.microsoft.com/office/powerpoint/2010/main" val="100901392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36</a:t>
            </a:fld>
            <a:endParaRPr lang="uk-UA" dirty="0"/>
          </a:p>
        </p:txBody>
      </p:sp>
      <p:sp>
        <p:nvSpPr>
          <p:cNvPr id="4" name="Title 3"/>
          <p:cNvSpPr>
            <a:spLocks noGrp="1"/>
          </p:cNvSpPr>
          <p:nvPr>
            <p:ph type="title"/>
          </p:nvPr>
        </p:nvSpPr>
        <p:spPr/>
        <p:txBody>
          <a:bodyPr/>
          <a:lstStyle/>
          <a:p>
            <a:r>
              <a:rPr lang="en-US"/>
              <a:t>Bibliography (Grey literature)</a:t>
            </a:r>
          </a:p>
        </p:txBody>
      </p:sp>
      <p:sp>
        <p:nvSpPr>
          <p:cNvPr id="6" name="Text Placeholder 2"/>
          <p:cNvSpPr>
            <a:spLocks noGrp="1"/>
          </p:cNvSpPr>
          <p:nvPr>
            <p:ph type="body" idx="1"/>
          </p:nvPr>
        </p:nvSpPr>
        <p:spPr>
          <a:xfrm>
            <a:off x="960120" y="1828800"/>
            <a:ext cx="10515600" cy="5057775"/>
          </a:xfrm>
        </p:spPr>
        <p:txBody>
          <a:bodyPr numCol="2" spcCol="457200"/>
          <a:lstStyle/>
          <a:p>
            <a:pPr marL="0" indent="0">
              <a:lnSpc>
                <a:spcPts val="1100"/>
              </a:lnSpc>
              <a:spcBef>
                <a:spcPts val="1000"/>
              </a:spcBef>
              <a:buNone/>
            </a:pPr>
            <a:r>
              <a:rPr lang="en-CA" sz="1000" dirty="0">
                <a:latin typeface="Calibri" charset="0"/>
                <a:ea typeface="MS PGothic" charset="0"/>
              </a:rPr>
              <a:t>Canadian Partnership Against Cancer. Leading Practices in Clinical Smoking Cessation - Canadian Program Scan Results. April 2016. Available from: </a:t>
            </a:r>
            <a:r>
              <a:rPr lang="en-CA" sz="1000" dirty="0">
                <a:latin typeface="Calibri" charset="0"/>
                <a:ea typeface="MS PGothic" charset="0"/>
                <a:hlinkClick r:id="rId2"/>
              </a:rPr>
              <a:t>https://content.cancerview.ca/download/cv/prevention_and_screening/tobacco_cessation/documents/cessationprogramscanv3pdf?attachment=0</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Canadian Partnership Against Cancer. Leading Practices in First Nations, Inuit, and Metis Smoking Cessation - Canadian Program Scan Results. April 16. Available from: </a:t>
            </a:r>
            <a:r>
              <a:rPr lang="en-CA" sz="1000" dirty="0">
                <a:latin typeface="Calibri" charset="0"/>
                <a:ea typeface="MS PGothic" charset="0"/>
                <a:hlinkClick r:id="rId3"/>
              </a:rPr>
              <a:t>https://content.cancerview.ca/download/cv/prevention_and_screening/tobacco_cessation/documents/fnimtobaccoleadingpractices2pdf?attachment=0</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Canadian Partnership Against Cancer. Cessation Aids and Coverage in Canada. April 2016. Available from: </a:t>
            </a:r>
            <a:r>
              <a:rPr lang="en-CA" sz="1000" dirty="0">
                <a:latin typeface="Calibri" charset="0"/>
                <a:ea typeface="MS PGothic" charset="0"/>
                <a:hlinkClick r:id="rId4"/>
              </a:rPr>
              <a:t>https://content.cancerview.ca/download/cv/prevention_and_screening/tobacco_cessation/documents/cessationaidcoverage2pdf?attachment=0</a:t>
            </a:r>
            <a:endParaRPr lang="en-CA" sz="1000" dirty="0">
              <a:latin typeface="Calibri" charset="0"/>
              <a:ea typeface="MS PGothic" charset="0"/>
            </a:endParaRPr>
          </a:p>
          <a:p>
            <a:pPr marL="0" indent="0">
              <a:lnSpc>
                <a:spcPts val="1100"/>
              </a:lnSpc>
              <a:spcBef>
                <a:spcPts val="1000"/>
              </a:spcBef>
              <a:buNone/>
            </a:pPr>
            <a:r>
              <a:rPr lang="en-US" sz="1000" dirty="0">
                <a:latin typeface="Calibri" charset="0"/>
                <a:ea typeface="MS PGothic" charset="0"/>
              </a:rPr>
              <a:t>Canadian Partnership Against Cancer. “Special Feature: Smoking </a:t>
            </a:r>
            <a:r>
              <a:rPr lang="en-US" sz="1000" dirty="0" err="1">
                <a:latin typeface="Calibri" charset="0"/>
                <a:ea typeface="MS PGothic" charset="0"/>
              </a:rPr>
              <a:t>behaviours</a:t>
            </a:r>
            <a:r>
              <a:rPr lang="en-US" sz="1000" dirty="0">
                <a:latin typeface="Calibri" charset="0"/>
                <a:ea typeface="MS PGothic" charset="0"/>
              </a:rPr>
              <a:t> in cancer patients” in The 2016 Cancer System Performance Report. July 2016.  Available from:</a:t>
            </a:r>
            <a:r>
              <a:rPr lang="en-US" sz="1000" dirty="0">
                <a:solidFill>
                  <a:schemeClr val="tx1"/>
                </a:solidFill>
              </a:rPr>
              <a:t> </a:t>
            </a:r>
            <a:r>
              <a:rPr lang="en-US" sz="1000" dirty="0">
                <a:solidFill>
                  <a:schemeClr val="tx1"/>
                </a:solidFill>
                <a:hlinkClick r:id="rId5"/>
              </a:rPr>
              <a:t>http://www.systemperformance.ca/</a:t>
            </a:r>
            <a:endParaRPr lang="en-CA" sz="1000" dirty="0">
              <a:latin typeface="Calibri" charset="0"/>
              <a:ea typeface="MS PGothic" charset="0"/>
            </a:endParaRPr>
          </a:p>
          <a:p>
            <a:pPr marL="0" indent="0">
              <a:lnSpc>
                <a:spcPts val="1100"/>
              </a:lnSpc>
              <a:spcBef>
                <a:spcPts val="1000"/>
              </a:spcBef>
              <a:buNone/>
            </a:pPr>
            <a:r>
              <a:rPr lang="en-CA" sz="1000" dirty="0" err="1">
                <a:latin typeface="Calibri" charset="0"/>
                <a:ea typeface="MS PGothic" charset="0"/>
              </a:rPr>
              <a:t>Pasichnyk</a:t>
            </a:r>
            <a:r>
              <a:rPr lang="en-CA" sz="1000" dirty="0">
                <a:latin typeface="Calibri" charset="0"/>
                <a:ea typeface="MS PGothic" charset="0"/>
              </a:rPr>
              <a:t> D, </a:t>
            </a:r>
            <a:r>
              <a:rPr lang="en-CA" sz="1000" dirty="0" err="1">
                <a:latin typeface="Calibri" charset="0"/>
                <a:ea typeface="MS PGothic" charset="0"/>
              </a:rPr>
              <a:t>Guo</a:t>
            </a:r>
            <a:r>
              <a:rPr lang="en-CA" sz="1000" dirty="0">
                <a:latin typeface="Calibri" charset="0"/>
                <a:ea typeface="MS PGothic" charset="0"/>
              </a:rPr>
              <a:t> B, </a:t>
            </a:r>
            <a:r>
              <a:rPr lang="en-CA" sz="1000" dirty="0" err="1">
                <a:latin typeface="Calibri" charset="0"/>
                <a:ea typeface="MS PGothic" charset="0"/>
              </a:rPr>
              <a:t>Harstall</a:t>
            </a:r>
            <a:r>
              <a:rPr lang="en-CA" sz="1000" dirty="0">
                <a:latin typeface="Calibri" charset="0"/>
                <a:ea typeface="MS PGothic" charset="0"/>
              </a:rPr>
              <a:t> C, </a:t>
            </a:r>
            <a:r>
              <a:rPr lang="en-CA" sz="1000" dirty="0" err="1">
                <a:latin typeface="Calibri" charset="0"/>
                <a:ea typeface="MS PGothic" charset="0"/>
              </a:rPr>
              <a:t>Tjosvold</a:t>
            </a:r>
            <a:r>
              <a:rPr lang="en-CA" sz="1000" dirty="0">
                <a:latin typeface="Calibri" charset="0"/>
                <a:ea typeface="MS PGothic" charset="0"/>
              </a:rPr>
              <a:t> L. Rapid review of the impact of continued tobacco use on treatment efficacy in cancer patients. December 2016. Available from: </a:t>
            </a:r>
            <a:r>
              <a:rPr lang="en-CA" sz="1000" dirty="0">
                <a:latin typeface="Calibri" charset="0"/>
                <a:ea typeface="MS PGothic" charset="0"/>
                <a:hlinkClick r:id="rId6"/>
              </a:rPr>
              <a:t>https://content.cancerview.ca/download/cv/prevention_and_screening/tobacco_cessation/documents/rapidreviewofimpacttobaccopdf?attachment=0</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Centre for Excellence in Economic Analysis Research (CLEAR) The HUB Health Research Solutions Li </a:t>
            </a:r>
            <a:r>
              <a:rPr lang="en-CA" sz="1000" dirty="0" err="1">
                <a:latin typeface="Calibri" charset="0"/>
                <a:ea typeface="MS PGothic" charset="0"/>
              </a:rPr>
              <a:t>Ka</a:t>
            </a:r>
            <a:r>
              <a:rPr lang="en-CA" sz="1000" dirty="0">
                <a:latin typeface="Calibri" charset="0"/>
                <a:ea typeface="MS PGothic" charset="0"/>
              </a:rPr>
              <a:t> </a:t>
            </a:r>
            <a:r>
              <a:rPr lang="en-CA" sz="1000" dirty="0" err="1">
                <a:latin typeface="Calibri" charset="0"/>
                <a:ea typeface="MS PGothic" charset="0"/>
              </a:rPr>
              <a:t>Shing</a:t>
            </a:r>
            <a:r>
              <a:rPr lang="en-CA" sz="1000" dirty="0">
                <a:latin typeface="Calibri" charset="0"/>
                <a:ea typeface="MS PGothic" charset="0"/>
              </a:rPr>
              <a:t> Knowledge Institute St. Michael’s Hospital. Rapid literature review: Economic evaluation of smoking cessation programs in the oncology setting. April 2015. Available from: </a:t>
            </a:r>
            <a:r>
              <a:rPr lang="en-CA" sz="1000" dirty="0">
                <a:latin typeface="Calibri" charset="0"/>
                <a:ea typeface="MS PGothic" charset="0"/>
                <a:hlinkClick r:id="rId7"/>
              </a:rPr>
              <a:t>https://content.cancerview.ca/download/cv/prevention_and_screening/tobacco_cessation/documents/rapidliteraturereviewecoevalpdf?attachment=0</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Kelly Lang-Robertson Centre for Effective Practice. Interventions Aimed at Tobacco Use Cessation along the Cancer Care Continuum: Final Report. March 2015. Available from: </a:t>
            </a:r>
            <a:r>
              <a:rPr lang="en-CA" sz="1000" dirty="0">
                <a:latin typeface="Calibri" charset="0"/>
                <a:ea typeface="MS PGothic" charset="0"/>
                <a:hlinkClick r:id="rId8"/>
              </a:rPr>
              <a:t>https://content.cancerview.ca/download/cv/prevention_and_screening/tobacco_cessation/documents/interventionsfortobaccousepdf?attachment=0</a:t>
            </a:r>
            <a:endParaRPr lang="en-CA" sz="1000" dirty="0">
              <a:latin typeface="Calibri" charset="0"/>
              <a:ea typeface="MS PGothic" charset="0"/>
            </a:endParaRPr>
          </a:p>
        </p:txBody>
      </p:sp>
    </p:spTree>
    <p:extLst>
      <p:ext uri="{BB962C8B-B14F-4D97-AF65-F5344CB8AC3E}">
        <p14:creationId xmlns:p14="http://schemas.microsoft.com/office/powerpoint/2010/main" val="18452413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37</a:t>
            </a:fld>
            <a:endParaRPr lang="uk-UA" dirty="0"/>
          </a:p>
        </p:txBody>
      </p:sp>
      <p:sp>
        <p:nvSpPr>
          <p:cNvPr id="4" name="Title 3"/>
          <p:cNvSpPr>
            <a:spLocks noGrp="1"/>
          </p:cNvSpPr>
          <p:nvPr>
            <p:ph type="title"/>
          </p:nvPr>
        </p:nvSpPr>
        <p:spPr/>
        <p:txBody>
          <a:bodyPr/>
          <a:lstStyle/>
          <a:p>
            <a:r>
              <a:rPr lang="en-US"/>
              <a:t>Bibliography (Grey literature)</a:t>
            </a:r>
          </a:p>
        </p:txBody>
      </p:sp>
      <p:sp>
        <p:nvSpPr>
          <p:cNvPr id="5" name="Text Placeholder 2"/>
          <p:cNvSpPr>
            <a:spLocks noGrp="1"/>
          </p:cNvSpPr>
          <p:nvPr>
            <p:ph type="body" idx="1"/>
          </p:nvPr>
        </p:nvSpPr>
        <p:spPr>
          <a:xfrm>
            <a:off x="960120" y="1828800"/>
            <a:ext cx="10515600" cy="5251731"/>
          </a:xfrm>
        </p:spPr>
        <p:txBody>
          <a:bodyPr numCol="2" spcCol="457200"/>
          <a:lstStyle/>
          <a:p>
            <a:pPr marL="0" indent="0">
              <a:lnSpc>
                <a:spcPts val="1100"/>
              </a:lnSpc>
              <a:spcBef>
                <a:spcPts val="1000"/>
              </a:spcBef>
              <a:buNone/>
            </a:pPr>
            <a:r>
              <a:rPr lang="en-CA" sz="1000" dirty="0">
                <a:latin typeface="Calibri" charset="0"/>
                <a:ea typeface="MS PGothic" charset="0"/>
              </a:rPr>
              <a:t>Cancer Care Ontario. The Benefits of Quitting Smoking for People with Cancer. 2015. </a:t>
            </a:r>
            <a:br>
              <a:rPr lang="en-CA" sz="1000" dirty="0">
                <a:latin typeface="Calibri" charset="0"/>
                <a:ea typeface="MS PGothic" charset="0"/>
              </a:rPr>
            </a:br>
            <a:r>
              <a:rPr lang="en-CA" sz="1000" dirty="0">
                <a:latin typeface="Calibri" charset="0"/>
                <a:ea typeface="MS PGothic" charset="0"/>
              </a:rPr>
              <a:t>Available from: </a:t>
            </a:r>
            <a:r>
              <a:rPr lang="en-CA" sz="1000" dirty="0">
                <a:latin typeface="Calibri" charset="0"/>
                <a:ea typeface="MS PGothic" charset="0"/>
                <a:hlinkClick r:id="rId3" invalidUrl="http://www.mhcwcancer.ca/TheCancerJourney/Prevention/Documents/smokingbrochure_ENG_PRINT_Oct 2015.pdf"/>
              </a:rPr>
              <a:t>http://www.mhcwcancer.ca/TheCancerJourney/Prevention/Documents/smokingbrochure_ENG_PRINT_Oct%202015.pdf</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Alberta Health Services; Alberta Prevents Cancer. Breathe Easier Through your Cancer Treatment. 2016. Available from: </a:t>
            </a:r>
            <a:r>
              <a:rPr lang="en-CA" sz="1000" dirty="0">
                <a:latin typeface="Calibri" charset="0"/>
                <a:ea typeface="MS PGothic" charset="0"/>
                <a:hlinkClick r:id="rId4"/>
              </a:rPr>
              <a:t>http://www.albertahealthservices.ca/assets/info/hp/cancer/if-hp-cancer-guide-tobacco-cessation-poster-trifold.pdf</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Cancer Care Manitoba. Smoking Cessation: A quit smoking guide for cancer patients. </a:t>
            </a:r>
            <a:br>
              <a:rPr lang="en-CA" sz="1000" dirty="0">
                <a:latin typeface="Calibri" charset="0"/>
                <a:ea typeface="MS PGothic" charset="0"/>
              </a:rPr>
            </a:br>
            <a:r>
              <a:rPr lang="en-CA" sz="1000" dirty="0">
                <a:latin typeface="Calibri" charset="0"/>
                <a:ea typeface="MS PGothic" charset="0"/>
              </a:rPr>
              <a:t>January 2014.</a:t>
            </a:r>
          </a:p>
          <a:p>
            <a:pPr marL="0" indent="0">
              <a:lnSpc>
                <a:spcPts val="1100"/>
              </a:lnSpc>
              <a:spcBef>
                <a:spcPts val="1000"/>
              </a:spcBef>
              <a:buNone/>
            </a:pPr>
            <a:r>
              <a:rPr lang="en-CA" sz="1000" dirty="0">
                <a:latin typeface="Calibri" charset="0"/>
                <a:ea typeface="MS PGothic" charset="0"/>
              </a:rPr>
              <a:t>National Comprehensive Cancer Network (NCCN). Smoking Cessation. 2015. Available from: </a:t>
            </a:r>
            <a:r>
              <a:rPr lang="en-CA" sz="1000" dirty="0">
                <a:latin typeface="Calibri" charset="0"/>
                <a:ea typeface="MS PGothic" charset="0"/>
                <a:hlinkClick r:id="rId5"/>
              </a:rPr>
              <a:t>https://www.nccn.org/about/news/newsinfo.aspx?NewsID=498</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American Society of Clinical Oncology. Tobacco Cessation Guide for oncology providers. 2012. Available from: </a:t>
            </a:r>
            <a:r>
              <a:rPr lang="en-CA" sz="1000" dirty="0">
                <a:latin typeface="Calibri" charset="0"/>
                <a:ea typeface="MS PGothic" charset="0"/>
                <a:hlinkClick r:id="rId6"/>
              </a:rPr>
              <a:t>http://www.asco.org/sites/new-www.asco.org/files/content-files/blog-release/documents/tobacco-cessation-guide.pdf</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American Society of Clinical Oncology. Stopping tobacco use after a cancer diagnosis: resources and guidance for patients and families. 2012. Available from: </a:t>
            </a:r>
            <a:r>
              <a:rPr lang="en-CA" sz="1000" dirty="0">
                <a:latin typeface="Calibri" charset="0"/>
                <a:ea typeface="MS PGothic" charset="0"/>
                <a:hlinkClick r:id="rId7"/>
              </a:rPr>
              <a:t>http://www.asco.org/sites/new-www.asco.org/files/content-files/practice-and-guidelines/documents/stopping-tobacco-use-booklet.pdf</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Michigan Cancer Consortium. Diagnosed with cancer? It's never too late to quit smoking. Available from: </a:t>
            </a:r>
            <a:r>
              <a:rPr lang="en-CA" sz="1000" dirty="0">
                <a:latin typeface="Calibri" charset="0"/>
                <a:ea typeface="MS PGothic" charset="0"/>
                <a:hlinkClick r:id="rId8"/>
              </a:rPr>
              <a:t>http://www.michigancancer.org/PDFs/TobaccoCessationBrochure.pdf</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National Cancer Institute. Smoking in Cancer care - patient version. 2014. Available from: </a:t>
            </a:r>
            <a:r>
              <a:rPr lang="en-CA" sz="1000" dirty="0">
                <a:latin typeface="Calibri" charset="0"/>
                <a:ea typeface="MS PGothic" charset="0"/>
                <a:hlinkClick r:id="rId9"/>
              </a:rPr>
              <a:t>https://www.cancer.gov/about-cancer/causes-prevention/risk/tobacco/smoking-cessation-pdq</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National Cancer Institute. Smoking in Cancer care - health professional version. 2014. Available from: </a:t>
            </a:r>
            <a:r>
              <a:rPr lang="en-CA" sz="1000" dirty="0">
                <a:latin typeface="Calibri" charset="0"/>
                <a:ea typeface="MS PGothic" charset="0"/>
                <a:hlinkClick r:id="rId10"/>
              </a:rPr>
              <a:t>https://www.cancer.gov/about-cancer/causes-prevention/risk/tobacco/smoking-cessation-hp-pdq</a:t>
            </a:r>
            <a:endParaRPr lang="en-CA" sz="1000" dirty="0">
              <a:latin typeface="Calibri" charset="0"/>
              <a:ea typeface="MS PGothic" charset="0"/>
            </a:endParaRPr>
          </a:p>
          <a:p>
            <a:pPr marL="0" indent="0">
              <a:lnSpc>
                <a:spcPts val="1100"/>
              </a:lnSpc>
              <a:spcBef>
                <a:spcPts val="1000"/>
              </a:spcBef>
              <a:buNone/>
            </a:pPr>
            <a:r>
              <a:rPr lang="en-CA" sz="1000" dirty="0">
                <a:latin typeface="Calibri" charset="0"/>
                <a:ea typeface="MS PGothic" charset="0"/>
              </a:rPr>
              <a:t>Warren, G. Toll, B. </a:t>
            </a:r>
            <a:r>
              <a:rPr lang="en-CA" sz="1000" dirty="0" err="1">
                <a:latin typeface="Calibri" charset="0"/>
                <a:ea typeface="MS PGothic" charset="0"/>
              </a:rPr>
              <a:t>Tamí¬Maury</a:t>
            </a:r>
            <a:r>
              <a:rPr lang="en-CA" sz="1000" dirty="0">
                <a:latin typeface="Calibri" charset="0"/>
                <a:ea typeface="MS PGothic" charset="0"/>
              </a:rPr>
              <a:t>, I. </a:t>
            </a:r>
            <a:r>
              <a:rPr lang="en-CA" sz="1000" dirty="0" err="1">
                <a:latin typeface="Calibri" charset="0"/>
                <a:ea typeface="MS PGothic" charset="0"/>
              </a:rPr>
              <a:t>Gritz</a:t>
            </a:r>
            <a:r>
              <a:rPr lang="en-CA" sz="1000" dirty="0">
                <a:latin typeface="Calibri" charset="0"/>
                <a:ea typeface="MS PGothic" charset="0"/>
              </a:rPr>
              <a:t>, E. PART IV Cancer Prevention and Screening ¬ Cancer of the Breast: Cancer: Principles &amp; Practice of Oncology 10th Edition. 2014.</a:t>
            </a:r>
          </a:p>
        </p:txBody>
      </p:sp>
    </p:spTree>
    <p:extLst>
      <p:ext uri="{BB962C8B-B14F-4D97-AF65-F5344CB8AC3E}">
        <p14:creationId xmlns:p14="http://schemas.microsoft.com/office/powerpoint/2010/main" val="140557894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Appendix:</a:t>
            </a:r>
            <a:br>
              <a:rPr lang="en-US"/>
            </a:br>
            <a:r>
              <a:rPr lang="en-US"/>
              <a:t>Key Evidence </a:t>
            </a:r>
            <a:br>
              <a:rPr lang="en-US"/>
            </a:br>
            <a:r>
              <a:rPr lang="en-US"/>
              <a:t>by Theme</a:t>
            </a:r>
          </a:p>
        </p:txBody>
      </p:sp>
    </p:spTree>
    <p:extLst>
      <p:ext uri="{BB962C8B-B14F-4D97-AF65-F5344CB8AC3E}">
        <p14:creationId xmlns:p14="http://schemas.microsoft.com/office/powerpoint/2010/main" val="1537480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39</a:t>
            </a:fld>
            <a:endParaRPr lang="uk-UA" dirty="0"/>
          </a:p>
        </p:txBody>
      </p:sp>
      <p:sp>
        <p:nvSpPr>
          <p:cNvPr id="3" name="Text Placeholder 2"/>
          <p:cNvSpPr>
            <a:spLocks noGrp="1"/>
          </p:cNvSpPr>
          <p:nvPr>
            <p:ph type="body" idx="1"/>
          </p:nvPr>
        </p:nvSpPr>
        <p:spPr/>
        <p:txBody>
          <a:bodyPr/>
          <a:lstStyle/>
          <a:p>
            <a:r>
              <a:rPr lang="en-US"/>
              <a:t>Caution should be used when interpreting the findings of included studies in appendix slides</a:t>
            </a:r>
          </a:p>
          <a:p>
            <a:r>
              <a:rPr lang="en-US"/>
              <a:t>Quality of each study has not been assessed, and as such generalizability of findings should be avoided</a:t>
            </a:r>
          </a:p>
        </p:txBody>
      </p:sp>
      <p:sp>
        <p:nvSpPr>
          <p:cNvPr id="4" name="Title 3"/>
          <p:cNvSpPr>
            <a:spLocks noGrp="1"/>
          </p:cNvSpPr>
          <p:nvPr>
            <p:ph type="title"/>
          </p:nvPr>
        </p:nvSpPr>
        <p:spPr/>
        <p:txBody>
          <a:bodyPr/>
          <a:lstStyle/>
          <a:p>
            <a:r>
              <a:rPr lang="en-US"/>
              <a:t>Interpreting Evidence</a:t>
            </a:r>
          </a:p>
        </p:txBody>
      </p:sp>
    </p:spTree>
    <p:extLst>
      <p:ext uri="{BB962C8B-B14F-4D97-AF65-F5344CB8AC3E}">
        <p14:creationId xmlns:p14="http://schemas.microsoft.com/office/powerpoint/2010/main" val="21252608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a:t>
            </a:r>
            <a:br>
              <a:rPr lang="en-US" dirty="0"/>
            </a:br>
            <a:r>
              <a:rPr lang="en-US" dirty="0"/>
              <a:t>resource important?</a:t>
            </a:r>
          </a:p>
        </p:txBody>
      </p:sp>
    </p:spTree>
    <p:extLst>
      <p:ext uri="{BB962C8B-B14F-4D97-AF65-F5344CB8AC3E}">
        <p14:creationId xmlns:p14="http://schemas.microsoft.com/office/powerpoint/2010/main" val="172609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40</a:t>
            </a:fld>
            <a:endParaRPr lang="uk-UA" dirty="0"/>
          </a:p>
        </p:txBody>
      </p:sp>
      <p:sp>
        <p:nvSpPr>
          <p:cNvPr id="3" name="Text Placeholder 2"/>
          <p:cNvSpPr>
            <a:spLocks noGrp="1"/>
          </p:cNvSpPr>
          <p:nvPr>
            <p:ph type="body" idx="1"/>
          </p:nvPr>
        </p:nvSpPr>
        <p:spPr/>
        <p:txBody>
          <a:bodyPr/>
          <a:lstStyle/>
          <a:p>
            <a:pPr marL="0" indent="0">
              <a:lnSpc>
                <a:spcPts val="2600"/>
              </a:lnSpc>
              <a:spcBef>
                <a:spcPts val="1000"/>
              </a:spcBef>
              <a:buNone/>
            </a:pPr>
            <a:r>
              <a:rPr lang="en-US" sz="2400" b="1"/>
              <a:t>Findings are presented in the following themes:</a:t>
            </a:r>
          </a:p>
          <a:p>
            <a:pPr marL="958850" lvl="1" indent="-514350">
              <a:lnSpc>
                <a:spcPts val="2600"/>
              </a:lnSpc>
              <a:spcBef>
                <a:spcPts val="2200"/>
              </a:spcBef>
              <a:buFont typeface="+mj-lt"/>
              <a:buAutoNum type="arabicPeriod"/>
            </a:pPr>
            <a:r>
              <a:rPr lang="en-US" sz="2400"/>
              <a:t>Tobacco Use Amongst Cancer Patients</a:t>
            </a:r>
          </a:p>
          <a:p>
            <a:pPr lvl="2">
              <a:lnSpc>
                <a:spcPts val="2600"/>
              </a:lnSpc>
              <a:spcBef>
                <a:spcPts val="1000"/>
              </a:spcBef>
            </a:pPr>
            <a:r>
              <a:rPr lang="en-US" sz="2400"/>
              <a:t>Prevalence</a:t>
            </a:r>
          </a:p>
          <a:p>
            <a:pPr lvl="2">
              <a:lnSpc>
                <a:spcPts val="2600"/>
              </a:lnSpc>
              <a:spcBef>
                <a:spcPts val="1000"/>
              </a:spcBef>
            </a:pPr>
            <a:r>
              <a:rPr lang="en-US" sz="2400"/>
              <a:t>Continued tobacco use post-diagnosis</a:t>
            </a:r>
          </a:p>
          <a:p>
            <a:pPr lvl="2">
              <a:lnSpc>
                <a:spcPts val="2600"/>
              </a:lnSpc>
              <a:spcBef>
                <a:spcPts val="1000"/>
              </a:spcBef>
            </a:pPr>
            <a:r>
              <a:rPr lang="en-US" sz="2400"/>
              <a:t>Tobacco use relapse</a:t>
            </a:r>
          </a:p>
          <a:p>
            <a:pPr marL="958850" lvl="1" indent="-514350">
              <a:lnSpc>
                <a:spcPts val="2600"/>
              </a:lnSpc>
              <a:spcBef>
                <a:spcPts val="2200"/>
              </a:spcBef>
              <a:buFont typeface="+mj-lt"/>
              <a:buAutoNum type="arabicPeriod" startAt="2"/>
            </a:pPr>
            <a:r>
              <a:rPr lang="en-US" sz="2400"/>
              <a:t>Continued Tobacco Use +/or Tobacco Cessation amongst Cancer Patients</a:t>
            </a:r>
          </a:p>
          <a:p>
            <a:pPr marL="958850" lvl="1" indent="-514350">
              <a:lnSpc>
                <a:spcPts val="2600"/>
              </a:lnSpc>
              <a:spcBef>
                <a:spcPts val="2200"/>
              </a:spcBef>
              <a:buFont typeface="+mj-lt"/>
              <a:buAutoNum type="arabicPeriod" startAt="2"/>
            </a:pPr>
            <a:r>
              <a:rPr lang="en-US" sz="2400"/>
              <a:t>Impact of Continued Tobacco Use +/or Cessation on Cancer Treatment</a:t>
            </a:r>
          </a:p>
          <a:p>
            <a:pPr lvl="2">
              <a:lnSpc>
                <a:spcPts val="2600"/>
              </a:lnSpc>
              <a:spcBef>
                <a:spcPts val="1000"/>
              </a:spcBef>
            </a:pPr>
            <a:r>
              <a:rPr lang="en-US" sz="2400"/>
              <a:t>General</a:t>
            </a:r>
          </a:p>
          <a:p>
            <a:pPr lvl="2">
              <a:lnSpc>
                <a:spcPts val="2600"/>
              </a:lnSpc>
              <a:spcBef>
                <a:spcPts val="1000"/>
              </a:spcBef>
            </a:pPr>
            <a:r>
              <a:rPr lang="en-US" sz="2400"/>
              <a:t>Radiation Therapy</a:t>
            </a:r>
          </a:p>
          <a:p>
            <a:pPr lvl="2">
              <a:lnSpc>
                <a:spcPts val="2600"/>
              </a:lnSpc>
              <a:spcBef>
                <a:spcPts val="1000"/>
              </a:spcBef>
            </a:pPr>
            <a:r>
              <a:rPr lang="en-US" sz="2400"/>
              <a:t>Chemotherapy</a:t>
            </a:r>
          </a:p>
          <a:p>
            <a:pPr lvl="2">
              <a:lnSpc>
                <a:spcPts val="2600"/>
              </a:lnSpc>
              <a:spcBef>
                <a:spcPts val="1000"/>
              </a:spcBef>
            </a:pPr>
            <a:r>
              <a:rPr lang="en-US" sz="2400"/>
              <a:t>Surgery</a:t>
            </a:r>
          </a:p>
          <a:p>
            <a:pPr lvl="2">
              <a:lnSpc>
                <a:spcPts val="2600"/>
              </a:lnSpc>
              <a:spcBef>
                <a:spcPts val="1000"/>
              </a:spcBef>
            </a:pPr>
            <a:r>
              <a:rPr lang="en-US" sz="2400"/>
              <a:t>Drugs</a:t>
            </a:r>
          </a:p>
          <a:p>
            <a:pPr lvl="2">
              <a:lnSpc>
                <a:spcPts val="2600"/>
              </a:lnSpc>
              <a:spcBef>
                <a:spcPts val="1000"/>
              </a:spcBef>
            </a:pPr>
            <a:r>
              <a:rPr lang="en-US" sz="2400"/>
              <a:t>Other</a:t>
            </a:r>
          </a:p>
        </p:txBody>
      </p:sp>
      <p:sp>
        <p:nvSpPr>
          <p:cNvPr id="4" name="Title 3"/>
          <p:cNvSpPr>
            <a:spLocks noGrp="1"/>
          </p:cNvSpPr>
          <p:nvPr>
            <p:ph type="title"/>
          </p:nvPr>
        </p:nvSpPr>
        <p:spPr/>
        <p:txBody>
          <a:bodyPr/>
          <a:lstStyle/>
          <a:p>
            <a:r>
              <a:rPr lang="en-US"/>
              <a:t>Themes of Key Evidence</a:t>
            </a:r>
          </a:p>
        </p:txBody>
      </p:sp>
    </p:spTree>
    <p:extLst>
      <p:ext uri="{BB962C8B-B14F-4D97-AF65-F5344CB8AC3E}">
        <p14:creationId xmlns:p14="http://schemas.microsoft.com/office/powerpoint/2010/main" val="29121890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41</a:t>
            </a:fld>
            <a:endParaRPr lang="uk-UA" dirty="0"/>
          </a:p>
        </p:txBody>
      </p:sp>
      <p:sp>
        <p:nvSpPr>
          <p:cNvPr id="3" name="Text Placeholder 2"/>
          <p:cNvSpPr>
            <a:spLocks noGrp="1"/>
          </p:cNvSpPr>
          <p:nvPr>
            <p:ph type="body" idx="1"/>
          </p:nvPr>
        </p:nvSpPr>
        <p:spPr/>
        <p:txBody>
          <a:bodyPr/>
          <a:lstStyle/>
          <a:p>
            <a:pPr marL="1403350" lvl="2" indent="-514350">
              <a:lnSpc>
                <a:spcPts val="2600"/>
              </a:lnSpc>
              <a:spcBef>
                <a:spcPts val="2200"/>
              </a:spcBef>
              <a:buFont typeface="+mj-lt"/>
              <a:buAutoNum type="arabicPeriod" startAt="4"/>
            </a:pPr>
            <a:r>
              <a:rPr lang="en-US" sz="2400"/>
              <a:t>Impact of continued tobacco use +/or cessation on health outcomes:</a:t>
            </a:r>
          </a:p>
          <a:p>
            <a:pPr lvl="3">
              <a:lnSpc>
                <a:spcPts val="2600"/>
              </a:lnSpc>
              <a:spcBef>
                <a:spcPts val="2200"/>
              </a:spcBef>
            </a:pPr>
            <a:r>
              <a:rPr lang="en-US" sz="2400"/>
              <a:t>Cancer Recurrence</a:t>
            </a:r>
          </a:p>
          <a:p>
            <a:pPr lvl="3">
              <a:lnSpc>
                <a:spcPts val="2600"/>
              </a:lnSpc>
              <a:spcBef>
                <a:spcPts val="2200"/>
              </a:spcBef>
            </a:pPr>
            <a:r>
              <a:rPr lang="en-US" sz="2400"/>
              <a:t>Second Primary Cancer</a:t>
            </a:r>
          </a:p>
          <a:p>
            <a:pPr lvl="3">
              <a:lnSpc>
                <a:spcPts val="2600"/>
              </a:lnSpc>
              <a:spcBef>
                <a:spcPts val="2200"/>
              </a:spcBef>
            </a:pPr>
            <a:r>
              <a:rPr lang="en-US" sz="2400"/>
              <a:t>Mortality</a:t>
            </a:r>
          </a:p>
          <a:p>
            <a:pPr lvl="3">
              <a:lnSpc>
                <a:spcPts val="2600"/>
              </a:lnSpc>
              <a:spcBef>
                <a:spcPts val="2200"/>
              </a:spcBef>
            </a:pPr>
            <a:r>
              <a:rPr lang="en-US" sz="2400"/>
              <a:t>Survival</a:t>
            </a:r>
          </a:p>
          <a:p>
            <a:pPr marL="1403350" lvl="2" indent="-514350">
              <a:lnSpc>
                <a:spcPts val="2600"/>
              </a:lnSpc>
              <a:spcBef>
                <a:spcPts val="2200"/>
              </a:spcBef>
              <a:buFont typeface="+mj-lt"/>
              <a:buAutoNum type="arabicPeriod" startAt="4"/>
            </a:pPr>
            <a:r>
              <a:rPr lang="en-US" sz="2400"/>
              <a:t>Impact of continued tobacco use +/or cessation on quality of life</a:t>
            </a:r>
          </a:p>
          <a:p>
            <a:pPr marL="1403350" lvl="2" indent="-514350">
              <a:lnSpc>
                <a:spcPts val="2600"/>
              </a:lnSpc>
              <a:spcBef>
                <a:spcPts val="2200"/>
              </a:spcBef>
              <a:buFont typeface="+mj-lt"/>
              <a:buAutoNum type="arabicPeriod" startAt="4"/>
            </a:pPr>
            <a:r>
              <a:rPr lang="en-US" sz="2400"/>
              <a:t>Tobacco cessation interventions for cancer patients</a:t>
            </a:r>
          </a:p>
          <a:p>
            <a:pPr lvl="3">
              <a:lnSpc>
                <a:spcPts val="2600"/>
              </a:lnSpc>
              <a:spcBef>
                <a:spcPts val="2200"/>
              </a:spcBef>
            </a:pPr>
            <a:r>
              <a:rPr lang="en-US" sz="2400"/>
              <a:t>Use of Cessation Aids by Cancer Patients</a:t>
            </a:r>
          </a:p>
          <a:p>
            <a:pPr lvl="3">
              <a:lnSpc>
                <a:spcPts val="2600"/>
              </a:lnSpc>
              <a:spcBef>
                <a:spcPts val="2200"/>
              </a:spcBef>
            </a:pPr>
            <a:r>
              <a:rPr lang="en-US" sz="2400"/>
              <a:t>Efficacy of Tobacco Cessation Interventions for Cancer Patients</a:t>
            </a:r>
          </a:p>
          <a:p>
            <a:pPr lvl="3">
              <a:lnSpc>
                <a:spcPts val="2600"/>
              </a:lnSpc>
              <a:spcBef>
                <a:spcPts val="2200"/>
              </a:spcBef>
            </a:pPr>
            <a:r>
              <a:rPr lang="en-US" sz="2400"/>
              <a:t>Clinical Practice Patterns and Training on Tobacco Cessation</a:t>
            </a:r>
          </a:p>
        </p:txBody>
      </p:sp>
      <p:sp>
        <p:nvSpPr>
          <p:cNvPr id="4" name="Title 3"/>
          <p:cNvSpPr>
            <a:spLocks noGrp="1"/>
          </p:cNvSpPr>
          <p:nvPr>
            <p:ph type="title"/>
          </p:nvPr>
        </p:nvSpPr>
        <p:spPr/>
        <p:txBody>
          <a:bodyPr/>
          <a:lstStyle/>
          <a:p>
            <a:r>
              <a:rPr lang="en-US"/>
              <a:t>Themes of Key Evidence (continued)</a:t>
            </a:r>
          </a:p>
        </p:txBody>
      </p:sp>
    </p:spTree>
    <p:extLst>
      <p:ext uri="{BB962C8B-B14F-4D97-AF65-F5344CB8AC3E}">
        <p14:creationId xmlns:p14="http://schemas.microsoft.com/office/powerpoint/2010/main" val="400842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Evidence:</a:t>
            </a:r>
            <a:br>
              <a:rPr lang="en-US"/>
            </a:br>
            <a:r>
              <a:rPr lang="en-US"/>
              <a:t>Tobacco Use Amongst Cancer Patients</a:t>
            </a:r>
          </a:p>
        </p:txBody>
      </p:sp>
    </p:spTree>
    <p:extLst>
      <p:ext uri="{BB962C8B-B14F-4D97-AF65-F5344CB8AC3E}">
        <p14:creationId xmlns:p14="http://schemas.microsoft.com/office/powerpoint/2010/main" val="1368109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43</a:t>
            </a:fld>
            <a:endParaRPr lang="uk-UA" dirty="0"/>
          </a:p>
        </p:txBody>
      </p:sp>
      <p:sp>
        <p:nvSpPr>
          <p:cNvPr id="3" name="Text Placeholder 2"/>
          <p:cNvSpPr>
            <a:spLocks noGrp="1"/>
          </p:cNvSpPr>
          <p:nvPr>
            <p:ph type="body" idx="1"/>
          </p:nvPr>
        </p:nvSpPr>
        <p:spPr/>
        <p:txBody>
          <a:bodyPr/>
          <a:lstStyle/>
          <a:p>
            <a:r>
              <a:rPr lang="en-US"/>
              <a:t>In Canada in 2013, 15.2% of incident cancer cases were attributable to the risk factor of tobacco smoking</a:t>
            </a:r>
          </a:p>
          <a:p>
            <a:r>
              <a:rPr lang="en-US"/>
              <a:t>Despite the fact that the proportion of cancers attributable to smoking has declined from 17.9% in 2000, the proportion of cancers attributable to tobacco smoking continues to be higher than those attributable to excess weight, alcohol use and physical inactivity</a:t>
            </a:r>
          </a:p>
          <a:p>
            <a:r>
              <a:rPr lang="en-US"/>
              <a:t>The preventable diagnosis in Canada include:</a:t>
            </a:r>
          </a:p>
          <a:p>
            <a:pPr lvl="1">
              <a:lnSpc>
                <a:spcPts val="3000"/>
              </a:lnSpc>
              <a:spcBef>
                <a:spcPts val="1400"/>
              </a:spcBef>
            </a:pPr>
            <a:r>
              <a:rPr lang="en-US" sz="2400"/>
              <a:t>17,900 lung cancers</a:t>
            </a:r>
          </a:p>
          <a:p>
            <a:pPr lvl="1">
              <a:lnSpc>
                <a:spcPts val="3000"/>
              </a:lnSpc>
              <a:spcBef>
                <a:spcPts val="1400"/>
              </a:spcBef>
            </a:pPr>
            <a:r>
              <a:rPr lang="en-US" sz="2400"/>
              <a:t>10,600 colorectal cancers</a:t>
            </a:r>
          </a:p>
          <a:p>
            <a:pPr lvl="1">
              <a:lnSpc>
                <a:spcPts val="3000"/>
              </a:lnSpc>
              <a:spcBef>
                <a:spcPts val="1400"/>
              </a:spcBef>
            </a:pPr>
            <a:r>
              <a:rPr lang="en-US" sz="2400"/>
              <a:t>4900 breast cancers</a:t>
            </a:r>
          </a:p>
          <a:p>
            <a:pPr lvl="1">
              <a:lnSpc>
                <a:spcPts val="3000"/>
              </a:lnSpc>
              <a:spcBef>
                <a:spcPts val="1400"/>
              </a:spcBef>
            </a:pPr>
            <a:r>
              <a:rPr lang="en-US" sz="2400"/>
              <a:t>3900 cancers of the head and neck</a:t>
            </a:r>
          </a:p>
        </p:txBody>
      </p:sp>
      <p:sp>
        <p:nvSpPr>
          <p:cNvPr id="4" name="Title 3"/>
          <p:cNvSpPr>
            <a:spLocks noGrp="1"/>
          </p:cNvSpPr>
          <p:nvPr>
            <p:ph type="title"/>
          </p:nvPr>
        </p:nvSpPr>
        <p:spPr/>
        <p:txBody>
          <a:bodyPr/>
          <a:lstStyle/>
          <a:p>
            <a:r>
              <a:rPr lang="en-US"/>
              <a:t>Prevalence</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nb-NO" sz="1600">
                <a:latin typeface="Calibri" charset="0"/>
                <a:ea typeface="MS PGothic" charset="0"/>
              </a:rPr>
              <a:t>(Krueger et al., 2016)</a:t>
            </a:r>
          </a:p>
        </p:txBody>
      </p:sp>
    </p:spTree>
    <p:extLst>
      <p:ext uri="{BB962C8B-B14F-4D97-AF65-F5344CB8AC3E}">
        <p14:creationId xmlns:p14="http://schemas.microsoft.com/office/powerpoint/2010/main" val="60853503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44</a:t>
            </a:fld>
            <a:endParaRPr lang="uk-UA" dirty="0"/>
          </a:p>
        </p:txBody>
      </p:sp>
      <p:sp>
        <p:nvSpPr>
          <p:cNvPr id="3" name="Text Placeholder 2"/>
          <p:cNvSpPr>
            <a:spLocks noGrp="1"/>
          </p:cNvSpPr>
          <p:nvPr>
            <p:ph type="body" idx="1"/>
          </p:nvPr>
        </p:nvSpPr>
        <p:spPr/>
        <p:txBody>
          <a:bodyPr/>
          <a:lstStyle/>
          <a:p>
            <a:r>
              <a:rPr lang="en-US"/>
              <a:t>Smoking is prevalent in Canada among both cancer patients and the general population </a:t>
            </a:r>
            <a:r>
              <a:rPr lang="en-US" sz="2000"/>
              <a:t>(Liu et al., 2016)</a:t>
            </a:r>
          </a:p>
          <a:p>
            <a:r>
              <a:rPr lang="en-US"/>
              <a:t>In a US cohort of lung and colorectal cancer patients, it was found that 90.2% of those with lung cancer and 54.8% of those with colorectal cancer reported ever smoking </a:t>
            </a:r>
            <a:r>
              <a:rPr lang="en-US" sz="2000"/>
              <a:t>(Park et al., 2012)</a:t>
            </a:r>
          </a:p>
        </p:txBody>
      </p:sp>
      <p:sp>
        <p:nvSpPr>
          <p:cNvPr id="4" name="Title 3"/>
          <p:cNvSpPr>
            <a:spLocks noGrp="1"/>
          </p:cNvSpPr>
          <p:nvPr>
            <p:ph type="title"/>
          </p:nvPr>
        </p:nvSpPr>
        <p:spPr/>
        <p:txBody>
          <a:bodyPr/>
          <a:lstStyle/>
          <a:p>
            <a:r>
              <a:rPr lang="en-US"/>
              <a:t>Prevalence</a:t>
            </a:r>
          </a:p>
        </p:txBody>
      </p:sp>
    </p:spTree>
    <p:extLst>
      <p:ext uri="{BB962C8B-B14F-4D97-AF65-F5344CB8AC3E}">
        <p14:creationId xmlns:p14="http://schemas.microsoft.com/office/powerpoint/2010/main" val="131781949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45</a:t>
            </a:fld>
            <a:endParaRPr lang="uk-UA" dirty="0"/>
          </a:p>
        </p:txBody>
      </p:sp>
      <p:sp>
        <p:nvSpPr>
          <p:cNvPr id="3" name="Text Placeholder 2"/>
          <p:cNvSpPr>
            <a:spLocks noGrp="1"/>
          </p:cNvSpPr>
          <p:nvPr>
            <p:ph type="body" idx="1"/>
          </p:nvPr>
        </p:nvSpPr>
        <p:spPr>
          <a:xfrm>
            <a:off x="914401" y="1828800"/>
            <a:ext cx="9778180" cy="6286500"/>
          </a:xfrm>
        </p:spPr>
        <p:txBody>
          <a:bodyPr/>
          <a:lstStyle/>
          <a:p>
            <a:r>
              <a:rPr lang="en-US"/>
              <a:t>The literature search identified studies examining continued tobacco use after a cancer diagnosis</a:t>
            </a:r>
          </a:p>
          <a:p>
            <a:pPr lvl="1">
              <a:lnSpc>
                <a:spcPts val="3000"/>
              </a:lnSpc>
            </a:pPr>
            <a:r>
              <a:rPr lang="en-US" sz="2400"/>
              <a:t>In a systematic review of lung and head and neck cancers aggregated findings showed that among tobacco users who received a diagnosis, a prevalence rate of current tobacco use was 53.8% </a:t>
            </a:r>
            <a:r>
              <a:rPr lang="en-US" sz="2000"/>
              <a:t>(Burris et al., 2015)</a:t>
            </a:r>
          </a:p>
          <a:p>
            <a:pPr lvl="1">
              <a:lnSpc>
                <a:spcPts val="3000"/>
              </a:lnSpc>
            </a:pPr>
            <a:r>
              <a:rPr lang="en-US" sz="2400"/>
              <a:t>A cohort of cancer patients highlighted that 5 months after diagnosis, 14.2% of lung cancer patients and 9.0% of colorectal cancer patients continued smoking </a:t>
            </a:r>
            <a:r>
              <a:rPr lang="en-US" sz="2000"/>
              <a:t>(Park et al., 2012)</a:t>
            </a:r>
          </a:p>
          <a:p>
            <a:pPr lvl="1">
              <a:lnSpc>
                <a:spcPts val="3000"/>
              </a:lnSpc>
            </a:pPr>
            <a:r>
              <a:rPr lang="en-US" sz="2400"/>
              <a:t>A qualitative survey conducted in the US found that lung cancer patients and their family members had high rates of continued smoking (43% and 30%) </a:t>
            </a:r>
            <a:r>
              <a:rPr lang="en-US" sz="2000"/>
              <a:t>(Cooley et al., 2013)</a:t>
            </a:r>
          </a:p>
        </p:txBody>
      </p:sp>
      <p:sp>
        <p:nvSpPr>
          <p:cNvPr id="4" name="Title 3"/>
          <p:cNvSpPr>
            <a:spLocks noGrp="1"/>
          </p:cNvSpPr>
          <p:nvPr>
            <p:ph type="title"/>
          </p:nvPr>
        </p:nvSpPr>
        <p:spPr/>
        <p:txBody>
          <a:bodyPr/>
          <a:lstStyle/>
          <a:p>
            <a:r>
              <a:rPr lang="en-US"/>
              <a:t>Continued tobacco use post-diagnosis</a:t>
            </a:r>
          </a:p>
        </p:txBody>
      </p:sp>
    </p:spTree>
    <p:extLst>
      <p:ext uri="{BB962C8B-B14F-4D97-AF65-F5344CB8AC3E}">
        <p14:creationId xmlns:p14="http://schemas.microsoft.com/office/powerpoint/2010/main" val="130408758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46</a:t>
            </a:fld>
            <a:endParaRPr lang="uk-UA" dirty="0"/>
          </a:p>
        </p:txBody>
      </p:sp>
      <p:sp>
        <p:nvSpPr>
          <p:cNvPr id="3" name="Text Placeholder 2"/>
          <p:cNvSpPr>
            <a:spLocks noGrp="1"/>
          </p:cNvSpPr>
          <p:nvPr>
            <p:ph type="body" idx="1"/>
          </p:nvPr>
        </p:nvSpPr>
        <p:spPr/>
        <p:txBody>
          <a:bodyPr/>
          <a:lstStyle/>
          <a:p>
            <a:r>
              <a:rPr lang="en-US"/>
              <a:t>Factors associated with continued tobacco use amongst cancer patients may include:</a:t>
            </a:r>
          </a:p>
          <a:p>
            <a:pPr lvl="1">
              <a:lnSpc>
                <a:spcPts val="3000"/>
              </a:lnSpc>
            </a:pPr>
            <a:r>
              <a:rPr lang="en-US" sz="2400"/>
              <a:t>Coverage by insurance, not receiving chemotherapy, not undergoing surgery, prior cardiovascular disease, lower emotional support and higher daily ever-smoking rates </a:t>
            </a:r>
            <a:r>
              <a:rPr lang="en-US" sz="2000"/>
              <a:t>(Park et al., 2012; US study of lung and colorectal cancer patients)</a:t>
            </a:r>
          </a:p>
        </p:txBody>
      </p:sp>
      <p:sp>
        <p:nvSpPr>
          <p:cNvPr id="4" name="Title 3"/>
          <p:cNvSpPr>
            <a:spLocks noGrp="1"/>
          </p:cNvSpPr>
          <p:nvPr>
            <p:ph type="title"/>
          </p:nvPr>
        </p:nvSpPr>
        <p:spPr/>
        <p:txBody>
          <a:bodyPr/>
          <a:lstStyle/>
          <a:p>
            <a:r>
              <a:rPr lang="en-US"/>
              <a:t>Continued tobacco use post-diagnosis</a:t>
            </a:r>
          </a:p>
        </p:txBody>
      </p:sp>
    </p:spTree>
    <p:extLst>
      <p:ext uri="{BB962C8B-B14F-4D97-AF65-F5344CB8AC3E}">
        <p14:creationId xmlns:p14="http://schemas.microsoft.com/office/powerpoint/2010/main" val="212274137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47</a:t>
            </a:fld>
            <a:endParaRPr lang="uk-UA" dirty="0"/>
          </a:p>
        </p:txBody>
      </p:sp>
      <p:sp>
        <p:nvSpPr>
          <p:cNvPr id="3" name="Text Placeholder 2"/>
          <p:cNvSpPr>
            <a:spLocks noGrp="1"/>
          </p:cNvSpPr>
          <p:nvPr>
            <p:ph type="body" idx="1"/>
          </p:nvPr>
        </p:nvSpPr>
        <p:spPr>
          <a:xfrm>
            <a:off x="914400" y="1828800"/>
            <a:ext cx="11061289" cy="6286500"/>
          </a:xfrm>
        </p:spPr>
        <p:txBody>
          <a:bodyPr/>
          <a:lstStyle/>
          <a:p>
            <a:r>
              <a:rPr lang="en-US"/>
              <a:t>The literature search identified studies examining tobacco cessation after a cancer diagnosis</a:t>
            </a:r>
            <a:endParaRPr lang="en-US" sz="2400"/>
          </a:p>
          <a:p>
            <a:pPr lvl="1">
              <a:lnSpc>
                <a:spcPts val="3000"/>
              </a:lnSpc>
            </a:pPr>
            <a:r>
              <a:rPr lang="en-US" sz="2400"/>
              <a:t>Among US lung and head and neck cancer patients, seven-day-point-prevalence-abstinence rates were 68% at 3 months and 61% at 6 months </a:t>
            </a:r>
            <a:r>
              <a:rPr lang="en-US" sz="2000"/>
              <a:t>(Cooley et al., 2012)</a:t>
            </a:r>
          </a:p>
          <a:p>
            <a:pPr lvl="1">
              <a:lnSpc>
                <a:spcPts val="3000"/>
              </a:lnSpc>
            </a:pPr>
            <a:r>
              <a:rPr lang="en-US" sz="2400"/>
              <a:t>In a qualitative study of lung cancer surgery patients in the UK, it was found that many stopped smoking during hospitalization and that while many wanted to remain quit, relapse occurred shortly after discharge </a:t>
            </a:r>
            <a:r>
              <a:rPr lang="en-US" sz="2000"/>
              <a:t>(Farley et al., 2016)</a:t>
            </a:r>
          </a:p>
          <a:p>
            <a:pPr lvl="1">
              <a:lnSpc>
                <a:spcPts val="3000"/>
              </a:lnSpc>
            </a:pPr>
            <a:r>
              <a:rPr lang="en-US" sz="2400"/>
              <a:t>Qualitative analysis of a sample of cancer survivors in the US found that motivators for tobacco cessation included the impact of being diagnosed with cancer, doctor advice to quit, and social influences, and that barriers to cessation included feelings of hopelessness, stress, and addiction </a:t>
            </a:r>
            <a:r>
              <a:rPr lang="en-US" sz="2000"/>
              <a:t>(Berg et al., 2013)</a:t>
            </a:r>
          </a:p>
        </p:txBody>
      </p:sp>
      <p:sp>
        <p:nvSpPr>
          <p:cNvPr id="4" name="Title 3"/>
          <p:cNvSpPr>
            <a:spLocks noGrp="1"/>
          </p:cNvSpPr>
          <p:nvPr>
            <p:ph type="title"/>
          </p:nvPr>
        </p:nvSpPr>
        <p:spPr/>
        <p:txBody>
          <a:bodyPr/>
          <a:lstStyle/>
          <a:p>
            <a:r>
              <a:rPr lang="en-US"/>
              <a:t>Continued tobacco use post-diagnosis</a:t>
            </a:r>
          </a:p>
        </p:txBody>
      </p:sp>
    </p:spTree>
    <p:extLst>
      <p:ext uri="{BB962C8B-B14F-4D97-AF65-F5344CB8AC3E}">
        <p14:creationId xmlns:p14="http://schemas.microsoft.com/office/powerpoint/2010/main" val="46256012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48</a:t>
            </a:fld>
            <a:endParaRPr lang="uk-UA" dirty="0"/>
          </a:p>
        </p:txBody>
      </p:sp>
      <p:sp>
        <p:nvSpPr>
          <p:cNvPr id="3" name="Text Placeholder 2"/>
          <p:cNvSpPr>
            <a:spLocks noGrp="1"/>
          </p:cNvSpPr>
          <p:nvPr>
            <p:ph type="body" idx="1"/>
          </p:nvPr>
        </p:nvSpPr>
        <p:spPr>
          <a:xfrm>
            <a:off x="914401" y="1828800"/>
            <a:ext cx="11297264" cy="6286500"/>
          </a:xfrm>
        </p:spPr>
        <p:txBody>
          <a:bodyPr/>
          <a:lstStyle/>
          <a:p>
            <a:r>
              <a:rPr lang="en-US"/>
              <a:t>Among 154 US patients undergoing surgery for thoracic and head </a:t>
            </a:r>
            <a:br>
              <a:rPr lang="en-US"/>
            </a:br>
            <a:r>
              <a:rPr lang="en-US"/>
              <a:t>and neck cancers, relapse rates varied significantly depending on </a:t>
            </a:r>
            <a:br>
              <a:rPr lang="en-US"/>
            </a:br>
            <a:r>
              <a:rPr lang="en-US"/>
              <a:t>pre-surgery smoking status</a:t>
            </a:r>
          </a:p>
          <a:p>
            <a:pPr lvl="1">
              <a:lnSpc>
                <a:spcPts val="3000"/>
              </a:lnSpc>
              <a:spcBef>
                <a:spcPts val="1200"/>
              </a:spcBef>
              <a:spcAft>
                <a:spcPts val="1200"/>
              </a:spcAft>
            </a:pPr>
            <a:r>
              <a:rPr lang="en-US" sz="2400"/>
              <a:t>12 months after surgery, 60% of patients who smoked in the week prior to surgery had resumed smoking compared to 13% who were abstinent prior to surgery</a:t>
            </a:r>
          </a:p>
          <a:p>
            <a:r>
              <a:rPr lang="en-US"/>
              <a:t>Predictors of relapse for patients who smoked before surgery included:</a:t>
            </a:r>
          </a:p>
          <a:p>
            <a:pPr lvl="1">
              <a:lnSpc>
                <a:spcPts val="3000"/>
              </a:lnSpc>
              <a:spcBef>
                <a:spcPts val="1200"/>
              </a:spcBef>
              <a:spcAft>
                <a:spcPts val="1200"/>
              </a:spcAft>
            </a:pPr>
            <a:r>
              <a:rPr lang="en-US" sz="2400"/>
              <a:t>Lower quitting self efficacy, higher depression proneness, greater fears about cancer recurrence</a:t>
            </a:r>
          </a:p>
          <a:p>
            <a:r>
              <a:rPr lang="en-US"/>
              <a:t>Predictors of relapse for patients who were abstinent before surgery included:</a:t>
            </a:r>
          </a:p>
          <a:p>
            <a:pPr lvl="1">
              <a:lnSpc>
                <a:spcPts val="3000"/>
              </a:lnSpc>
              <a:spcBef>
                <a:spcPts val="1200"/>
              </a:spcBef>
              <a:spcAft>
                <a:spcPts val="1200"/>
              </a:spcAft>
            </a:pPr>
            <a:r>
              <a:rPr lang="en-US" sz="2400"/>
              <a:t>Higher perceived difficulty quitting and lower cancer-related risk perceptions</a:t>
            </a:r>
          </a:p>
        </p:txBody>
      </p:sp>
      <p:sp>
        <p:nvSpPr>
          <p:cNvPr id="4" name="Title 3"/>
          <p:cNvSpPr>
            <a:spLocks noGrp="1"/>
          </p:cNvSpPr>
          <p:nvPr>
            <p:ph type="title"/>
          </p:nvPr>
        </p:nvSpPr>
        <p:spPr/>
        <p:txBody>
          <a:bodyPr/>
          <a:lstStyle/>
          <a:p>
            <a:r>
              <a:rPr lang="en-US"/>
              <a:t>Tobacco use relapse</a:t>
            </a:r>
            <a:br>
              <a:rPr lang="en-US"/>
            </a:br>
            <a:endParaRPr lang="en-US"/>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fr-FR" sz="1600">
                <a:latin typeface="Calibri" charset="0"/>
                <a:ea typeface="MS PGothic" charset="0"/>
              </a:rPr>
              <a:t>(Simmons et al., 2013)</a:t>
            </a:r>
          </a:p>
        </p:txBody>
      </p:sp>
    </p:spTree>
    <p:extLst>
      <p:ext uri="{BB962C8B-B14F-4D97-AF65-F5344CB8AC3E}">
        <p14:creationId xmlns:p14="http://schemas.microsoft.com/office/powerpoint/2010/main" val="184899644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Evidence: Impact of continued tobacco use +/or cessation on health outcomes</a:t>
            </a:r>
          </a:p>
        </p:txBody>
      </p:sp>
    </p:spTree>
    <p:extLst>
      <p:ext uri="{BB962C8B-B14F-4D97-AF65-F5344CB8AC3E}">
        <p14:creationId xmlns:p14="http://schemas.microsoft.com/office/powerpoint/2010/main" val="150578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a:t>
            </a:fld>
            <a:endParaRPr lang="uk-UA" dirty="0"/>
          </a:p>
        </p:txBody>
      </p:sp>
      <p:sp>
        <p:nvSpPr>
          <p:cNvPr id="3" name="Text Placeholder 2"/>
          <p:cNvSpPr>
            <a:spLocks noGrp="1"/>
          </p:cNvSpPr>
          <p:nvPr>
            <p:ph type="body" idx="1"/>
          </p:nvPr>
        </p:nvSpPr>
        <p:spPr>
          <a:xfrm>
            <a:off x="914401" y="1828800"/>
            <a:ext cx="7315199" cy="6286500"/>
          </a:xfrm>
        </p:spPr>
        <p:txBody>
          <a:bodyPr/>
          <a:lstStyle/>
          <a:p>
            <a:r>
              <a:rPr lang="en-US" dirty="0"/>
              <a:t>Tobacco use is the world’s leading cause </a:t>
            </a:r>
            <a:br>
              <a:rPr lang="en-US" dirty="0"/>
            </a:br>
            <a:r>
              <a:rPr lang="en-US" dirty="0"/>
              <a:t>of preventable death </a:t>
            </a:r>
          </a:p>
          <a:p>
            <a:r>
              <a:rPr lang="en-US" dirty="0"/>
              <a:t>Tobacco use costs Canadians billions of dollars each year in direct health care costs and indirect costs (e.g., lost productivity, long-term disability and death)</a:t>
            </a:r>
          </a:p>
        </p:txBody>
      </p:sp>
      <p:sp>
        <p:nvSpPr>
          <p:cNvPr id="4" name="Title 3"/>
          <p:cNvSpPr>
            <a:spLocks noGrp="1"/>
          </p:cNvSpPr>
          <p:nvPr>
            <p:ph type="title"/>
          </p:nvPr>
        </p:nvSpPr>
        <p:spPr/>
        <p:txBody>
          <a:bodyPr/>
          <a:lstStyle/>
          <a:p>
            <a:r>
              <a:rPr lang="en-US" dirty="0"/>
              <a:t>Why is this resource important?</a:t>
            </a:r>
          </a:p>
        </p:txBody>
      </p:sp>
    </p:spTree>
    <p:extLst>
      <p:ext uri="{BB962C8B-B14F-4D97-AF65-F5344CB8AC3E}">
        <p14:creationId xmlns:p14="http://schemas.microsoft.com/office/powerpoint/2010/main" val="177178910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50</a:t>
            </a:fld>
            <a:endParaRPr lang="uk-UA" dirty="0"/>
          </a:p>
        </p:txBody>
      </p:sp>
      <p:sp>
        <p:nvSpPr>
          <p:cNvPr id="3" name="Text Placeholder 2"/>
          <p:cNvSpPr>
            <a:spLocks noGrp="1"/>
          </p:cNvSpPr>
          <p:nvPr>
            <p:ph type="body" idx="1"/>
          </p:nvPr>
        </p:nvSpPr>
        <p:spPr>
          <a:xfrm>
            <a:off x="914401" y="1828800"/>
            <a:ext cx="10633586" cy="6286500"/>
          </a:xfrm>
        </p:spPr>
        <p:txBody>
          <a:bodyPr/>
          <a:lstStyle/>
          <a:p>
            <a:pPr>
              <a:spcBef>
                <a:spcPts val="1200"/>
              </a:spcBef>
            </a:pPr>
            <a:r>
              <a:rPr lang="en-US"/>
              <a:t>Four studies identified in the literature search reported on the impact of tobacco use on radiation therapy</a:t>
            </a:r>
          </a:p>
          <a:p>
            <a:pPr lvl="1">
              <a:lnSpc>
                <a:spcPts val="2800"/>
              </a:lnSpc>
              <a:spcBef>
                <a:spcPts val="1200"/>
              </a:spcBef>
            </a:pPr>
            <a:r>
              <a:rPr lang="en-US" sz="2200"/>
              <a:t>Among 79 esophageal squamous cell carcinoma patients in China who underwent radiotherapy, no significant differences were found in the 2 year overall survival and disease free survival between non-smokers and smokers </a:t>
            </a:r>
            <a:r>
              <a:rPr lang="en-US" sz="2000"/>
              <a:t>(Zhang et al., 2013)</a:t>
            </a:r>
          </a:p>
          <a:p>
            <a:pPr lvl="1">
              <a:lnSpc>
                <a:spcPts val="2800"/>
              </a:lnSpc>
              <a:spcBef>
                <a:spcPts val="1200"/>
              </a:spcBef>
            </a:pPr>
            <a:r>
              <a:rPr lang="en-US" sz="2200"/>
              <a:t>In a Japanese study, five year overall survival among oral cavity squamous cell carcinoma patients treated with chemoradiotherapy or radiation therapy was 60.4% for non-smokers and 53.6% for heavy smokers. It was found that treatment method did not affect survival </a:t>
            </a:r>
            <a:r>
              <a:rPr lang="en-US" sz="2000"/>
              <a:t>(Kawakita et al., 2012)</a:t>
            </a:r>
          </a:p>
          <a:p>
            <a:pPr lvl="1">
              <a:lnSpc>
                <a:spcPts val="2800"/>
              </a:lnSpc>
              <a:spcBef>
                <a:spcPts val="1200"/>
              </a:spcBef>
            </a:pPr>
            <a:r>
              <a:rPr lang="en-US" sz="2200"/>
              <a:t>Among head and neck cancer patients undergoing radiation treatment in Denmark, the risk of death increased with each additional pack year of smoking, and poor outcomes in loco-regional control can be explained by a reduced tumor oxygen supply caused by the increased carboxy-hemoglobin in smokers </a:t>
            </a:r>
            <a:r>
              <a:rPr lang="en-US" sz="2000"/>
              <a:t>(Hoff et al., 2012)</a:t>
            </a:r>
          </a:p>
          <a:p>
            <a:pPr lvl="1">
              <a:lnSpc>
                <a:spcPts val="2800"/>
              </a:lnSpc>
              <a:spcBef>
                <a:spcPts val="1200"/>
              </a:spcBef>
            </a:pPr>
            <a:r>
              <a:rPr lang="en-US" sz="2200"/>
              <a:t>Data showed lower late pelvic symptoms after radiotherapy among non-smokers in a questionnaire competed by prostate cancer patients in the UK </a:t>
            </a:r>
            <a:r>
              <a:rPr lang="en-US" sz="2000"/>
              <a:t>(Thomas et al., 2013)</a:t>
            </a:r>
          </a:p>
        </p:txBody>
      </p:sp>
      <p:sp>
        <p:nvSpPr>
          <p:cNvPr id="4" name="Title 3"/>
          <p:cNvSpPr>
            <a:spLocks noGrp="1"/>
          </p:cNvSpPr>
          <p:nvPr>
            <p:ph type="title"/>
          </p:nvPr>
        </p:nvSpPr>
        <p:spPr/>
        <p:txBody>
          <a:bodyPr/>
          <a:lstStyle/>
          <a:p>
            <a:r>
              <a:rPr lang="en-US"/>
              <a:t>Radiation Therapy</a:t>
            </a:r>
          </a:p>
        </p:txBody>
      </p:sp>
    </p:spTree>
    <p:extLst>
      <p:ext uri="{BB962C8B-B14F-4D97-AF65-F5344CB8AC3E}">
        <p14:creationId xmlns:p14="http://schemas.microsoft.com/office/powerpoint/2010/main" val="77535112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51</a:t>
            </a:fld>
            <a:endParaRPr lang="uk-UA" dirty="0"/>
          </a:p>
        </p:txBody>
      </p:sp>
      <p:sp>
        <p:nvSpPr>
          <p:cNvPr id="3" name="Text Placeholder 2"/>
          <p:cNvSpPr>
            <a:spLocks noGrp="1"/>
          </p:cNvSpPr>
          <p:nvPr>
            <p:ph type="body" idx="1"/>
          </p:nvPr>
        </p:nvSpPr>
        <p:spPr>
          <a:xfrm>
            <a:off x="914401" y="1828800"/>
            <a:ext cx="10329862" cy="6286500"/>
          </a:xfrm>
        </p:spPr>
        <p:txBody>
          <a:bodyPr/>
          <a:lstStyle/>
          <a:p>
            <a:pPr>
              <a:spcBef>
                <a:spcPts val="1200"/>
              </a:spcBef>
            </a:pPr>
            <a:r>
              <a:rPr lang="en-US"/>
              <a:t>Three studies from the peer-reviewed literature addressed smoking and chemotherapy:</a:t>
            </a:r>
          </a:p>
          <a:p>
            <a:pPr lvl="1">
              <a:lnSpc>
                <a:spcPts val="2800"/>
              </a:lnSpc>
              <a:spcBef>
                <a:spcPts val="1200"/>
              </a:spcBef>
            </a:pPr>
            <a:r>
              <a:rPr lang="en-US" sz="2200"/>
              <a:t>Among 1084 esophageal squamous cell carcinoma patients in China, a decreased overall survival was associated with increased cigarette smoking and overall smoking was found to affect treatment outcomes in patients who received chemotherapy </a:t>
            </a:r>
            <a:r>
              <a:rPr lang="en-US" sz="2000"/>
              <a:t>(Zheng et al., 2015)</a:t>
            </a:r>
          </a:p>
          <a:p>
            <a:pPr lvl="1">
              <a:lnSpc>
                <a:spcPts val="2800"/>
              </a:lnSpc>
              <a:spcBef>
                <a:spcPts val="1200"/>
              </a:spcBef>
            </a:pPr>
            <a:r>
              <a:rPr lang="en-US" sz="2200"/>
              <a:t>A US study suggests that loss of Smad3 expression in cigarette smoke condensate (CSC)-treated cells induces resistance to carboplatin by upregulating the expression of Bc12, which in part explains the higher chemoresistance rate observed in smokers </a:t>
            </a:r>
            <a:r>
              <a:rPr lang="en-US" sz="2000"/>
              <a:t>(Samanta et al., 2012)</a:t>
            </a:r>
          </a:p>
          <a:p>
            <a:pPr lvl="1">
              <a:lnSpc>
                <a:spcPts val="2800"/>
              </a:lnSpc>
              <a:spcBef>
                <a:spcPts val="1200"/>
              </a:spcBef>
            </a:pPr>
            <a:r>
              <a:rPr lang="en-US" sz="2200"/>
              <a:t>Five year overall survival among oral cavity squamous cell carcinoma patients treated with chemoradiotherapy or radiation therapy in Japan was 60.4% for non-smokers and 53.6% for heavy smokers. It was found that treatment method did not affect survival </a:t>
            </a:r>
            <a:r>
              <a:rPr lang="en-US" sz="2000"/>
              <a:t>(Kawakita et al. 2012)</a:t>
            </a:r>
          </a:p>
        </p:txBody>
      </p:sp>
      <p:sp>
        <p:nvSpPr>
          <p:cNvPr id="4" name="Title 3"/>
          <p:cNvSpPr>
            <a:spLocks noGrp="1"/>
          </p:cNvSpPr>
          <p:nvPr>
            <p:ph type="title"/>
          </p:nvPr>
        </p:nvSpPr>
        <p:spPr/>
        <p:txBody>
          <a:bodyPr/>
          <a:lstStyle/>
          <a:p>
            <a:r>
              <a:rPr lang="en-US"/>
              <a:t>Chemotherapy</a:t>
            </a:r>
          </a:p>
        </p:txBody>
      </p:sp>
    </p:spTree>
    <p:extLst>
      <p:ext uri="{BB962C8B-B14F-4D97-AF65-F5344CB8AC3E}">
        <p14:creationId xmlns:p14="http://schemas.microsoft.com/office/powerpoint/2010/main" val="212124184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52</a:t>
            </a:fld>
            <a:endParaRPr lang="uk-UA" dirty="0"/>
          </a:p>
        </p:txBody>
      </p:sp>
      <p:sp>
        <p:nvSpPr>
          <p:cNvPr id="3" name="Text Placeholder 2"/>
          <p:cNvSpPr>
            <a:spLocks noGrp="1"/>
          </p:cNvSpPr>
          <p:nvPr>
            <p:ph type="body" idx="1"/>
          </p:nvPr>
        </p:nvSpPr>
        <p:spPr>
          <a:xfrm>
            <a:off x="914401" y="1828800"/>
            <a:ext cx="10129837" cy="6286500"/>
          </a:xfrm>
        </p:spPr>
        <p:txBody>
          <a:bodyPr/>
          <a:lstStyle/>
          <a:p>
            <a:pPr>
              <a:spcBef>
                <a:spcPts val="1200"/>
              </a:spcBef>
            </a:pPr>
            <a:r>
              <a:rPr lang="en-US"/>
              <a:t>Five peer-reviewed studies examined the impact of smoking on surgical outcomes:</a:t>
            </a:r>
          </a:p>
          <a:p>
            <a:pPr marL="886968" lvl="1">
              <a:lnSpc>
                <a:spcPts val="2800"/>
              </a:lnSpc>
              <a:spcBef>
                <a:spcPts val="1200"/>
              </a:spcBef>
            </a:pPr>
            <a:r>
              <a:rPr lang="en-US" sz="2200"/>
              <a:t>Among a US veteran population with gastrointestinal malignancies, prior and current smokers were significantly more likely to have surgical site infection, pulmonary complications, and return to the operating room as compared to non-smokers. Current smokers had a significant increase in postsurgical length of stay  </a:t>
            </a:r>
            <a:r>
              <a:rPr lang="en-US" sz="2000"/>
              <a:t>(Gajdos et al. 2012)</a:t>
            </a:r>
          </a:p>
          <a:p>
            <a:pPr marL="886968" lvl="1">
              <a:lnSpc>
                <a:spcPts val="2800"/>
              </a:lnSpc>
              <a:spcBef>
                <a:spcPts val="1200"/>
              </a:spcBef>
            </a:pPr>
            <a:r>
              <a:rPr lang="en-US" sz="2200"/>
              <a:t>A study of lung cancer patients who underwent surgery in Japan found that postoperative respiratory and cardiac complications developed in 17.1% of past smokers and 21.2% of current smokers, as compared to 11.4% of non smokers </a:t>
            </a:r>
            <a:r>
              <a:rPr lang="en-US" sz="2000"/>
              <a:t>(Shiono et al., 2015)</a:t>
            </a:r>
          </a:p>
        </p:txBody>
      </p:sp>
      <p:sp>
        <p:nvSpPr>
          <p:cNvPr id="4" name="Title 3"/>
          <p:cNvSpPr>
            <a:spLocks noGrp="1"/>
          </p:cNvSpPr>
          <p:nvPr>
            <p:ph type="title"/>
          </p:nvPr>
        </p:nvSpPr>
        <p:spPr/>
        <p:txBody>
          <a:bodyPr/>
          <a:lstStyle/>
          <a:p>
            <a:r>
              <a:rPr lang="en-US"/>
              <a:t>Surgery</a:t>
            </a:r>
          </a:p>
        </p:txBody>
      </p:sp>
    </p:spTree>
    <p:extLst>
      <p:ext uri="{BB962C8B-B14F-4D97-AF65-F5344CB8AC3E}">
        <p14:creationId xmlns:p14="http://schemas.microsoft.com/office/powerpoint/2010/main" val="160522580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53</a:t>
            </a:fld>
            <a:endParaRPr lang="uk-UA" dirty="0"/>
          </a:p>
        </p:txBody>
      </p:sp>
      <p:sp>
        <p:nvSpPr>
          <p:cNvPr id="3" name="Text Placeholder 2"/>
          <p:cNvSpPr>
            <a:spLocks noGrp="1"/>
          </p:cNvSpPr>
          <p:nvPr>
            <p:ph type="body" idx="1"/>
          </p:nvPr>
        </p:nvSpPr>
        <p:spPr>
          <a:xfrm>
            <a:off x="914401" y="1828800"/>
            <a:ext cx="10244137" cy="6286500"/>
          </a:xfrm>
        </p:spPr>
        <p:txBody>
          <a:bodyPr/>
          <a:lstStyle/>
          <a:p>
            <a:pPr>
              <a:spcBef>
                <a:spcPts val="1200"/>
              </a:spcBef>
            </a:pPr>
            <a:r>
              <a:rPr lang="en-US"/>
              <a:t>Five peer-reviewed studies examined the impact of smoking on surgical outcomes (continued):</a:t>
            </a:r>
          </a:p>
          <a:p>
            <a:pPr lvl="1">
              <a:lnSpc>
                <a:spcPts val="2800"/>
              </a:lnSpc>
              <a:spcBef>
                <a:spcPts val="1200"/>
              </a:spcBef>
            </a:pPr>
            <a:r>
              <a:rPr lang="en-US" sz="2200"/>
              <a:t>In a study examining quality of life after surgery among non-small cell lung cancer patients in Belgium, it was found that non-smokers had a favourable postoperative quality of life evolution, whereas former smokers reported an increase in general and thoracic pain and recent quitters reported longer physical functioning impairment, an increase in dyspnoea, and deficit in role functioning. Current smokers reported a decrease in physical, role and social functioning, increased pain, and shoulder dysfunction </a:t>
            </a:r>
            <a:r>
              <a:rPr lang="en-US" sz="2000"/>
              <a:t>(Baldyuyck et al., 2011)</a:t>
            </a:r>
          </a:p>
          <a:p>
            <a:pPr lvl="1">
              <a:lnSpc>
                <a:spcPts val="2800"/>
              </a:lnSpc>
              <a:spcBef>
                <a:spcPts val="1200"/>
              </a:spcBef>
            </a:pPr>
            <a:r>
              <a:rPr lang="en-US" sz="2200"/>
              <a:t>Among patients with oral cavity squamous cell carcinoma who were treated with either chemoradiotherapy/radiation therapy or surgery in Japan, five year overall survival was 86.9% for non-smokers and 78.6% for heavy smokers who underwent surgery. The study found marginal interaction between smoking status and treatment method, but treatment method did not affect survival </a:t>
            </a:r>
            <a:r>
              <a:rPr lang="en-US" sz="2000"/>
              <a:t>(Kawakita et al., 2012)</a:t>
            </a:r>
          </a:p>
        </p:txBody>
      </p:sp>
      <p:sp>
        <p:nvSpPr>
          <p:cNvPr id="4" name="Title 3"/>
          <p:cNvSpPr>
            <a:spLocks noGrp="1"/>
          </p:cNvSpPr>
          <p:nvPr>
            <p:ph type="title"/>
          </p:nvPr>
        </p:nvSpPr>
        <p:spPr/>
        <p:txBody>
          <a:bodyPr/>
          <a:lstStyle/>
          <a:p>
            <a:r>
              <a:rPr lang="en-US"/>
              <a:t>Surgery</a:t>
            </a:r>
          </a:p>
        </p:txBody>
      </p:sp>
    </p:spTree>
    <p:extLst>
      <p:ext uri="{BB962C8B-B14F-4D97-AF65-F5344CB8AC3E}">
        <p14:creationId xmlns:p14="http://schemas.microsoft.com/office/powerpoint/2010/main" val="66037378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54</a:t>
            </a:fld>
            <a:endParaRPr lang="uk-UA" dirty="0"/>
          </a:p>
        </p:txBody>
      </p:sp>
      <p:sp>
        <p:nvSpPr>
          <p:cNvPr id="3" name="Text Placeholder 2"/>
          <p:cNvSpPr>
            <a:spLocks noGrp="1"/>
          </p:cNvSpPr>
          <p:nvPr>
            <p:ph type="body" idx="1"/>
          </p:nvPr>
        </p:nvSpPr>
        <p:spPr/>
        <p:txBody>
          <a:bodyPr/>
          <a:lstStyle/>
          <a:p>
            <a:pPr>
              <a:spcBef>
                <a:spcPts val="1200"/>
              </a:spcBef>
            </a:pPr>
            <a:r>
              <a:rPr lang="en-US"/>
              <a:t>Five peer-reviewed studies examined the impact of smoking on surgical outcomes (continued):</a:t>
            </a:r>
          </a:p>
          <a:p>
            <a:pPr lvl="1">
              <a:lnSpc>
                <a:spcPts val="2800"/>
              </a:lnSpc>
              <a:spcBef>
                <a:spcPts val="1200"/>
              </a:spcBef>
            </a:pPr>
            <a:r>
              <a:rPr lang="en-US" sz="2200"/>
              <a:t>A systematic review examined the impact of smoking cessation on postoperative outcomes for lung cancer patients, but found that due to methodological limitations no firm conclusions could be drawn</a:t>
            </a:r>
            <a:r>
              <a:rPr lang="en-US" sz="2000"/>
              <a:t>. (Schmidt-Hansen et al., 2013)</a:t>
            </a:r>
          </a:p>
        </p:txBody>
      </p:sp>
      <p:sp>
        <p:nvSpPr>
          <p:cNvPr id="4" name="Title 3"/>
          <p:cNvSpPr>
            <a:spLocks noGrp="1"/>
          </p:cNvSpPr>
          <p:nvPr>
            <p:ph type="title"/>
          </p:nvPr>
        </p:nvSpPr>
        <p:spPr/>
        <p:txBody>
          <a:bodyPr/>
          <a:lstStyle/>
          <a:p>
            <a:r>
              <a:rPr lang="en-US"/>
              <a:t>Surgery</a:t>
            </a:r>
          </a:p>
        </p:txBody>
      </p:sp>
    </p:spTree>
    <p:extLst>
      <p:ext uri="{BB962C8B-B14F-4D97-AF65-F5344CB8AC3E}">
        <p14:creationId xmlns:p14="http://schemas.microsoft.com/office/powerpoint/2010/main" val="149320543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55</a:t>
            </a:fld>
            <a:endParaRPr lang="uk-UA" dirty="0"/>
          </a:p>
        </p:txBody>
      </p:sp>
      <p:sp>
        <p:nvSpPr>
          <p:cNvPr id="3" name="Text Placeholder 2"/>
          <p:cNvSpPr>
            <a:spLocks noGrp="1"/>
          </p:cNvSpPr>
          <p:nvPr>
            <p:ph type="body" idx="1"/>
          </p:nvPr>
        </p:nvSpPr>
        <p:spPr>
          <a:xfrm>
            <a:off x="914401" y="1828800"/>
            <a:ext cx="9674941" cy="6286500"/>
          </a:xfrm>
        </p:spPr>
        <p:txBody>
          <a:bodyPr/>
          <a:lstStyle/>
          <a:p>
            <a:pPr>
              <a:spcBef>
                <a:spcPts val="1200"/>
              </a:spcBef>
            </a:pPr>
            <a:r>
              <a:rPr lang="en-US"/>
              <a:t>Two peer-reviewed studies explored the association between tobacco use and drug therapies:</a:t>
            </a:r>
          </a:p>
          <a:p>
            <a:pPr lvl="1">
              <a:lnSpc>
                <a:spcPts val="2800"/>
              </a:lnSpc>
              <a:spcBef>
                <a:spcPts val="1200"/>
              </a:spcBef>
            </a:pPr>
            <a:r>
              <a:rPr lang="en-US" sz="2200"/>
              <a:t>For colorectal cancer patients in Japan, it was found that cigarette smoking during anticancer treatment with cetuximab-based regimens reduces skin reaction, which in turn lead to a reduction in the benefit of this treatment </a:t>
            </a:r>
            <a:r>
              <a:rPr lang="en-US" sz="2000"/>
              <a:t>(Kajizono et al., 2013)</a:t>
            </a:r>
          </a:p>
          <a:p>
            <a:pPr lvl="1">
              <a:lnSpc>
                <a:spcPts val="2800"/>
              </a:lnSpc>
              <a:spcBef>
                <a:spcPts val="1200"/>
              </a:spcBef>
            </a:pPr>
            <a:r>
              <a:rPr lang="en-US" sz="2200"/>
              <a:t>Since active smokers with non-small cell lung cancer are known to have increased erlotinib metabolism compared to non-smokers, a multinational RCT was designed to asses the efficacy and safety of an increased dose of erlotinib for smokers, however, no evidence of an efficacy benefit was found in this population </a:t>
            </a:r>
            <a:r>
              <a:rPr lang="en-US" sz="2000"/>
              <a:t>(Smit et al., 2016)</a:t>
            </a:r>
          </a:p>
        </p:txBody>
      </p:sp>
      <p:sp>
        <p:nvSpPr>
          <p:cNvPr id="4" name="Title 3"/>
          <p:cNvSpPr>
            <a:spLocks noGrp="1"/>
          </p:cNvSpPr>
          <p:nvPr>
            <p:ph type="title"/>
          </p:nvPr>
        </p:nvSpPr>
        <p:spPr/>
        <p:txBody>
          <a:bodyPr/>
          <a:lstStyle/>
          <a:p>
            <a:r>
              <a:rPr lang="en-US"/>
              <a:t>Drugs</a:t>
            </a:r>
          </a:p>
        </p:txBody>
      </p:sp>
    </p:spTree>
    <p:extLst>
      <p:ext uri="{BB962C8B-B14F-4D97-AF65-F5344CB8AC3E}">
        <p14:creationId xmlns:p14="http://schemas.microsoft.com/office/powerpoint/2010/main" val="159929248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56</a:t>
            </a:fld>
            <a:endParaRPr lang="uk-UA" dirty="0"/>
          </a:p>
        </p:txBody>
      </p:sp>
      <p:sp>
        <p:nvSpPr>
          <p:cNvPr id="3" name="Text Placeholder 2"/>
          <p:cNvSpPr>
            <a:spLocks noGrp="1"/>
          </p:cNvSpPr>
          <p:nvPr>
            <p:ph type="body" idx="1"/>
          </p:nvPr>
        </p:nvSpPr>
        <p:spPr>
          <a:xfrm>
            <a:off x="914401" y="1828800"/>
            <a:ext cx="7467599" cy="6286500"/>
          </a:xfrm>
        </p:spPr>
        <p:txBody>
          <a:bodyPr/>
          <a:lstStyle/>
          <a:p>
            <a:r>
              <a:rPr lang="en-CA" altLang="en-US" dirty="0"/>
              <a:t>A systematic review of the impact of smoking status on outcomes of urothelial carcinoma, it was found that there was mixed evidence for an effect of tobacco use on the response to </a:t>
            </a:r>
            <a:r>
              <a:rPr lang="en-CA" altLang="en-US" dirty="0" err="1"/>
              <a:t>intravescial</a:t>
            </a:r>
            <a:r>
              <a:rPr lang="en-CA" altLang="en-US" dirty="0"/>
              <a:t> therapy </a:t>
            </a:r>
            <a:r>
              <a:rPr lang="en-CA" altLang="en-US" sz="2000" dirty="0"/>
              <a:t>(</a:t>
            </a:r>
            <a:r>
              <a:rPr lang="en-CA" altLang="en-US" sz="2000" dirty="0" err="1"/>
              <a:t>Crivelli</a:t>
            </a:r>
            <a:r>
              <a:rPr lang="en-CA" altLang="en-US" sz="2000" dirty="0"/>
              <a:t> et al., 2014)</a:t>
            </a:r>
          </a:p>
        </p:txBody>
      </p:sp>
      <p:sp>
        <p:nvSpPr>
          <p:cNvPr id="4" name="Title 3"/>
          <p:cNvSpPr>
            <a:spLocks noGrp="1"/>
          </p:cNvSpPr>
          <p:nvPr>
            <p:ph type="title"/>
          </p:nvPr>
        </p:nvSpPr>
        <p:spPr/>
        <p:txBody>
          <a:bodyPr/>
          <a:lstStyle/>
          <a:p>
            <a:r>
              <a:rPr lang="en-US"/>
              <a:t>Other</a:t>
            </a:r>
          </a:p>
        </p:txBody>
      </p:sp>
    </p:spTree>
    <p:extLst>
      <p:ext uri="{BB962C8B-B14F-4D97-AF65-F5344CB8AC3E}">
        <p14:creationId xmlns:p14="http://schemas.microsoft.com/office/powerpoint/2010/main" val="206321315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Evidence: Impact of continued tobacco use +/or cessation on health outcomes</a:t>
            </a:r>
          </a:p>
        </p:txBody>
      </p:sp>
    </p:spTree>
    <p:extLst>
      <p:ext uri="{BB962C8B-B14F-4D97-AF65-F5344CB8AC3E}">
        <p14:creationId xmlns:p14="http://schemas.microsoft.com/office/powerpoint/2010/main" val="1260753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58</a:t>
            </a:fld>
            <a:endParaRPr lang="uk-UA" dirty="0"/>
          </a:p>
        </p:txBody>
      </p:sp>
      <p:sp>
        <p:nvSpPr>
          <p:cNvPr id="3" name="Text Placeholder 2"/>
          <p:cNvSpPr>
            <a:spLocks noGrp="1"/>
          </p:cNvSpPr>
          <p:nvPr>
            <p:ph type="body" idx="1"/>
          </p:nvPr>
        </p:nvSpPr>
        <p:spPr>
          <a:xfrm>
            <a:off x="914401" y="1828800"/>
            <a:ext cx="10329862" cy="6286500"/>
          </a:xfrm>
        </p:spPr>
        <p:txBody>
          <a:bodyPr/>
          <a:lstStyle/>
          <a:p>
            <a:pPr>
              <a:spcBef>
                <a:spcPts val="1200"/>
              </a:spcBef>
            </a:pPr>
            <a:r>
              <a:rPr lang="en-US"/>
              <a:t>Studies describing the association between tobacco use and disease recurrence reported:</a:t>
            </a:r>
          </a:p>
          <a:p>
            <a:pPr lvl="1">
              <a:lnSpc>
                <a:spcPts val="2800"/>
              </a:lnSpc>
              <a:spcBef>
                <a:spcPts val="1200"/>
              </a:spcBef>
            </a:pPr>
            <a:r>
              <a:rPr lang="en-US" sz="2400"/>
              <a:t>Among prostate cancer patients from Austria and the US, former smoking and current smoking were associated with higher risk of biochemical recurrence compared to non-smokers. Smoking cessation of ≤ 4.9 years and 5-9.9 years was associated with higher risk of biochemical recurrence compared to non-smokers </a:t>
            </a:r>
            <a:r>
              <a:rPr lang="en-US" sz="2000"/>
              <a:t>(Rieken et al., 2015)</a:t>
            </a:r>
          </a:p>
          <a:p>
            <a:pPr lvl="1">
              <a:lnSpc>
                <a:spcPts val="2800"/>
              </a:lnSpc>
              <a:spcBef>
                <a:spcPts val="1200"/>
              </a:spcBef>
            </a:pPr>
            <a:r>
              <a:rPr lang="en-US" sz="2400"/>
              <a:t>A multinational study of the effects of cigarette smoking on patients with a history of recurrent non-muscle invasive bladder cancer found distant former smokers were at significantly decreased risk for disease recurrence compared to current smokers </a:t>
            </a:r>
            <a:r>
              <a:rPr lang="en-US" sz="2000"/>
              <a:t>(Rink et al., 2012)</a:t>
            </a:r>
          </a:p>
          <a:p>
            <a:pPr lvl="1">
              <a:lnSpc>
                <a:spcPts val="2800"/>
              </a:lnSpc>
              <a:spcBef>
                <a:spcPts val="1200"/>
              </a:spcBef>
            </a:pPr>
            <a:r>
              <a:rPr lang="en-US" sz="2400"/>
              <a:t>A multinational study of the effects of smoking status and the prognosis of patients with non-muscle invasive bladder cancer showed that among current and former smokers, cumulative smoking exposure was associate with disease recurrence and that smoking cessation of greater than 10 years reduced the risk of disease recurrence </a:t>
            </a:r>
            <a:r>
              <a:rPr lang="en-US" sz="2000"/>
              <a:t>(Rink et al., 2013)</a:t>
            </a:r>
            <a:endParaRPr lang="en-US" sz="2400"/>
          </a:p>
          <a:p>
            <a:endParaRPr lang="en-US"/>
          </a:p>
        </p:txBody>
      </p:sp>
      <p:sp>
        <p:nvSpPr>
          <p:cNvPr id="4" name="Title 3"/>
          <p:cNvSpPr>
            <a:spLocks noGrp="1"/>
          </p:cNvSpPr>
          <p:nvPr>
            <p:ph type="title"/>
          </p:nvPr>
        </p:nvSpPr>
        <p:spPr/>
        <p:txBody>
          <a:bodyPr/>
          <a:lstStyle/>
          <a:p>
            <a:r>
              <a:rPr lang="en-US"/>
              <a:t>Cancer Recurrence</a:t>
            </a:r>
          </a:p>
        </p:txBody>
      </p:sp>
    </p:spTree>
    <p:extLst>
      <p:ext uri="{BB962C8B-B14F-4D97-AF65-F5344CB8AC3E}">
        <p14:creationId xmlns:p14="http://schemas.microsoft.com/office/powerpoint/2010/main" val="127070605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59</a:t>
            </a:fld>
            <a:endParaRPr lang="uk-UA" dirty="0"/>
          </a:p>
        </p:txBody>
      </p:sp>
      <p:sp>
        <p:nvSpPr>
          <p:cNvPr id="3" name="Text Placeholder 2"/>
          <p:cNvSpPr>
            <a:spLocks noGrp="1"/>
          </p:cNvSpPr>
          <p:nvPr>
            <p:ph type="body" idx="1"/>
          </p:nvPr>
        </p:nvSpPr>
        <p:spPr/>
        <p:txBody>
          <a:bodyPr/>
          <a:lstStyle/>
          <a:p>
            <a:pPr hangingPunct="1">
              <a:spcBef>
                <a:spcPts val="1200"/>
              </a:spcBef>
            </a:pPr>
            <a:r>
              <a:rPr lang="en-US"/>
              <a:t>Studies describing the association between tobacco use and disease recurrence were identified:</a:t>
            </a:r>
          </a:p>
          <a:p>
            <a:pPr lvl="1" hangingPunct="1">
              <a:lnSpc>
                <a:spcPts val="3000"/>
              </a:lnSpc>
              <a:spcBef>
                <a:spcPts val="1200"/>
              </a:spcBef>
            </a:pPr>
            <a:r>
              <a:rPr lang="en-US" sz="2400"/>
              <a:t>In a study examining the metal levels among US prostate cancer patients, findings indicated that among ever-smokers with biochemical recurrence, there were significantly lower lead levels and significantly higher cadmium/lead ratios in tumor tissue, which suggest a potential role for metals in recurrence</a:t>
            </a:r>
            <a:r>
              <a:rPr lang="en-US" sz="2000"/>
              <a:t> (Neslund-Dudas et al., 2014)</a:t>
            </a:r>
          </a:p>
        </p:txBody>
      </p:sp>
      <p:sp>
        <p:nvSpPr>
          <p:cNvPr id="4" name="Title 3"/>
          <p:cNvSpPr>
            <a:spLocks noGrp="1"/>
          </p:cNvSpPr>
          <p:nvPr>
            <p:ph type="title"/>
          </p:nvPr>
        </p:nvSpPr>
        <p:spPr/>
        <p:txBody>
          <a:bodyPr/>
          <a:lstStyle/>
          <a:p>
            <a:r>
              <a:rPr lang="en-US"/>
              <a:t>Cancer Recurrence</a:t>
            </a:r>
          </a:p>
        </p:txBody>
      </p:sp>
    </p:spTree>
    <p:extLst>
      <p:ext uri="{BB962C8B-B14F-4D97-AF65-F5344CB8AC3E}">
        <p14:creationId xmlns:p14="http://schemas.microsoft.com/office/powerpoint/2010/main" val="317465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a:t>
            </a:fld>
            <a:endParaRPr lang="uk-UA" dirty="0"/>
          </a:p>
        </p:txBody>
      </p:sp>
      <p:sp>
        <p:nvSpPr>
          <p:cNvPr id="3" name="Text Placeholder 2"/>
          <p:cNvSpPr>
            <a:spLocks noGrp="1"/>
          </p:cNvSpPr>
          <p:nvPr>
            <p:ph type="body" idx="1"/>
          </p:nvPr>
        </p:nvSpPr>
        <p:spPr/>
        <p:txBody>
          <a:bodyPr/>
          <a:lstStyle/>
          <a:p>
            <a:r>
              <a:rPr lang="en-US" dirty="0"/>
              <a:t>Many cancer patients still smoke regularly </a:t>
            </a:r>
            <a:br>
              <a:rPr lang="en-US" dirty="0"/>
            </a:br>
            <a:r>
              <a:rPr lang="en-US" sz="2000" dirty="0"/>
              <a:t>(</a:t>
            </a:r>
            <a:r>
              <a:rPr lang="en-US" sz="2000" dirty="0" err="1"/>
              <a:t>Lucchiari</a:t>
            </a:r>
            <a:r>
              <a:rPr lang="en-US" sz="2000"/>
              <a:t> et al., 2013; U.S. Department of Health and Human Services (HHS) 2014)</a:t>
            </a:r>
          </a:p>
          <a:p>
            <a:r>
              <a:rPr lang="en-US"/>
              <a:t>About 20% of current cancer patients in Canada are smokers </a:t>
            </a:r>
            <a:br>
              <a:rPr lang="en-US"/>
            </a:br>
            <a:r>
              <a:rPr lang="en-US" sz="2000"/>
              <a:t>(Liu et al., 2016)</a:t>
            </a:r>
          </a:p>
          <a:p>
            <a:r>
              <a:rPr lang="en-US"/>
              <a:t>Cigarette smoking can reduce the effectiveness of cancer treatments and increase the risk of therapy-related side effects </a:t>
            </a:r>
            <a:br>
              <a:rPr lang="en-US"/>
            </a:br>
            <a:r>
              <a:rPr lang="en-US" sz="2000"/>
              <a:t>(Li et al., 2015)</a:t>
            </a:r>
          </a:p>
          <a:p>
            <a:r>
              <a:rPr lang="en-US"/>
              <a:t>Given the addictive nature of smoking and the high risk </a:t>
            </a:r>
            <a:br>
              <a:rPr lang="en-US"/>
            </a:br>
            <a:r>
              <a:rPr lang="en-US"/>
              <a:t>of relapse, the incorporation of smoking cessation efforts </a:t>
            </a:r>
            <a:br>
              <a:rPr lang="en-US"/>
            </a:br>
            <a:r>
              <a:rPr lang="en-US"/>
              <a:t>into cancer care is needed </a:t>
            </a:r>
            <a:br>
              <a:rPr lang="en-US"/>
            </a:br>
            <a:r>
              <a:rPr lang="en-US" sz="2000"/>
              <a:t>(HHS 2014; Warren &amp; Ward, 2015)</a:t>
            </a:r>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204267392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60</a:t>
            </a:fld>
            <a:endParaRPr lang="uk-UA" dirty="0"/>
          </a:p>
        </p:txBody>
      </p:sp>
      <p:sp>
        <p:nvSpPr>
          <p:cNvPr id="3" name="Text Placeholder 2"/>
          <p:cNvSpPr>
            <a:spLocks noGrp="1"/>
          </p:cNvSpPr>
          <p:nvPr>
            <p:ph type="body" idx="1"/>
          </p:nvPr>
        </p:nvSpPr>
        <p:spPr>
          <a:xfrm>
            <a:off x="914401" y="1828800"/>
            <a:ext cx="8858249" cy="6286500"/>
          </a:xfrm>
        </p:spPr>
        <p:txBody>
          <a:bodyPr/>
          <a:lstStyle/>
          <a:p>
            <a:pPr hangingPunct="1">
              <a:spcBef>
                <a:spcPts val="1200"/>
              </a:spcBef>
            </a:pPr>
            <a:r>
              <a:rPr lang="en-US"/>
              <a:t>Two studies of head and neck cancer patients reported on the occurrence of second primary cancers:</a:t>
            </a:r>
          </a:p>
          <a:p>
            <a:pPr lvl="1" hangingPunct="1">
              <a:lnSpc>
                <a:spcPts val="3000"/>
              </a:lnSpc>
              <a:spcBef>
                <a:spcPts val="1200"/>
              </a:spcBef>
            </a:pPr>
            <a:r>
              <a:rPr lang="en-US" sz="2400"/>
              <a:t>Among a sample of Danish patients, 20% of smokers had developed a secondary cancer after 10 years, compared to 16% of non-smokers </a:t>
            </a:r>
            <a:r>
              <a:rPr lang="en-US" sz="2000"/>
              <a:t>(Hoff et al., 2012)</a:t>
            </a:r>
          </a:p>
          <a:p>
            <a:pPr lvl="1" hangingPunct="1">
              <a:lnSpc>
                <a:spcPts val="3000"/>
              </a:lnSpc>
              <a:spcBef>
                <a:spcPts val="1200"/>
              </a:spcBef>
            </a:pPr>
            <a:r>
              <a:rPr lang="en-US" sz="2400"/>
              <a:t>A US sample of patients found that the risk of developing second primary tumors was increased by 1.5% per pack year </a:t>
            </a:r>
            <a:r>
              <a:rPr lang="en-US" sz="2000"/>
              <a:t>(Gillison et al., 2012)</a:t>
            </a:r>
          </a:p>
        </p:txBody>
      </p:sp>
      <p:sp>
        <p:nvSpPr>
          <p:cNvPr id="4" name="Title 3"/>
          <p:cNvSpPr>
            <a:spLocks noGrp="1"/>
          </p:cNvSpPr>
          <p:nvPr>
            <p:ph type="title"/>
          </p:nvPr>
        </p:nvSpPr>
        <p:spPr/>
        <p:txBody>
          <a:bodyPr/>
          <a:lstStyle/>
          <a:p>
            <a:r>
              <a:rPr lang="en-US"/>
              <a:t>Second Primary Cancer</a:t>
            </a:r>
          </a:p>
        </p:txBody>
      </p:sp>
    </p:spTree>
    <p:extLst>
      <p:ext uri="{BB962C8B-B14F-4D97-AF65-F5344CB8AC3E}">
        <p14:creationId xmlns:p14="http://schemas.microsoft.com/office/powerpoint/2010/main" val="98830458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61</a:t>
            </a:fld>
            <a:endParaRPr lang="uk-UA" dirty="0"/>
          </a:p>
        </p:txBody>
      </p:sp>
      <p:sp>
        <p:nvSpPr>
          <p:cNvPr id="3" name="Text Placeholder 2"/>
          <p:cNvSpPr>
            <a:spLocks noGrp="1"/>
          </p:cNvSpPr>
          <p:nvPr>
            <p:ph type="body" idx="1"/>
          </p:nvPr>
        </p:nvSpPr>
        <p:spPr>
          <a:xfrm>
            <a:off x="914401" y="1828800"/>
            <a:ext cx="9129712" cy="6286500"/>
          </a:xfrm>
        </p:spPr>
        <p:txBody>
          <a:bodyPr/>
          <a:lstStyle/>
          <a:p>
            <a:pPr hangingPunct="1">
              <a:spcBef>
                <a:spcPts val="1200"/>
              </a:spcBef>
            </a:pPr>
            <a:r>
              <a:rPr lang="en-US"/>
              <a:t>According to the grey literature, there is substantial evidence to demonstrate that current smoking by cancer patients increases the risk of overall mortality across virtually all cancer disease sites and for all treatment modalities </a:t>
            </a:r>
            <a:r>
              <a:rPr lang="en-US" sz="2000"/>
              <a:t>(Graham et al., 2014)</a:t>
            </a:r>
          </a:p>
          <a:p>
            <a:pPr lvl="1" hangingPunct="1">
              <a:lnSpc>
                <a:spcPts val="3000"/>
              </a:lnSpc>
              <a:spcBef>
                <a:spcPts val="1200"/>
              </a:spcBef>
            </a:pPr>
            <a:r>
              <a:rPr lang="en-US" sz="2400"/>
              <a:t>Similarly, the evidence reviewed in the U.S. Surgeon General’s Report suggests that risk of dying could be lowered by 30–40% by quitting smoking at the time of diagnosis </a:t>
            </a:r>
            <a:r>
              <a:rPr lang="en-US" sz="2000"/>
              <a:t>(HHS, 2014)</a:t>
            </a:r>
          </a:p>
        </p:txBody>
      </p:sp>
      <p:sp>
        <p:nvSpPr>
          <p:cNvPr id="4" name="Title 3"/>
          <p:cNvSpPr>
            <a:spLocks noGrp="1"/>
          </p:cNvSpPr>
          <p:nvPr>
            <p:ph type="title"/>
          </p:nvPr>
        </p:nvSpPr>
        <p:spPr/>
        <p:txBody>
          <a:bodyPr/>
          <a:lstStyle/>
          <a:p>
            <a:r>
              <a:rPr lang="en-US"/>
              <a:t>Mortality</a:t>
            </a:r>
            <a:br>
              <a:rPr lang="en-US"/>
            </a:br>
            <a:endParaRPr lang="en-US"/>
          </a:p>
        </p:txBody>
      </p:sp>
    </p:spTree>
    <p:extLst>
      <p:ext uri="{BB962C8B-B14F-4D97-AF65-F5344CB8AC3E}">
        <p14:creationId xmlns:p14="http://schemas.microsoft.com/office/powerpoint/2010/main" val="65983056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62</a:t>
            </a:fld>
            <a:endParaRPr lang="uk-UA" dirty="0"/>
          </a:p>
        </p:txBody>
      </p:sp>
      <p:sp>
        <p:nvSpPr>
          <p:cNvPr id="3" name="Text Placeholder 2"/>
          <p:cNvSpPr>
            <a:spLocks noGrp="1"/>
          </p:cNvSpPr>
          <p:nvPr>
            <p:ph type="body" idx="1"/>
          </p:nvPr>
        </p:nvSpPr>
        <p:spPr>
          <a:xfrm>
            <a:off x="914401" y="1828800"/>
            <a:ext cx="9444037" cy="6286500"/>
          </a:xfrm>
        </p:spPr>
        <p:txBody>
          <a:bodyPr/>
          <a:lstStyle/>
          <a:p>
            <a:r>
              <a:rPr lang="en-US"/>
              <a:t>Three identified studies reported significant associations between tobacco use and mortality </a:t>
            </a:r>
            <a:r>
              <a:rPr lang="en-US" sz="2000"/>
              <a:t>(Bostrom et al., 2012; Gajdos et al., 2012; Warren et al., 2013)</a:t>
            </a:r>
          </a:p>
          <a:p>
            <a:r>
              <a:rPr lang="en-US"/>
              <a:t>Four studies reported that smokers had an increased risk of death as compared to non-smokers </a:t>
            </a:r>
            <a:r>
              <a:rPr lang="en-US" sz="2000"/>
              <a:t>(Lin et al., 2013; Gawron et al., 2012; Gillison et al., 2012; Braithwaite et al, 2012)</a:t>
            </a:r>
          </a:p>
          <a:p>
            <a:r>
              <a:rPr lang="en-US"/>
              <a:t>A cohort of oral squamous cell carcinoma patients in the UK showed that reduction in tobacco use and tobacco cessation led to a reduction in mortality at 3 and 5 years </a:t>
            </a:r>
            <a:r>
              <a:rPr lang="en-US" sz="2000"/>
              <a:t>(Jerjes et al., 2012)</a:t>
            </a:r>
          </a:p>
        </p:txBody>
      </p:sp>
      <p:sp>
        <p:nvSpPr>
          <p:cNvPr id="4" name="Title 3"/>
          <p:cNvSpPr>
            <a:spLocks noGrp="1"/>
          </p:cNvSpPr>
          <p:nvPr>
            <p:ph type="title"/>
          </p:nvPr>
        </p:nvSpPr>
        <p:spPr/>
        <p:txBody>
          <a:bodyPr/>
          <a:lstStyle/>
          <a:p>
            <a:r>
              <a:rPr lang="en-US"/>
              <a:t>Mortality</a:t>
            </a:r>
          </a:p>
        </p:txBody>
      </p:sp>
    </p:spTree>
    <p:extLst>
      <p:ext uri="{BB962C8B-B14F-4D97-AF65-F5344CB8AC3E}">
        <p14:creationId xmlns:p14="http://schemas.microsoft.com/office/powerpoint/2010/main" val="152413919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63</a:t>
            </a:fld>
            <a:endParaRPr lang="uk-UA" dirty="0"/>
          </a:p>
        </p:txBody>
      </p:sp>
      <p:sp>
        <p:nvSpPr>
          <p:cNvPr id="3" name="Text Placeholder 2"/>
          <p:cNvSpPr>
            <a:spLocks noGrp="1"/>
          </p:cNvSpPr>
          <p:nvPr>
            <p:ph type="body" idx="1"/>
          </p:nvPr>
        </p:nvSpPr>
        <p:spPr/>
        <p:txBody>
          <a:bodyPr/>
          <a:lstStyle/>
          <a:p>
            <a:r>
              <a:rPr lang="en-US"/>
              <a:t>While a number of studies identified in the literature search reported mixed results or no significant results when examining the relationship between tobacco use and survival </a:t>
            </a:r>
            <a:r>
              <a:rPr lang="en-US" sz="2000"/>
              <a:t>(Poullis et al., 2013; Siegel et al., 2012; Zhang et al., 2013; Rink et al., 2012), </a:t>
            </a:r>
            <a:r>
              <a:rPr lang="en-US"/>
              <a:t>the majority of identified studies did report significant associations.</a:t>
            </a:r>
          </a:p>
          <a:p>
            <a:endParaRPr lang="en-US"/>
          </a:p>
        </p:txBody>
      </p:sp>
      <p:sp>
        <p:nvSpPr>
          <p:cNvPr id="4" name="Title 3"/>
          <p:cNvSpPr>
            <a:spLocks noGrp="1"/>
          </p:cNvSpPr>
          <p:nvPr>
            <p:ph type="title"/>
          </p:nvPr>
        </p:nvSpPr>
        <p:spPr/>
        <p:txBody>
          <a:bodyPr/>
          <a:lstStyle/>
          <a:p>
            <a:r>
              <a:rPr lang="en-US"/>
              <a:t>Survival</a:t>
            </a:r>
          </a:p>
        </p:txBody>
      </p:sp>
    </p:spTree>
    <p:extLst>
      <p:ext uri="{BB962C8B-B14F-4D97-AF65-F5344CB8AC3E}">
        <p14:creationId xmlns:p14="http://schemas.microsoft.com/office/powerpoint/2010/main" val="135277535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64</a:t>
            </a:fld>
            <a:endParaRPr lang="uk-UA" dirty="0"/>
          </a:p>
        </p:txBody>
      </p:sp>
      <p:sp>
        <p:nvSpPr>
          <p:cNvPr id="3" name="Text Placeholder 2"/>
          <p:cNvSpPr>
            <a:spLocks noGrp="1"/>
          </p:cNvSpPr>
          <p:nvPr>
            <p:ph type="body" idx="1"/>
          </p:nvPr>
        </p:nvSpPr>
        <p:spPr>
          <a:xfrm>
            <a:off x="914401" y="1828800"/>
            <a:ext cx="9026012" cy="6286500"/>
          </a:xfrm>
        </p:spPr>
        <p:txBody>
          <a:bodyPr/>
          <a:lstStyle/>
          <a:p>
            <a:r>
              <a:rPr lang="en-US"/>
              <a:t>Eight studies identified that smokers had worse survival as compared to non-smokers </a:t>
            </a:r>
            <a:r>
              <a:rPr lang="en-US" sz="2000"/>
              <a:t>(Bostrom et al., 2012; Hoff et al., 2012; Linam et al., 2012; Liu et al., 2012; Qu et al., 2015; Kroeger et al., 2012; Ferketich et al., 2013; Zheng et al., 2015)</a:t>
            </a:r>
          </a:p>
          <a:p>
            <a:r>
              <a:rPr lang="en-US"/>
              <a:t>Similarly, three studies reported survival information for various categorizations of smokers </a:t>
            </a:r>
            <a:r>
              <a:rPr lang="en-US" sz="2000"/>
              <a:t>(Kawakita et al., 2012; Shiono et al., 2015; Cao et al., 2016) </a:t>
            </a:r>
          </a:p>
          <a:p>
            <a:endParaRPr lang="en-US" sz="2000"/>
          </a:p>
        </p:txBody>
      </p:sp>
      <p:sp>
        <p:nvSpPr>
          <p:cNvPr id="4" name="Title 3"/>
          <p:cNvSpPr>
            <a:spLocks noGrp="1"/>
          </p:cNvSpPr>
          <p:nvPr>
            <p:ph type="title"/>
          </p:nvPr>
        </p:nvSpPr>
        <p:spPr/>
        <p:txBody>
          <a:bodyPr/>
          <a:lstStyle/>
          <a:p>
            <a:r>
              <a:rPr lang="en-US"/>
              <a:t>Survival</a:t>
            </a:r>
          </a:p>
        </p:txBody>
      </p:sp>
    </p:spTree>
    <p:extLst>
      <p:ext uri="{BB962C8B-B14F-4D97-AF65-F5344CB8AC3E}">
        <p14:creationId xmlns:p14="http://schemas.microsoft.com/office/powerpoint/2010/main" val="136308680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65</a:t>
            </a:fld>
            <a:endParaRPr lang="uk-UA" dirty="0"/>
          </a:p>
        </p:txBody>
      </p:sp>
      <p:sp>
        <p:nvSpPr>
          <p:cNvPr id="3" name="Text Placeholder 2"/>
          <p:cNvSpPr>
            <a:spLocks noGrp="1"/>
          </p:cNvSpPr>
          <p:nvPr>
            <p:ph type="body" idx="1"/>
          </p:nvPr>
        </p:nvSpPr>
        <p:spPr>
          <a:xfrm>
            <a:off x="914401" y="1828800"/>
            <a:ext cx="9615947" cy="6286500"/>
          </a:xfrm>
        </p:spPr>
        <p:txBody>
          <a:bodyPr/>
          <a:lstStyle/>
          <a:p>
            <a:pPr hangingPunct="1">
              <a:spcBef>
                <a:spcPts val="1200"/>
              </a:spcBef>
            </a:pPr>
            <a:r>
              <a:rPr lang="en-US"/>
              <a:t>Two studies identified in the literature search explored the impact of level of tobacco use on survival:</a:t>
            </a:r>
          </a:p>
          <a:p>
            <a:pPr lvl="1" hangingPunct="1">
              <a:lnSpc>
                <a:spcPts val="3000"/>
              </a:lnSpc>
              <a:spcBef>
                <a:spcPts val="1200"/>
              </a:spcBef>
            </a:pPr>
            <a:r>
              <a:rPr lang="en-US" sz="2400"/>
              <a:t>Among a study of head and neck squamous cell carcinoma patients in the US, it was found that risk of death (overall survival) increased by 1% per pack-year or 2% per year of smoking </a:t>
            </a:r>
            <a:r>
              <a:rPr lang="en-US" sz="2000"/>
              <a:t>(Gillison et al., 2012)</a:t>
            </a:r>
          </a:p>
          <a:p>
            <a:pPr lvl="1" hangingPunct="1">
              <a:lnSpc>
                <a:spcPts val="3000"/>
              </a:lnSpc>
              <a:spcBef>
                <a:spcPts val="1200"/>
              </a:spcBef>
            </a:pPr>
            <a:r>
              <a:rPr lang="en-US" sz="2400"/>
              <a:t>A multinational study of urothelial carcinoma patients reported that cumulative smoking exposure among current and former smokers was association with overall survival in multivariable analysis, with heavy long-term smokers having the worst outcomes </a:t>
            </a:r>
            <a:r>
              <a:rPr lang="en-US" sz="2000"/>
              <a:t>(Rink et al., 2013)</a:t>
            </a:r>
          </a:p>
        </p:txBody>
      </p:sp>
      <p:sp>
        <p:nvSpPr>
          <p:cNvPr id="4" name="Title 3"/>
          <p:cNvSpPr>
            <a:spLocks noGrp="1"/>
          </p:cNvSpPr>
          <p:nvPr>
            <p:ph type="title"/>
          </p:nvPr>
        </p:nvSpPr>
        <p:spPr/>
        <p:txBody>
          <a:bodyPr/>
          <a:lstStyle/>
          <a:p>
            <a:r>
              <a:rPr lang="en-US"/>
              <a:t>Survival</a:t>
            </a:r>
          </a:p>
        </p:txBody>
      </p:sp>
    </p:spTree>
    <p:extLst>
      <p:ext uri="{BB962C8B-B14F-4D97-AF65-F5344CB8AC3E}">
        <p14:creationId xmlns:p14="http://schemas.microsoft.com/office/powerpoint/2010/main" val="1359387679"/>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Evidence:</a:t>
            </a:r>
            <a:br>
              <a:rPr lang="en-US"/>
            </a:br>
            <a:r>
              <a:rPr lang="en-US"/>
              <a:t>Impact of continued tobacco use +/or cessation on quality of life</a:t>
            </a:r>
          </a:p>
        </p:txBody>
      </p:sp>
    </p:spTree>
    <p:extLst>
      <p:ext uri="{BB962C8B-B14F-4D97-AF65-F5344CB8AC3E}">
        <p14:creationId xmlns:p14="http://schemas.microsoft.com/office/powerpoint/2010/main" val="888045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67</a:t>
            </a:fld>
            <a:endParaRPr lang="uk-UA" dirty="0"/>
          </a:p>
        </p:txBody>
      </p:sp>
      <p:sp>
        <p:nvSpPr>
          <p:cNvPr id="3" name="Text Placeholder 2"/>
          <p:cNvSpPr>
            <a:spLocks noGrp="1"/>
          </p:cNvSpPr>
          <p:nvPr>
            <p:ph type="body" idx="1"/>
          </p:nvPr>
        </p:nvSpPr>
        <p:spPr>
          <a:xfrm>
            <a:off x="914402" y="1828800"/>
            <a:ext cx="10178142" cy="6286500"/>
          </a:xfrm>
        </p:spPr>
        <p:txBody>
          <a:bodyPr/>
          <a:lstStyle/>
          <a:p>
            <a:pPr>
              <a:spcBef>
                <a:spcPts val="1200"/>
              </a:spcBef>
            </a:pPr>
            <a:r>
              <a:rPr lang="en-US"/>
              <a:t>A number of studies examined the impact of tobacco use on physical and psychosocial quality of life (QoL) outcomes for </a:t>
            </a:r>
            <a:br>
              <a:rPr lang="en-US"/>
            </a:br>
            <a:r>
              <a:rPr lang="en-US"/>
              <a:t>post-operative patients:</a:t>
            </a:r>
          </a:p>
          <a:p>
            <a:pPr lvl="1">
              <a:lnSpc>
                <a:spcPts val="2500"/>
              </a:lnSpc>
              <a:spcBef>
                <a:spcPts val="1200"/>
              </a:spcBef>
            </a:pPr>
            <a:r>
              <a:rPr lang="en-US" sz="2000"/>
              <a:t>Oral squamous cell carcinoma patients in Germany, Austria and Switzerland were administered a QoL questionnaire before, immediately after surgery, and 6 months later. It was found that during therapy and rehabilitation quality of life scores were higher in non-smokers </a:t>
            </a:r>
            <a:r>
              <a:rPr lang="en-US" sz="1600"/>
              <a:t>(Kruskemper et al, 2012)</a:t>
            </a:r>
          </a:p>
          <a:p>
            <a:pPr lvl="1">
              <a:lnSpc>
                <a:spcPts val="2500"/>
              </a:lnSpc>
              <a:spcBef>
                <a:spcPts val="1200"/>
              </a:spcBef>
            </a:pPr>
            <a:r>
              <a:rPr lang="en-US" sz="2000"/>
              <a:t>Non-small cell lung cancer patients from Belguim were administered post-operative QoL questionnaires and it was found that while non-smokers had QoL scores that returned to baseline 3 months after surgery, former smokers experienced a 3 month decrease in physical function and a 12 month decrease on role functioning, recent quitters had a longer impairment in physical functioning (6 months) and a 3 month burden of dyspnoea, and current smokers experienced no return to baseline physical, role and social functioning </a:t>
            </a:r>
            <a:r>
              <a:rPr lang="en-US" sz="1600"/>
              <a:t>(Balduyck et al., 2011)</a:t>
            </a:r>
          </a:p>
        </p:txBody>
      </p:sp>
      <p:sp>
        <p:nvSpPr>
          <p:cNvPr id="4" name="Title 3"/>
          <p:cNvSpPr>
            <a:spLocks noGrp="1"/>
          </p:cNvSpPr>
          <p:nvPr>
            <p:ph type="title"/>
          </p:nvPr>
        </p:nvSpPr>
        <p:spPr/>
        <p:txBody>
          <a:bodyPr/>
          <a:lstStyle/>
          <a:p>
            <a:r>
              <a:rPr lang="en-US"/>
              <a:t>Post-Operative Cancer Patients</a:t>
            </a:r>
          </a:p>
        </p:txBody>
      </p:sp>
    </p:spTree>
    <p:extLst>
      <p:ext uri="{BB962C8B-B14F-4D97-AF65-F5344CB8AC3E}">
        <p14:creationId xmlns:p14="http://schemas.microsoft.com/office/powerpoint/2010/main" val="22844612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68</a:t>
            </a:fld>
            <a:endParaRPr lang="uk-UA" dirty="0"/>
          </a:p>
        </p:txBody>
      </p:sp>
      <p:sp>
        <p:nvSpPr>
          <p:cNvPr id="3" name="Text Placeholder 2"/>
          <p:cNvSpPr>
            <a:spLocks noGrp="1"/>
          </p:cNvSpPr>
          <p:nvPr>
            <p:ph type="body" idx="1"/>
          </p:nvPr>
        </p:nvSpPr>
        <p:spPr/>
        <p:txBody>
          <a:bodyPr/>
          <a:lstStyle/>
          <a:p>
            <a:pPr>
              <a:spcBef>
                <a:spcPts val="1200"/>
              </a:spcBef>
            </a:pPr>
            <a:r>
              <a:rPr lang="en-US"/>
              <a:t>A number of studies examined the impact of tobacco use on physical and psychosocial quality of life (QoL) outcomes for cancer survivors:</a:t>
            </a:r>
          </a:p>
          <a:p>
            <a:pPr lvl="1">
              <a:lnSpc>
                <a:spcPts val="2500"/>
              </a:lnSpc>
              <a:spcBef>
                <a:spcPts val="1200"/>
              </a:spcBef>
            </a:pPr>
            <a:r>
              <a:rPr lang="en-US" sz="2000"/>
              <a:t>In small-cell lung cancer survivors from the US, former smokers reported the best QoL profile, late or never quitters reported the worst profile, and recent quitters showed an improving trend </a:t>
            </a:r>
            <a:r>
              <a:rPr lang="en-US" sz="1600"/>
              <a:t>(Chen et al, 2012)</a:t>
            </a:r>
          </a:p>
          <a:p>
            <a:pPr lvl="1">
              <a:lnSpc>
                <a:spcPts val="2500"/>
              </a:lnSpc>
              <a:spcBef>
                <a:spcPts val="1200"/>
              </a:spcBef>
            </a:pPr>
            <a:r>
              <a:rPr lang="en-US" sz="2000"/>
              <a:t>A systematic review in bladder cancer survivors identified two studies with mixed findings. Health-related QoL was not found to be associated with tobacco use in one study, whereas higher psychological distress, traumatic stress, fear of recurrence, social constrain, illness intrusiveness and impact of repeated treatments was found in the other study among current smokers versus non-smokers </a:t>
            </a:r>
            <a:r>
              <a:rPr lang="en-US" sz="1600"/>
              <a:t>(Gopalakrishna et al., 2016)</a:t>
            </a:r>
          </a:p>
          <a:p>
            <a:pPr lvl="1">
              <a:lnSpc>
                <a:spcPts val="2500"/>
              </a:lnSpc>
              <a:spcBef>
                <a:spcPts val="1200"/>
              </a:spcBef>
            </a:pPr>
            <a:r>
              <a:rPr lang="en-US" sz="2000"/>
              <a:t>Among US survivors with NSCLC, those who quit smoking prior to diagnosis, stigma had a positive association with psychological distress at high levels of posttraumatic growth. Among those who quit smoking after diagnosis, stigma had a positive association with psychological distress among those with low levels of posttraumatic growth, indicating that posttraumatic growth buffers against the effects of stigma among post-diagnosis quitters </a:t>
            </a:r>
            <a:r>
              <a:rPr lang="en-US" sz="1600"/>
              <a:t>(Shen et al., 2015)</a:t>
            </a:r>
          </a:p>
        </p:txBody>
      </p:sp>
      <p:sp>
        <p:nvSpPr>
          <p:cNvPr id="4" name="Title 3"/>
          <p:cNvSpPr>
            <a:spLocks noGrp="1"/>
          </p:cNvSpPr>
          <p:nvPr>
            <p:ph type="title"/>
          </p:nvPr>
        </p:nvSpPr>
        <p:spPr/>
        <p:txBody>
          <a:bodyPr/>
          <a:lstStyle/>
          <a:p>
            <a:r>
              <a:rPr lang="en-US"/>
              <a:t>Cancer Survivors</a:t>
            </a:r>
          </a:p>
        </p:txBody>
      </p:sp>
    </p:spTree>
    <p:extLst>
      <p:ext uri="{BB962C8B-B14F-4D97-AF65-F5344CB8AC3E}">
        <p14:creationId xmlns:p14="http://schemas.microsoft.com/office/powerpoint/2010/main" val="1970265019"/>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Evidence:</a:t>
            </a:r>
            <a:br>
              <a:rPr lang="en-US"/>
            </a:br>
            <a:r>
              <a:rPr lang="en-US"/>
              <a:t>Tobacco cessation interventions for cancer patients</a:t>
            </a:r>
          </a:p>
        </p:txBody>
      </p:sp>
    </p:spTree>
    <p:extLst>
      <p:ext uri="{BB962C8B-B14F-4D97-AF65-F5344CB8AC3E}">
        <p14:creationId xmlns:p14="http://schemas.microsoft.com/office/powerpoint/2010/main" val="146285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a:t>
            </a:fld>
            <a:endParaRPr lang="uk-UA"/>
          </a:p>
        </p:txBody>
      </p:sp>
      <p:sp>
        <p:nvSpPr>
          <p:cNvPr id="3" name="Text Placeholder 2"/>
          <p:cNvSpPr>
            <a:spLocks noGrp="1"/>
          </p:cNvSpPr>
          <p:nvPr>
            <p:ph type="body" idx="1"/>
          </p:nvPr>
        </p:nvSpPr>
        <p:spPr>
          <a:xfrm>
            <a:off x="914401" y="1828800"/>
            <a:ext cx="8009466" cy="6286500"/>
          </a:xfrm>
        </p:spPr>
        <p:txBody>
          <a:bodyPr/>
          <a:lstStyle/>
          <a:p>
            <a:pPr marL="0" indent="0">
              <a:spcBef>
                <a:spcPts val="3000"/>
              </a:spcBef>
              <a:buNone/>
            </a:pPr>
            <a:r>
              <a:rPr lang="en-US"/>
              <a:t>Evidence indicates that tobacco cessation improves the effectiveness of treatment and likelihood of survival amongst all cancer patients, not just those with tobacco-related cancers, yet tobacco use is rarely addressed within oncology practice.</a:t>
            </a:r>
          </a:p>
          <a:p>
            <a:pPr marL="0" indent="0">
              <a:spcBef>
                <a:spcPts val="3000"/>
              </a:spcBef>
              <a:buNone/>
            </a:pPr>
            <a:r>
              <a:rPr lang="en-US"/>
              <a:t>While evidence-based approaches to tobacco cessation exist in Canada, these services are rarely offered in cancer settings.</a:t>
            </a:r>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121154387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70</a:t>
            </a:fld>
            <a:endParaRPr lang="uk-UA" dirty="0"/>
          </a:p>
        </p:txBody>
      </p:sp>
      <p:sp>
        <p:nvSpPr>
          <p:cNvPr id="3" name="Text Placeholder 2"/>
          <p:cNvSpPr>
            <a:spLocks noGrp="1"/>
          </p:cNvSpPr>
          <p:nvPr>
            <p:ph type="body" idx="1"/>
          </p:nvPr>
        </p:nvSpPr>
        <p:spPr/>
        <p:txBody>
          <a:bodyPr/>
          <a:lstStyle/>
          <a:p>
            <a:pPr hangingPunct="1"/>
            <a:r>
              <a:rPr lang="en-US"/>
              <a:t>A source from the grey literature highlights common themes across tobacco cessation guidelines: </a:t>
            </a:r>
          </a:p>
          <a:p>
            <a:pPr marL="901700" lvl="1" indent="-457200" hangingPunct="1">
              <a:lnSpc>
                <a:spcPts val="3000"/>
              </a:lnSpc>
              <a:buFont typeface="+mj-lt"/>
              <a:buAutoNum type="arabicPeriod"/>
            </a:pPr>
            <a:r>
              <a:rPr lang="en-US" sz="2400"/>
              <a:t>“All patients should be asked about tobacco use with structured assessments; </a:t>
            </a:r>
          </a:p>
          <a:p>
            <a:pPr marL="901700" lvl="1" indent="-457200" hangingPunct="1">
              <a:lnSpc>
                <a:spcPts val="3000"/>
              </a:lnSpc>
              <a:buFont typeface="+mj-lt"/>
              <a:buAutoNum type="arabicPeriod"/>
            </a:pPr>
            <a:r>
              <a:rPr lang="en-US" sz="2400"/>
              <a:t>All patients who use tobacco or are at risk for relapse should be offered evidence-based cessation support;  and</a:t>
            </a:r>
          </a:p>
          <a:p>
            <a:pPr marL="901700" lvl="1" indent="-457200" hangingPunct="1">
              <a:lnSpc>
                <a:spcPts val="3000"/>
              </a:lnSpc>
              <a:buFont typeface="+mj-lt"/>
              <a:buAutoNum type="arabicPeriod"/>
            </a:pPr>
            <a:r>
              <a:rPr lang="en-US" sz="2400"/>
              <a:t>Tobacco assessment and cessation support should occur at the time of diagnosis, during treatment, and during follow-up for all cancer patients.”</a:t>
            </a:r>
          </a:p>
        </p:txBody>
      </p:sp>
      <p:sp>
        <p:nvSpPr>
          <p:cNvPr id="4" name="Title 3"/>
          <p:cNvSpPr>
            <a:spLocks noGrp="1"/>
          </p:cNvSpPr>
          <p:nvPr>
            <p:ph type="title"/>
          </p:nvPr>
        </p:nvSpPr>
        <p:spPr/>
        <p:txBody>
          <a:bodyPr/>
          <a:lstStyle/>
          <a:p>
            <a:r>
              <a:rPr lang="en-US"/>
              <a:t>Tobacco Cessation Interventions for Cancer Patients</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nb-NO" sz="1600">
                <a:latin typeface="Calibri" charset="0"/>
                <a:ea typeface="MS PGothic" charset="0"/>
              </a:rPr>
              <a:t>(Graham et al., 2014)</a:t>
            </a:r>
          </a:p>
        </p:txBody>
      </p:sp>
    </p:spTree>
    <p:extLst>
      <p:ext uri="{BB962C8B-B14F-4D97-AF65-F5344CB8AC3E}">
        <p14:creationId xmlns:p14="http://schemas.microsoft.com/office/powerpoint/2010/main" val="1740188945"/>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71</a:t>
            </a:fld>
            <a:endParaRPr lang="uk-UA" dirty="0"/>
          </a:p>
        </p:txBody>
      </p:sp>
      <p:sp>
        <p:nvSpPr>
          <p:cNvPr id="3" name="Text Placeholder 2"/>
          <p:cNvSpPr>
            <a:spLocks noGrp="1"/>
          </p:cNvSpPr>
          <p:nvPr>
            <p:ph type="body" idx="1"/>
          </p:nvPr>
        </p:nvSpPr>
        <p:spPr>
          <a:xfrm>
            <a:off x="914400" y="1828800"/>
            <a:ext cx="11031793" cy="6286500"/>
          </a:xfrm>
        </p:spPr>
        <p:txBody>
          <a:bodyPr/>
          <a:lstStyle/>
          <a:p>
            <a:pPr hangingPunct="1"/>
            <a:r>
              <a:rPr lang="en-US"/>
              <a:t>Three studies addressed the state of physician provided advice to quit tobacco use:</a:t>
            </a:r>
          </a:p>
          <a:p>
            <a:pPr lvl="1">
              <a:lnSpc>
                <a:spcPts val="3000"/>
              </a:lnSpc>
            </a:pPr>
            <a:r>
              <a:rPr lang="en-US" sz="2400"/>
              <a:t>Among US and Canadian participants who were childhood or young adult cancer survivors, 55% of those who smoke reported receiving advice to quit smoking from their regular provider and only 36% reported discussing pharmacotherapy with their provider during the study period </a:t>
            </a:r>
            <a:r>
              <a:rPr lang="en-US" sz="2000"/>
              <a:t>(Emmons et al., 2013)</a:t>
            </a:r>
          </a:p>
          <a:p>
            <a:pPr lvl="1">
              <a:lnSpc>
                <a:spcPts val="3000"/>
              </a:lnSpc>
            </a:pPr>
            <a:r>
              <a:rPr lang="en-US" sz="2400"/>
              <a:t>A questionnaire of lung and head or neck cancer patients at a cancer center in the US found that patients reported partial implementation of the Public Health Service guidelines recommended “5A’s” model of brief intervention with only half reporting that their interest in quitting had been assessed and limited reported assistance in quitting or follow-up </a:t>
            </a:r>
            <a:r>
              <a:rPr lang="en-US" sz="2000"/>
              <a:t>(Simmons et al., 2012)</a:t>
            </a:r>
          </a:p>
          <a:p>
            <a:pPr lvl="1">
              <a:lnSpc>
                <a:spcPts val="3000"/>
              </a:lnSpc>
            </a:pPr>
            <a:r>
              <a:rPr lang="en-US" sz="2400"/>
              <a:t>In a study examining the availability of tobacco use treatment services at cancer centers in the US, it was found that only 62% of centers reported routinely providing tobacco education materials to patients </a:t>
            </a:r>
            <a:r>
              <a:rPr lang="en-US" sz="2000"/>
              <a:t>(Goldstein et al., 2012)</a:t>
            </a:r>
          </a:p>
        </p:txBody>
      </p:sp>
      <p:sp>
        <p:nvSpPr>
          <p:cNvPr id="4" name="Title 3"/>
          <p:cNvSpPr>
            <a:spLocks noGrp="1"/>
          </p:cNvSpPr>
          <p:nvPr>
            <p:ph type="title"/>
          </p:nvPr>
        </p:nvSpPr>
        <p:spPr/>
        <p:txBody>
          <a:bodyPr/>
          <a:lstStyle/>
          <a:p>
            <a:r>
              <a:rPr lang="en-US"/>
              <a:t>Tobacco Cessation Interventions for Cancer Patients</a:t>
            </a:r>
          </a:p>
        </p:txBody>
      </p:sp>
    </p:spTree>
    <p:extLst>
      <p:ext uri="{BB962C8B-B14F-4D97-AF65-F5344CB8AC3E}">
        <p14:creationId xmlns:p14="http://schemas.microsoft.com/office/powerpoint/2010/main" val="172410141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72</a:t>
            </a:fld>
            <a:endParaRPr lang="uk-UA" dirty="0"/>
          </a:p>
        </p:txBody>
      </p:sp>
      <p:sp>
        <p:nvSpPr>
          <p:cNvPr id="3" name="Text Placeholder 2"/>
          <p:cNvSpPr>
            <a:spLocks noGrp="1"/>
          </p:cNvSpPr>
          <p:nvPr>
            <p:ph type="body" idx="1"/>
          </p:nvPr>
        </p:nvSpPr>
        <p:spPr/>
        <p:txBody>
          <a:bodyPr/>
          <a:lstStyle/>
          <a:p>
            <a:r>
              <a:rPr lang="en-US"/>
              <a:t>A US study examining the prevalence of smoking and consequent cessation aid use among lung cancer patients found that few smokers used tobacco cessation aids with only 12.6% reporting use of such aids during a 5 year period </a:t>
            </a:r>
            <a:r>
              <a:rPr lang="en-US" sz="2000"/>
              <a:t>(Vaidya et al., 2014).</a:t>
            </a:r>
          </a:p>
        </p:txBody>
      </p:sp>
      <p:sp>
        <p:nvSpPr>
          <p:cNvPr id="4" name="Title 3"/>
          <p:cNvSpPr>
            <a:spLocks noGrp="1"/>
          </p:cNvSpPr>
          <p:nvPr>
            <p:ph type="title"/>
          </p:nvPr>
        </p:nvSpPr>
        <p:spPr/>
        <p:txBody>
          <a:bodyPr/>
          <a:lstStyle/>
          <a:p>
            <a:r>
              <a:rPr lang="en-US"/>
              <a:t>Use of Cessation Aids by Cancer Patients</a:t>
            </a:r>
          </a:p>
        </p:txBody>
      </p:sp>
    </p:spTree>
    <p:extLst>
      <p:ext uri="{BB962C8B-B14F-4D97-AF65-F5344CB8AC3E}">
        <p14:creationId xmlns:p14="http://schemas.microsoft.com/office/powerpoint/2010/main" val="760964087"/>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73</a:t>
            </a:fld>
            <a:endParaRPr lang="uk-UA" dirty="0"/>
          </a:p>
        </p:txBody>
      </p:sp>
      <p:sp>
        <p:nvSpPr>
          <p:cNvPr id="3" name="Text Placeholder 2"/>
          <p:cNvSpPr>
            <a:spLocks noGrp="1"/>
          </p:cNvSpPr>
          <p:nvPr>
            <p:ph type="body" idx="1"/>
          </p:nvPr>
        </p:nvSpPr>
        <p:spPr>
          <a:xfrm>
            <a:off x="914401" y="1828800"/>
            <a:ext cx="9875520" cy="6286500"/>
          </a:xfrm>
        </p:spPr>
        <p:txBody>
          <a:bodyPr/>
          <a:lstStyle/>
          <a:p>
            <a:pPr hangingPunct="1"/>
            <a:r>
              <a:rPr lang="en-US"/>
              <a:t>Four studies were identified that reported positive efficacy of tobacco cessation interventions:</a:t>
            </a:r>
          </a:p>
          <a:p>
            <a:pPr lvl="1">
              <a:lnSpc>
                <a:spcPts val="3000"/>
              </a:lnSpc>
            </a:pPr>
            <a:r>
              <a:rPr lang="en-US" sz="2400"/>
              <a:t>Lung cancer and head and neck cancer patients from the Netherlands experienced favourable long-term success by participating in a nurse-managed smoking cessation programme, with 40% of patients who had stopped smoking at 6 months and 33% at 12 months </a:t>
            </a:r>
            <a:r>
              <a:rPr lang="en-US" sz="2000"/>
              <a:t>(de Bruin-Visser et al., 2012)</a:t>
            </a:r>
          </a:p>
          <a:p>
            <a:pPr lvl="1">
              <a:lnSpc>
                <a:spcPts val="3000"/>
              </a:lnSpc>
            </a:pPr>
            <a:r>
              <a:rPr lang="en-US" sz="2400"/>
              <a:t>A US automated tobacco assessment and cessation program that was incorporated  into an electronic health record found that of patients who were identified and referred to the cessation service, 4.5% of patients contact by mail and telephone reported not tobacco use within the past 30 days, whereas only 1.2% of patients contacted by mail reached out to the program for assistance </a:t>
            </a:r>
            <a:r>
              <a:rPr lang="en-US" sz="2000"/>
              <a:t>(Warren et al., 2014)</a:t>
            </a:r>
          </a:p>
        </p:txBody>
      </p:sp>
      <p:sp>
        <p:nvSpPr>
          <p:cNvPr id="4" name="Title 3"/>
          <p:cNvSpPr>
            <a:spLocks noGrp="1"/>
          </p:cNvSpPr>
          <p:nvPr>
            <p:ph type="title"/>
          </p:nvPr>
        </p:nvSpPr>
        <p:spPr>
          <a:xfrm>
            <a:off x="914400" y="457200"/>
            <a:ext cx="11201400" cy="685800"/>
          </a:xfrm>
        </p:spPr>
        <p:txBody>
          <a:bodyPr/>
          <a:lstStyle/>
          <a:p>
            <a:r>
              <a:rPr lang="en-US"/>
              <a:t>Efficacy of Tobacco Cessation Interventions for Cancer Patients</a:t>
            </a:r>
          </a:p>
        </p:txBody>
      </p:sp>
    </p:spTree>
    <p:extLst>
      <p:ext uri="{BB962C8B-B14F-4D97-AF65-F5344CB8AC3E}">
        <p14:creationId xmlns:p14="http://schemas.microsoft.com/office/powerpoint/2010/main" val="373399606"/>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74</a:t>
            </a:fld>
            <a:endParaRPr lang="uk-UA" dirty="0"/>
          </a:p>
        </p:txBody>
      </p:sp>
      <p:sp>
        <p:nvSpPr>
          <p:cNvPr id="3" name="Text Placeholder 2"/>
          <p:cNvSpPr>
            <a:spLocks noGrp="1"/>
          </p:cNvSpPr>
          <p:nvPr>
            <p:ph type="body" idx="1"/>
          </p:nvPr>
        </p:nvSpPr>
        <p:spPr/>
        <p:txBody>
          <a:bodyPr/>
          <a:lstStyle/>
          <a:p>
            <a:pPr hangingPunct="1"/>
            <a:r>
              <a:rPr lang="en-US"/>
              <a:t>Four studies were identified that reported positive efficacy of tobacco cessation interventions (continued):</a:t>
            </a:r>
          </a:p>
          <a:p>
            <a:pPr lvl="1">
              <a:lnSpc>
                <a:spcPts val="3000"/>
              </a:lnSpc>
            </a:pPr>
            <a:r>
              <a:rPr lang="en-US" sz="2400"/>
              <a:t>Among cancer patients in the US treated with 12 weeks of varenicline and five brief behavioural counselling sessions, it was found that the rate of biochemically verified abstinence at week 12 was 40.2% </a:t>
            </a:r>
            <a:r>
              <a:rPr lang="en-US" sz="2000"/>
              <a:t>(Price et al., 2016)</a:t>
            </a:r>
          </a:p>
          <a:p>
            <a:pPr lvl="1">
              <a:lnSpc>
                <a:spcPts val="3000"/>
              </a:lnSpc>
            </a:pPr>
            <a:r>
              <a:rPr lang="en-US" sz="2400"/>
              <a:t>A systematic review examining the efficacy of smoking cessation counselling in patients with head and neck cancer found complied data from the studies show that patients receiving counseling had a higher quit rate compared with controls </a:t>
            </a:r>
            <a:r>
              <a:rPr lang="en-US" sz="2000"/>
              <a:t>(Klemp et al., 2016)</a:t>
            </a:r>
          </a:p>
        </p:txBody>
      </p:sp>
      <p:sp>
        <p:nvSpPr>
          <p:cNvPr id="4" name="Title 3"/>
          <p:cNvSpPr>
            <a:spLocks noGrp="1"/>
          </p:cNvSpPr>
          <p:nvPr>
            <p:ph type="title"/>
          </p:nvPr>
        </p:nvSpPr>
        <p:spPr>
          <a:xfrm>
            <a:off x="914400" y="457200"/>
            <a:ext cx="11201400" cy="685800"/>
          </a:xfrm>
        </p:spPr>
        <p:txBody>
          <a:bodyPr/>
          <a:lstStyle/>
          <a:p>
            <a:r>
              <a:rPr lang="en-US"/>
              <a:t>Efficacy of Tobacco Cessation Interventions for Cancer Patients</a:t>
            </a:r>
          </a:p>
        </p:txBody>
      </p:sp>
    </p:spTree>
    <p:extLst>
      <p:ext uri="{BB962C8B-B14F-4D97-AF65-F5344CB8AC3E}">
        <p14:creationId xmlns:p14="http://schemas.microsoft.com/office/powerpoint/2010/main" val="1129890559"/>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75</a:t>
            </a:fld>
            <a:endParaRPr lang="uk-UA" dirty="0"/>
          </a:p>
        </p:txBody>
      </p:sp>
      <p:sp>
        <p:nvSpPr>
          <p:cNvPr id="3" name="Text Placeholder 2"/>
          <p:cNvSpPr>
            <a:spLocks noGrp="1"/>
          </p:cNvSpPr>
          <p:nvPr>
            <p:ph type="body" idx="1"/>
          </p:nvPr>
        </p:nvSpPr>
        <p:spPr/>
        <p:txBody>
          <a:bodyPr/>
          <a:lstStyle/>
          <a:p>
            <a:pPr hangingPunct="1"/>
            <a:r>
              <a:rPr lang="en-US"/>
              <a:t>Three studies were identified that reported varying effects of various tobacco cessation interventions:</a:t>
            </a:r>
          </a:p>
          <a:p>
            <a:pPr lvl="1">
              <a:lnSpc>
                <a:spcPts val="3000"/>
              </a:lnSpc>
            </a:pPr>
            <a:r>
              <a:rPr lang="en-US" sz="2400"/>
              <a:t>A US RCT including newly diagnosed cancer patients compared the efficacy of hospital based ‘best practices’ treatment (including cessation counselling and nicotine replacement therapy) and ‘best practices’ enhanced by a behavioural tapering regimen. It was found that 7-day-point prevalence abstinence rates at 6 months for both treatment arms was 32% and the behavioural tapering regiment did not improve abstinence rates </a:t>
            </a:r>
            <a:r>
              <a:rPr lang="en-US" sz="2000"/>
              <a:t>(Ostroff et al., 2014)</a:t>
            </a:r>
          </a:p>
          <a:p>
            <a:pPr lvl="1">
              <a:lnSpc>
                <a:spcPts val="3000"/>
              </a:lnSpc>
            </a:pPr>
            <a:r>
              <a:rPr lang="en-US" sz="2400"/>
              <a:t>Among Australian colorectal cancer survivors, an RCT found no significant differences between participants assigned to the telephone delivered health coaching intervention and usual care for smoking behaviours, while the intervention was effective for improving other lifestyle behaviours </a:t>
            </a:r>
            <a:r>
              <a:rPr lang="en-US" sz="2000"/>
              <a:t>(Hawkes et al., 2013)</a:t>
            </a:r>
          </a:p>
        </p:txBody>
      </p:sp>
      <p:sp>
        <p:nvSpPr>
          <p:cNvPr id="4" name="Title 3"/>
          <p:cNvSpPr>
            <a:spLocks noGrp="1"/>
          </p:cNvSpPr>
          <p:nvPr>
            <p:ph type="title"/>
          </p:nvPr>
        </p:nvSpPr>
        <p:spPr>
          <a:xfrm>
            <a:off x="914400" y="457200"/>
            <a:ext cx="11201400" cy="685800"/>
          </a:xfrm>
        </p:spPr>
        <p:txBody>
          <a:bodyPr/>
          <a:lstStyle/>
          <a:p>
            <a:r>
              <a:rPr lang="en-US"/>
              <a:t>Efficacy of Tobacco Cessation Interventions for Cancer Patients</a:t>
            </a:r>
          </a:p>
        </p:txBody>
      </p:sp>
    </p:spTree>
    <p:extLst>
      <p:ext uri="{BB962C8B-B14F-4D97-AF65-F5344CB8AC3E}">
        <p14:creationId xmlns:p14="http://schemas.microsoft.com/office/powerpoint/2010/main" val="92025937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76</a:t>
            </a:fld>
            <a:endParaRPr lang="uk-UA" dirty="0"/>
          </a:p>
        </p:txBody>
      </p:sp>
      <p:sp>
        <p:nvSpPr>
          <p:cNvPr id="3" name="Text Placeholder 2"/>
          <p:cNvSpPr>
            <a:spLocks noGrp="1"/>
          </p:cNvSpPr>
          <p:nvPr>
            <p:ph type="body" idx="1"/>
          </p:nvPr>
        </p:nvSpPr>
        <p:spPr/>
        <p:txBody>
          <a:bodyPr/>
          <a:lstStyle/>
          <a:p>
            <a:pPr hangingPunct="1"/>
            <a:r>
              <a:rPr lang="en-US"/>
              <a:t>Three studies were identified that reported varying effects of various tobacco cessation interventions:</a:t>
            </a:r>
          </a:p>
          <a:p>
            <a:pPr lvl="1">
              <a:lnSpc>
                <a:spcPts val="3000"/>
              </a:lnSpc>
            </a:pPr>
            <a:r>
              <a:rPr lang="en-US" sz="2400"/>
              <a:t>A systematic review to evaluate tobacco cessation programmes for lung cancer patients found that due to the lack of RCTs there was insufficient evidence to determine whether interventions are effective and whether one programme is more effective than another </a:t>
            </a:r>
            <a:r>
              <a:rPr lang="en-US" sz="2000"/>
              <a:t>(Zeng et al., 2015)</a:t>
            </a:r>
          </a:p>
        </p:txBody>
      </p:sp>
      <p:sp>
        <p:nvSpPr>
          <p:cNvPr id="4" name="Title 3"/>
          <p:cNvSpPr>
            <a:spLocks noGrp="1"/>
          </p:cNvSpPr>
          <p:nvPr>
            <p:ph type="title"/>
          </p:nvPr>
        </p:nvSpPr>
        <p:spPr>
          <a:xfrm>
            <a:off x="914400" y="457200"/>
            <a:ext cx="11201400" cy="685800"/>
          </a:xfrm>
        </p:spPr>
        <p:txBody>
          <a:bodyPr/>
          <a:lstStyle/>
          <a:p>
            <a:r>
              <a:rPr lang="en-US"/>
              <a:t>Efficacy of Tobacco Cessation Interventions for Cancer Patients</a:t>
            </a:r>
          </a:p>
        </p:txBody>
      </p:sp>
    </p:spTree>
    <p:extLst>
      <p:ext uri="{BB962C8B-B14F-4D97-AF65-F5344CB8AC3E}">
        <p14:creationId xmlns:p14="http://schemas.microsoft.com/office/powerpoint/2010/main" val="172896658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77</a:t>
            </a:fld>
            <a:endParaRPr lang="uk-UA" dirty="0"/>
          </a:p>
        </p:txBody>
      </p:sp>
      <p:sp>
        <p:nvSpPr>
          <p:cNvPr id="3" name="Text Placeholder 2"/>
          <p:cNvSpPr>
            <a:spLocks noGrp="1"/>
          </p:cNvSpPr>
          <p:nvPr>
            <p:ph type="body" idx="1"/>
          </p:nvPr>
        </p:nvSpPr>
        <p:spPr>
          <a:xfrm>
            <a:off x="914401" y="1828800"/>
            <a:ext cx="10835640" cy="6286500"/>
          </a:xfrm>
        </p:spPr>
        <p:txBody>
          <a:bodyPr/>
          <a:lstStyle/>
          <a:p>
            <a:pPr hangingPunct="1">
              <a:lnSpc>
                <a:spcPts val="3000"/>
              </a:lnSpc>
            </a:pPr>
            <a:r>
              <a:rPr lang="en-US" sz="2600"/>
              <a:t>Cancer diagnosis and treatment are often unappreciated by health professionals as teachable moments where tobacco cessation interventions can be implemented. </a:t>
            </a:r>
            <a:r>
              <a:rPr lang="en-US" sz="2000"/>
              <a:t>(Weaver et al., 2012; Simmons et al., 2009; Gritz et al., 2006)</a:t>
            </a:r>
          </a:p>
          <a:p>
            <a:pPr hangingPunct="1">
              <a:lnSpc>
                <a:spcPts val="3000"/>
              </a:lnSpc>
            </a:pPr>
            <a:r>
              <a:rPr lang="en-US" sz="2600"/>
              <a:t>Surprisingly few oncologists and cancer care professionals discuss tobacco use with their patients, and tobacco cessation and relapse prevention services are rarely offered in cancer care settings across Canada. </a:t>
            </a:r>
            <a:r>
              <a:rPr lang="en-US" sz="2000"/>
              <a:t>(CPAC, 2016)</a:t>
            </a:r>
          </a:p>
          <a:p>
            <a:pPr lvl="1">
              <a:lnSpc>
                <a:spcPts val="2600"/>
              </a:lnSpc>
            </a:pPr>
            <a:r>
              <a:rPr lang="en-US" sz="2000"/>
              <a:t>A number of reasons underlie this problem in the cancer system: beliefs that quitting once patients have been diagnosed with cancer is “too late,” the topic may create feelings of “blame” and/or “shame” among patients who currently use or previously used tobacco, cancer patients are often already overwhelmed so quitting may be an added stressor, low levels of confidence and skills in tobacco cessation counselling amongst clinicians (e.g., not knowing how to approach the topic with their patients), and assumptions that providing cessation support is another organization or person’s role. </a:t>
            </a:r>
          </a:p>
          <a:p>
            <a:pPr>
              <a:lnSpc>
                <a:spcPts val="3000"/>
              </a:lnSpc>
            </a:pPr>
            <a:r>
              <a:rPr lang="en-US" sz="2600"/>
              <a:t>Cancer care settings are well-suited to provide expert advice and guidance to help cancer patients quit smoking</a:t>
            </a:r>
            <a:r>
              <a:rPr lang="en-US"/>
              <a:t> </a:t>
            </a:r>
            <a:r>
              <a:rPr lang="en-US" sz="2000"/>
              <a:t>(Graham et al., 2014)</a:t>
            </a:r>
          </a:p>
          <a:p>
            <a:endParaRPr lang="en-US"/>
          </a:p>
        </p:txBody>
      </p:sp>
      <p:sp>
        <p:nvSpPr>
          <p:cNvPr id="4" name="Title 3"/>
          <p:cNvSpPr>
            <a:spLocks noGrp="1"/>
          </p:cNvSpPr>
          <p:nvPr>
            <p:ph type="title"/>
          </p:nvPr>
        </p:nvSpPr>
        <p:spPr>
          <a:xfrm>
            <a:off x="914400" y="457200"/>
            <a:ext cx="11201400" cy="685800"/>
          </a:xfrm>
        </p:spPr>
        <p:txBody>
          <a:bodyPr/>
          <a:lstStyle/>
          <a:p>
            <a:r>
              <a:rPr lang="en-US"/>
              <a:t>Clinical Practice Patterns and Training on Tobacco Cessation </a:t>
            </a:r>
          </a:p>
        </p:txBody>
      </p:sp>
    </p:spTree>
    <p:extLst>
      <p:ext uri="{BB962C8B-B14F-4D97-AF65-F5344CB8AC3E}">
        <p14:creationId xmlns:p14="http://schemas.microsoft.com/office/powerpoint/2010/main" val="96853748"/>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78</a:t>
            </a:fld>
            <a:endParaRPr lang="uk-UA" dirty="0"/>
          </a:p>
        </p:txBody>
      </p:sp>
      <p:sp>
        <p:nvSpPr>
          <p:cNvPr id="3" name="Text Placeholder 2"/>
          <p:cNvSpPr>
            <a:spLocks noGrp="1"/>
          </p:cNvSpPr>
          <p:nvPr>
            <p:ph type="body" idx="1"/>
          </p:nvPr>
        </p:nvSpPr>
        <p:spPr>
          <a:xfrm>
            <a:off x="914401" y="1828800"/>
            <a:ext cx="9748910" cy="6286500"/>
          </a:xfrm>
        </p:spPr>
        <p:txBody>
          <a:bodyPr/>
          <a:lstStyle/>
          <a:p>
            <a:pPr hangingPunct="1">
              <a:lnSpc>
                <a:spcPts val="3000"/>
              </a:lnSpc>
            </a:pPr>
            <a:r>
              <a:rPr lang="en-US" sz="2600"/>
              <a:t>A survey of International Association for the Study of Lung Cancer members found that at the initial visit, 90% asked patients about tobacco use, 81% advised patients to stop tobacco use, but only 40% discussed medication options, 39% actively provided cessation assistance, and few addressed tobacco at follow-up. 58% reported pessimism regarding their ability to help patients quit tobacco use and 67% were concerned about patient resistance to treatment. Only 33% felt themselves to be adequately trained to provide cessation interventions </a:t>
            </a:r>
            <a:r>
              <a:rPr lang="en-US" sz="2000"/>
              <a:t>(Warren et al., 2013 *Practice patterns)</a:t>
            </a:r>
          </a:p>
          <a:p>
            <a:pPr hangingPunct="1">
              <a:lnSpc>
                <a:spcPts val="3000"/>
              </a:lnSpc>
            </a:pPr>
            <a:r>
              <a:rPr lang="en-US" sz="2600"/>
              <a:t>A survey of American Society for Clinical Oncology members reported similar findings to Warren et al. 2013 with only 29% indicating adequate training in tobacco cessation interventions </a:t>
            </a:r>
            <a:r>
              <a:rPr lang="en-US" sz="2000"/>
              <a:t>(Warren et al., 2013 *Addressing tobacco)</a:t>
            </a:r>
          </a:p>
        </p:txBody>
      </p:sp>
      <p:sp>
        <p:nvSpPr>
          <p:cNvPr id="4" name="Title 3"/>
          <p:cNvSpPr>
            <a:spLocks noGrp="1"/>
          </p:cNvSpPr>
          <p:nvPr>
            <p:ph type="title"/>
          </p:nvPr>
        </p:nvSpPr>
        <p:spPr>
          <a:xfrm>
            <a:off x="914400" y="457200"/>
            <a:ext cx="11201400" cy="685800"/>
          </a:xfrm>
        </p:spPr>
        <p:txBody>
          <a:bodyPr/>
          <a:lstStyle/>
          <a:p>
            <a:r>
              <a:rPr lang="en-US"/>
              <a:t>Clinical Practice Patterns and Training on Tobacco Cessation </a:t>
            </a:r>
          </a:p>
        </p:txBody>
      </p:sp>
    </p:spTree>
    <p:extLst>
      <p:ext uri="{BB962C8B-B14F-4D97-AF65-F5344CB8AC3E}">
        <p14:creationId xmlns:p14="http://schemas.microsoft.com/office/powerpoint/2010/main" val="22295086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720435" y="5800437"/>
            <a:ext cx="3306619" cy="230909"/>
          </a:xfrm>
          <a:prstGeom prst="rect">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3805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information </a:t>
            </a:r>
            <a:br>
              <a:rPr lang="en-US"/>
            </a:br>
            <a:r>
              <a:rPr lang="en-US"/>
              <a:t>is contained in </a:t>
            </a:r>
            <a:br>
              <a:rPr lang="en-US"/>
            </a:br>
            <a:r>
              <a:rPr lang="en-US"/>
              <a:t>this resource?</a:t>
            </a:r>
          </a:p>
        </p:txBody>
      </p:sp>
    </p:spTree>
    <p:extLst>
      <p:ext uri="{BB962C8B-B14F-4D97-AF65-F5344CB8AC3E}">
        <p14:creationId xmlns:p14="http://schemas.microsoft.com/office/powerpoint/2010/main" val="13507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9</a:t>
            </a:fld>
            <a:endParaRPr lang="uk-UA"/>
          </a:p>
        </p:txBody>
      </p:sp>
      <p:sp>
        <p:nvSpPr>
          <p:cNvPr id="3" name="Text Placeholder 2"/>
          <p:cNvSpPr>
            <a:spLocks noGrp="1"/>
          </p:cNvSpPr>
          <p:nvPr>
            <p:ph type="body" idx="1"/>
          </p:nvPr>
        </p:nvSpPr>
        <p:spPr>
          <a:xfrm>
            <a:off x="914401" y="1828800"/>
            <a:ext cx="9571511" cy="6286500"/>
          </a:xfrm>
        </p:spPr>
        <p:txBody>
          <a:bodyPr/>
          <a:lstStyle/>
          <a:p>
            <a:pPr marL="0" indent="0">
              <a:buNone/>
            </a:pPr>
            <a:r>
              <a:rPr lang="en-US" b="1"/>
              <a:t>This resource includes: </a:t>
            </a:r>
          </a:p>
          <a:p>
            <a:r>
              <a:rPr lang="en-US"/>
              <a:t>Slides on key evidence from peer-reviewed and grey literature on the impacts of continued smoking by cancer patients</a:t>
            </a:r>
          </a:p>
          <a:p>
            <a:r>
              <a:rPr lang="en-US"/>
              <a:t>Each slide contains key findings with short citations, </a:t>
            </a:r>
            <a:br>
              <a:rPr lang="en-US"/>
            </a:br>
            <a:r>
              <a:rPr lang="en-US"/>
              <a:t>easy to copy + paste</a:t>
            </a:r>
          </a:p>
          <a:p>
            <a:r>
              <a:rPr lang="en-US"/>
              <a:t>Each slide’s notes section contains complete citation information for each cited finding, easy to copy + paste</a:t>
            </a:r>
          </a:p>
        </p:txBody>
      </p:sp>
      <p:sp>
        <p:nvSpPr>
          <p:cNvPr id="4" name="Title 3"/>
          <p:cNvSpPr>
            <a:spLocks noGrp="1"/>
          </p:cNvSpPr>
          <p:nvPr>
            <p:ph type="title"/>
          </p:nvPr>
        </p:nvSpPr>
        <p:spPr/>
        <p:txBody>
          <a:bodyPr/>
          <a:lstStyle/>
          <a:p>
            <a:r>
              <a:rPr lang="en-US"/>
              <a:t>What information is contained within this resource?</a:t>
            </a:r>
          </a:p>
        </p:txBody>
      </p:sp>
    </p:spTree>
    <p:extLst>
      <p:ext uri="{BB962C8B-B14F-4D97-AF65-F5344CB8AC3E}">
        <p14:creationId xmlns:p14="http://schemas.microsoft.com/office/powerpoint/2010/main" val="27381363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38">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57A4"/>
      </a:hlink>
      <a:folHlink>
        <a:srgbClr val="0057A4"/>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3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57A4"/>
      </a:hlink>
      <a:folHlink>
        <a:srgbClr val="0057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12059</Words>
  <Application>Microsoft Office PowerPoint</Application>
  <PresentationFormat>Custom</PresentationFormat>
  <Paragraphs>652</Paragraphs>
  <Slides>79</Slides>
  <Notes>52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79</vt:i4>
      </vt:variant>
    </vt:vector>
  </HeadingPairs>
  <TitlesOfParts>
    <vt:vector size="88" baseType="lpstr">
      <vt:lpstr>MS PGothic</vt:lpstr>
      <vt:lpstr>MS PGothic</vt:lpstr>
      <vt:lpstr>Arial</vt:lpstr>
      <vt:lpstr>Calibri</vt:lpstr>
      <vt:lpstr>Calibri</vt:lpstr>
      <vt:lpstr>Helvetica Light</vt:lpstr>
      <vt:lpstr>Helvetica Neue</vt:lpstr>
      <vt:lpstr>White</vt:lpstr>
      <vt:lpstr>Custom Design</vt:lpstr>
      <vt:lpstr>Key Evidence from Peer-reviewed and Grey Literature on Smoking Cessation for Cancer Patients</vt:lpstr>
      <vt:lpstr>Contents</vt:lpstr>
      <vt:lpstr>PowerPoint Presentation</vt:lpstr>
      <vt:lpstr>Why is this  resource important?</vt:lpstr>
      <vt:lpstr>Why is this resource important?</vt:lpstr>
      <vt:lpstr>Why is this resource important?</vt:lpstr>
      <vt:lpstr>Why is this resource important?</vt:lpstr>
      <vt:lpstr>What information  is contained in  this resource?</vt:lpstr>
      <vt:lpstr>What information is contained within this resource?</vt:lpstr>
      <vt:lpstr>How can I use  this resource?</vt:lpstr>
      <vt:lpstr>How can I use this resource?</vt:lpstr>
      <vt:lpstr>Suite of Tobacco Cessation in Cancer Systems Resources</vt:lpstr>
      <vt:lpstr>How can I use this resource?</vt:lpstr>
      <vt:lpstr>Methods</vt:lpstr>
      <vt:lpstr>Methods</vt:lpstr>
      <vt:lpstr>Methods</vt:lpstr>
      <vt:lpstr>Methods</vt:lpstr>
      <vt:lpstr>PRISMA Flow Diagram</vt:lpstr>
      <vt:lpstr>Results</vt:lpstr>
      <vt:lpstr>Scope and Limitations </vt:lpstr>
      <vt:lpstr>Key Evidence Findings</vt:lpstr>
      <vt:lpstr>Prevalence</vt:lpstr>
      <vt:lpstr>Prevalence</vt:lpstr>
      <vt:lpstr>Impact of Continued Tobacco Use</vt:lpstr>
      <vt:lpstr>Impact of Continued Tobacco Use </vt:lpstr>
      <vt:lpstr>Impact of Continued Tobacco Use</vt:lpstr>
      <vt:lpstr>Mortality</vt:lpstr>
      <vt:lpstr>Tobacco Cessation Interventions for Cancer Patients</vt:lpstr>
      <vt:lpstr>Suggested citation</vt:lpstr>
      <vt:lpstr>Bibliography</vt:lpstr>
      <vt:lpstr>Bibliography (Electronic databases)</vt:lpstr>
      <vt:lpstr>Bibliography (Electronic databases)</vt:lpstr>
      <vt:lpstr>Bibliography (Electronic databases)</vt:lpstr>
      <vt:lpstr>Bibliography (Grey literature)</vt:lpstr>
      <vt:lpstr>Bibliography (Grey literature)</vt:lpstr>
      <vt:lpstr>Bibliography (Grey literature)</vt:lpstr>
      <vt:lpstr>Bibliography (Grey literature)</vt:lpstr>
      <vt:lpstr>Appendix: Key Evidence  by Theme</vt:lpstr>
      <vt:lpstr>Interpreting Evidence</vt:lpstr>
      <vt:lpstr>Themes of Key Evidence</vt:lpstr>
      <vt:lpstr>Themes of Key Evidence (continued)</vt:lpstr>
      <vt:lpstr>Key Evidence: Tobacco Use Amongst Cancer Patients</vt:lpstr>
      <vt:lpstr>Prevalence</vt:lpstr>
      <vt:lpstr>Prevalence</vt:lpstr>
      <vt:lpstr>Continued tobacco use post-diagnosis</vt:lpstr>
      <vt:lpstr>Continued tobacco use post-diagnosis</vt:lpstr>
      <vt:lpstr>Continued tobacco use post-diagnosis</vt:lpstr>
      <vt:lpstr>Tobacco use relapse </vt:lpstr>
      <vt:lpstr>Key Evidence: Impact of continued tobacco use +/or cessation on health outcomes</vt:lpstr>
      <vt:lpstr>Radiation Therapy</vt:lpstr>
      <vt:lpstr>Chemotherapy</vt:lpstr>
      <vt:lpstr>Surgery</vt:lpstr>
      <vt:lpstr>Surgery</vt:lpstr>
      <vt:lpstr>Surgery</vt:lpstr>
      <vt:lpstr>Drugs</vt:lpstr>
      <vt:lpstr>Other</vt:lpstr>
      <vt:lpstr>Key Evidence: Impact of continued tobacco use +/or cessation on health outcomes</vt:lpstr>
      <vt:lpstr>Cancer Recurrence</vt:lpstr>
      <vt:lpstr>Cancer Recurrence</vt:lpstr>
      <vt:lpstr>Second Primary Cancer</vt:lpstr>
      <vt:lpstr>Mortality </vt:lpstr>
      <vt:lpstr>Mortality</vt:lpstr>
      <vt:lpstr>Survival</vt:lpstr>
      <vt:lpstr>Survival</vt:lpstr>
      <vt:lpstr>Survival</vt:lpstr>
      <vt:lpstr>Key Evidence: Impact of continued tobacco use +/or cessation on quality of life</vt:lpstr>
      <vt:lpstr>Post-Operative Cancer Patients</vt:lpstr>
      <vt:lpstr>Cancer Survivors</vt:lpstr>
      <vt:lpstr>Key Evidence: Tobacco cessation interventions for cancer patients</vt:lpstr>
      <vt:lpstr>Tobacco Cessation Interventions for Cancer Patients</vt:lpstr>
      <vt:lpstr>Tobacco Cessation Interventions for Cancer Patients</vt:lpstr>
      <vt:lpstr>Use of Cessation Aids by Cancer Patients</vt:lpstr>
      <vt:lpstr>Efficacy of Tobacco Cessation Interventions for Cancer Patients</vt:lpstr>
      <vt:lpstr>Efficacy of Tobacco Cessation Interventions for Cancer Patients</vt:lpstr>
      <vt:lpstr>Efficacy of Tobacco Cessation Interventions for Cancer Patients</vt:lpstr>
      <vt:lpstr>Efficacy of Tobacco Cessation Interventions for Cancer Patients</vt:lpstr>
      <vt:lpstr>Clinical Practice Patterns and Training on Tobacco Cessation </vt:lpstr>
      <vt:lpstr>Clinical Practice Patterns and Training on Tobacco Cessation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McDonald</dc:creator>
  <cp:lastModifiedBy>Catherine Jan</cp:lastModifiedBy>
  <cp:revision>120</cp:revision>
  <dcterms:modified xsi:type="dcterms:W3CDTF">2018-11-28T16:08:10Z</dcterms:modified>
</cp:coreProperties>
</file>