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257" r:id="rId3"/>
    <p:sldId id="258" r:id="rId4"/>
    <p:sldId id="298" r:id="rId5"/>
    <p:sldId id="390" r:id="rId6"/>
    <p:sldId id="356" r:id="rId7"/>
    <p:sldId id="264" r:id="rId8"/>
    <p:sldId id="314" r:id="rId9"/>
    <p:sldId id="259" r:id="rId10"/>
    <p:sldId id="261" r:id="rId11"/>
    <p:sldId id="316" r:id="rId12"/>
    <p:sldId id="262" r:id="rId13"/>
    <p:sldId id="280" r:id="rId14"/>
    <p:sldId id="358" r:id="rId15"/>
    <p:sldId id="392" r:id="rId16"/>
    <p:sldId id="278" r:id="rId17"/>
    <p:sldId id="325" r:id="rId18"/>
    <p:sldId id="361" r:id="rId19"/>
    <p:sldId id="362" r:id="rId20"/>
    <p:sldId id="354" r:id="rId21"/>
    <p:sldId id="396" r:id="rId22"/>
    <p:sldId id="394" r:id="rId23"/>
    <p:sldId id="265" r:id="rId24"/>
    <p:sldId id="376" r:id="rId25"/>
    <p:sldId id="274" r:id="rId26"/>
    <p:sldId id="318" r:id="rId27"/>
    <p:sldId id="320" r:id="rId28"/>
    <p:sldId id="380" r:id="rId29"/>
    <p:sldId id="334" r:id="rId30"/>
    <p:sldId id="399" r:id="rId31"/>
    <p:sldId id="335" r:id="rId32"/>
    <p:sldId id="378" r:id="rId33"/>
    <p:sldId id="337" r:id="rId34"/>
    <p:sldId id="339" r:id="rId35"/>
    <p:sldId id="340" r:id="rId36"/>
    <p:sldId id="341" r:id="rId37"/>
    <p:sldId id="342" r:id="rId38"/>
    <p:sldId id="400" r:id="rId39"/>
    <p:sldId id="343" r:id="rId40"/>
    <p:sldId id="344" r:id="rId41"/>
    <p:sldId id="345" r:id="rId42"/>
    <p:sldId id="364" r:id="rId43"/>
    <p:sldId id="346" r:id="rId44"/>
    <p:sldId id="347" r:id="rId45"/>
    <p:sldId id="348" r:id="rId46"/>
    <p:sldId id="349" r:id="rId47"/>
    <p:sldId id="271" r:id="rId48"/>
    <p:sldId id="327"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ennifer" initials="p" lastIdx="18" clrIdx="0"/>
  <p:cmAuthor id="1" name="Neetu Shukla" initials="NS" lastIdx="20" clrIdx="1">
    <p:extLst>
      <p:ext uri="{19B8F6BF-5375-455C-9EA6-DF929625EA0E}">
        <p15:presenceInfo xmlns:p15="http://schemas.microsoft.com/office/powerpoint/2012/main" userId="S-1-5-21-1087103429-2500212742-680250774-29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9E7F4"/>
    <a:srgbClr val="EFD1EB"/>
    <a:srgbClr val="E6CCE3"/>
    <a:srgbClr val="E1D1DF"/>
    <a:srgbClr val="E4CEE1"/>
    <a:srgbClr val="E8CAE4"/>
    <a:srgbClr val="FFCCFF"/>
    <a:srgbClr val="FF99FF"/>
    <a:srgbClr val="E193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13" autoAdjust="0"/>
    <p:restoredTop sz="72842" autoAdjust="0"/>
  </p:normalViewPr>
  <p:slideViewPr>
    <p:cSldViewPr>
      <p:cViewPr varScale="1">
        <p:scale>
          <a:sx n="69" d="100"/>
          <a:sy n="69" d="100"/>
        </p:scale>
        <p:origin x="60" y="2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CA"/>
          </a:p>
        </p:txBody>
      </p:sp>
      <p:sp>
        <p:nvSpPr>
          <p:cNvPr id="3" name="Date Placeholder 2"/>
          <p:cNvSpPr>
            <a:spLocks noGrp="1"/>
          </p:cNvSpPr>
          <p:nvPr>
            <p:ph type="dt" sz="quarter" idx="1"/>
          </p:nvPr>
        </p:nvSpPr>
        <p:spPr>
          <a:xfrm>
            <a:off x="3970734" y="0"/>
            <a:ext cx="3038145" cy="465743"/>
          </a:xfrm>
          <a:prstGeom prst="rect">
            <a:avLst/>
          </a:prstGeom>
        </p:spPr>
        <p:txBody>
          <a:bodyPr vert="horz" lIns="88139" tIns="44070" rIns="88139" bIns="44070" rtlCol="0"/>
          <a:lstStyle>
            <a:lvl1pPr algn="r">
              <a:defRPr sz="1200"/>
            </a:lvl1pPr>
          </a:lstStyle>
          <a:p>
            <a:fld id="{63B596B5-4238-4A35-9BC1-828E57F270AC}" type="datetimeFigureOut">
              <a:rPr lang="en-CA" smtClean="0"/>
              <a:t>05/03/2018</a:t>
            </a:fld>
            <a:endParaRPr lang="en-CA"/>
          </a:p>
        </p:txBody>
      </p:sp>
      <p:sp>
        <p:nvSpPr>
          <p:cNvPr id="4" name="Footer Placeholder 3"/>
          <p:cNvSpPr>
            <a:spLocks noGrp="1"/>
          </p:cNvSpPr>
          <p:nvPr>
            <p:ph type="ftr" sz="quarter" idx="2"/>
          </p:nvPr>
        </p:nvSpPr>
        <p:spPr>
          <a:xfrm>
            <a:off x="0" y="8830658"/>
            <a:ext cx="3038145" cy="465742"/>
          </a:xfrm>
          <a:prstGeom prst="rect">
            <a:avLst/>
          </a:prstGeom>
        </p:spPr>
        <p:txBody>
          <a:bodyPr vert="horz" lIns="88139" tIns="44070" rIns="88139" bIns="44070" rtlCol="0" anchor="b"/>
          <a:lstStyle>
            <a:lvl1pPr algn="l">
              <a:defRPr sz="1200"/>
            </a:lvl1pPr>
          </a:lstStyle>
          <a:p>
            <a:endParaRPr lang="en-CA"/>
          </a:p>
        </p:txBody>
      </p:sp>
      <p:sp>
        <p:nvSpPr>
          <p:cNvPr id="5" name="Slide Number Placeholder 4"/>
          <p:cNvSpPr>
            <a:spLocks noGrp="1"/>
          </p:cNvSpPr>
          <p:nvPr>
            <p:ph type="sldNum" sz="quarter" idx="3"/>
          </p:nvPr>
        </p:nvSpPr>
        <p:spPr>
          <a:xfrm>
            <a:off x="3970734" y="8830658"/>
            <a:ext cx="3038145" cy="465742"/>
          </a:xfrm>
          <a:prstGeom prst="rect">
            <a:avLst/>
          </a:prstGeom>
        </p:spPr>
        <p:txBody>
          <a:bodyPr vert="horz" lIns="88139" tIns="44070" rIns="88139" bIns="44070" rtlCol="0" anchor="b"/>
          <a:lstStyle>
            <a:lvl1pPr algn="r">
              <a:defRPr sz="1200"/>
            </a:lvl1pPr>
          </a:lstStyle>
          <a:p>
            <a:fld id="{DB1594FB-9761-4A24-AAC7-0D29F2B6866C}" type="slidenum">
              <a:rPr lang="en-CA" smtClean="0"/>
              <a:t>‹#›</a:t>
            </a:fld>
            <a:endParaRPr lang="en-CA"/>
          </a:p>
        </p:txBody>
      </p:sp>
    </p:spTree>
    <p:extLst>
      <p:ext uri="{BB962C8B-B14F-4D97-AF65-F5344CB8AC3E}">
        <p14:creationId xmlns:p14="http://schemas.microsoft.com/office/powerpoint/2010/main" val="490618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14631478-A31A-4473-9370-681BC3AE88B9}" type="datetimeFigureOut">
              <a:rPr lang="en-US" smtClean="0"/>
              <a:pPr/>
              <a:t>3/5/2018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A11E2247-435F-4B14-9A62-FFADC5AD07F5}" type="slidenum">
              <a:rPr lang="en-US" smtClean="0"/>
              <a:pPr/>
              <a:t>‹#›</a:t>
            </a:fld>
            <a:endParaRPr lang="en-US" dirty="0"/>
          </a:p>
        </p:txBody>
      </p:sp>
    </p:spTree>
    <p:extLst>
      <p:ext uri="{BB962C8B-B14F-4D97-AF65-F5344CB8AC3E}">
        <p14:creationId xmlns:p14="http://schemas.microsoft.com/office/powerpoint/2010/main" val="243239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a:t>
            </a:fld>
            <a:endParaRPr lang="en-US" dirty="0"/>
          </a:p>
        </p:txBody>
      </p:sp>
    </p:spTree>
    <p:extLst>
      <p:ext uri="{BB962C8B-B14F-4D97-AF65-F5344CB8AC3E}">
        <p14:creationId xmlns:p14="http://schemas.microsoft.com/office/powerpoint/2010/main" val="3565850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17</a:t>
            </a:fld>
            <a:endParaRPr lang="en-US" dirty="0"/>
          </a:p>
        </p:txBody>
      </p:sp>
    </p:spTree>
    <p:extLst>
      <p:ext uri="{BB962C8B-B14F-4D97-AF65-F5344CB8AC3E}">
        <p14:creationId xmlns:p14="http://schemas.microsoft.com/office/powerpoint/2010/main" val="1874440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18</a:t>
            </a:fld>
            <a:endParaRPr lang="en-US" dirty="0"/>
          </a:p>
        </p:txBody>
      </p:sp>
    </p:spTree>
    <p:extLst>
      <p:ext uri="{BB962C8B-B14F-4D97-AF65-F5344CB8AC3E}">
        <p14:creationId xmlns:p14="http://schemas.microsoft.com/office/powerpoint/2010/main" val="3021016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19</a:t>
            </a:fld>
            <a:endParaRPr lang="en-US" dirty="0"/>
          </a:p>
        </p:txBody>
      </p:sp>
    </p:spTree>
    <p:extLst>
      <p:ext uri="{BB962C8B-B14F-4D97-AF65-F5344CB8AC3E}">
        <p14:creationId xmlns:p14="http://schemas.microsoft.com/office/powerpoint/2010/main" val="339775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23</a:t>
            </a:fld>
            <a:endParaRPr lang="en-US" dirty="0"/>
          </a:p>
        </p:txBody>
      </p:sp>
    </p:spTree>
    <p:extLst>
      <p:ext uri="{BB962C8B-B14F-4D97-AF65-F5344CB8AC3E}">
        <p14:creationId xmlns:p14="http://schemas.microsoft.com/office/powerpoint/2010/main" val="1254519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24</a:t>
            </a:fld>
            <a:endParaRPr lang="en-US" dirty="0"/>
          </a:p>
        </p:txBody>
      </p:sp>
    </p:spTree>
    <p:extLst>
      <p:ext uri="{BB962C8B-B14F-4D97-AF65-F5344CB8AC3E}">
        <p14:creationId xmlns:p14="http://schemas.microsoft.com/office/powerpoint/2010/main" val="2510759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25</a:t>
            </a:fld>
            <a:endParaRPr lang="en-US" dirty="0"/>
          </a:p>
        </p:txBody>
      </p:sp>
    </p:spTree>
    <p:extLst>
      <p:ext uri="{BB962C8B-B14F-4D97-AF65-F5344CB8AC3E}">
        <p14:creationId xmlns:p14="http://schemas.microsoft.com/office/powerpoint/2010/main" val="1802202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26</a:t>
            </a:fld>
            <a:endParaRPr lang="en-US" dirty="0"/>
          </a:p>
        </p:txBody>
      </p:sp>
    </p:spTree>
    <p:extLst>
      <p:ext uri="{BB962C8B-B14F-4D97-AF65-F5344CB8AC3E}">
        <p14:creationId xmlns:p14="http://schemas.microsoft.com/office/powerpoint/2010/main" val="407003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27</a:t>
            </a:fld>
            <a:endParaRPr lang="en-US" dirty="0"/>
          </a:p>
        </p:txBody>
      </p:sp>
    </p:spTree>
    <p:extLst>
      <p:ext uri="{BB962C8B-B14F-4D97-AF65-F5344CB8AC3E}">
        <p14:creationId xmlns:p14="http://schemas.microsoft.com/office/powerpoint/2010/main" val="8373956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28</a:t>
            </a:fld>
            <a:endParaRPr lang="en-US" dirty="0"/>
          </a:p>
        </p:txBody>
      </p:sp>
    </p:spTree>
    <p:extLst>
      <p:ext uri="{BB962C8B-B14F-4D97-AF65-F5344CB8AC3E}">
        <p14:creationId xmlns:p14="http://schemas.microsoft.com/office/powerpoint/2010/main" val="646438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31</a:t>
            </a:fld>
            <a:endParaRPr lang="en-US" dirty="0"/>
          </a:p>
        </p:txBody>
      </p:sp>
    </p:spTree>
    <p:extLst>
      <p:ext uri="{BB962C8B-B14F-4D97-AF65-F5344CB8AC3E}">
        <p14:creationId xmlns:p14="http://schemas.microsoft.com/office/powerpoint/2010/main" val="328949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2</a:t>
            </a:fld>
            <a:endParaRPr lang="en-US" dirty="0"/>
          </a:p>
        </p:txBody>
      </p:sp>
    </p:spTree>
    <p:extLst>
      <p:ext uri="{BB962C8B-B14F-4D97-AF65-F5344CB8AC3E}">
        <p14:creationId xmlns:p14="http://schemas.microsoft.com/office/powerpoint/2010/main" val="1919907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32</a:t>
            </a:fld>
            <a:endParaRPr lang="en-US" dirty="0"/>
          </a:p>
        </p:txBody>
      </p:sp>
    </p:spTree>
    <p:extLst>
      <p:ext uri="{BB962C8B-B14F-4D97-AF65-F5344CB8AC3E}">
        <p14:creationId xmlns:p14="http://schemas.microsoft.com/office/powerpoint/2010/main" val="2091446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35</a:t>
            </a:fld>
            <a:endParaRPr lang="en-US" dirty="0"/>
          </a:p>
        </p:txBody>
      </p:sp>
    </p:spTree>
    <p:extLst>
      <p:ext uri="{BB962C8B-B14F-4D97-AF65-F5344CB8AC3E}">
        <p14:creationId xmlns:p14="http://schemas.microsoft.com/office/powerpoint/2010/main" val="3560178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36</a:t>
            </a:fld>
            <a:endParaRPr lang="en-US" dirty="0"/>
          </a:p>
        </p:txBody>
      </p:sp>
    </p:spTree>
    <p:extLst>
      <p:ext uri="{BB962C8B-B14F-4D97-AF65-F5344CB8AC3E}">
        <p14:creationId xmlns:p14="http://schemas.microsoft.com/office/powerpoint/2010/main" val="34299627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39</a:t>
            </a:fld>
            <a:endParaRPr lang="en-US" dirty="0"/>
          </a:p>
        </p:txBody>
      </p:sp>
    </p:spTree>
    <p:extLst>
      <p:ext uri="{BB962C8B-B14F-4D97-AF65-F5344CB8AC3E}">
        <p14:creationId xmlns:p14="http://schemas.microsoft.com/office/powerpoint/2010/main" val="9145912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40</a:t>
            </a:fld>
            <a:endParaRPr lang="en-US" dirty="0"/>
          </a:p>
        </p:txBody>
      </p:sp>
    </p:spTree>
    <p:extLst>
      <p:ext uri="{BB962C8B-B14F-4D97-AF65-F5344CB8AC3E}">
        <p14:creationId xmlns:p14="http://schemas.microsoft.com/office/powerpoint/2010/main" val="2959783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41</a:t>
            </a:fld>
            <a:endParaRPr lang="en-US" dirty="0"/>
          </a:p>
        </p:txBody>
      </p:sp>
    </p:spTree>
    <p:extLst>
      <p:ext uri="{BB962C8B-B14F-4D97-AF65-F5344CB8AC3E}">
        <p14:creationId xmlns:p14="http://schemas.microsoft.com/office/powerpoint/2010/main" val="2034492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42</a:t>
            </a:fld>
            <a:endParaRPr lang="en-US" dirty="0"/>
          </a:p>
        </p:txBody>
      </p:sp>
    </p:spTree>
    <p:extLst>
      <p:ext uri="{BB962C8B-B14F-4D97-AF65-F5344CB8AC3E}">
        <p14:creationId xmlns:p14="http://schemas.microsoft.com/office/powerpoint/2010/main" val="17135340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43</a:t>
            </a:fld>
            <a:endParaRPr lang="en-US" dirty="0"/>
          </a:p>
        </p:txBody>
      </p:sp>
    </p:spTree>
    <p:extLst>
      <p:ext uri="{BB962C8B-B14F-4D97-AF65-F5344CB8AC3E}">
        <p14:creationId xmlns:p14="http://schemas.microsoft.com/office/powerpoint/2010/main" val="93444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44</a:t>
            </a:fld>
            <a:endParaRPr lang="en-US" dirty="0"/>
          </a:p>
        </p:txBody>
      </p:sp>
    </p:spTree>
    <p:extLst>
      <p:ext uri="{BB962C8B-B14F-4D97-AF65-F5344CB8AC3E}">
        <p14:creationId xmlns:p14="http://schemas.microsoft.com/office/powerpoint/2010/main" val="33981751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45</a:t>
            </a:fld>
            <a:endParaRPr lang="en-US" dirty="0"/>
          </a:p>
        </p:txBody>
      </p:sp>
    </p:spTree>
    <p:extLst>
      <p:ext uri="{BB962C8B-B14F-4D97-AF65-F5344CB8AC3E}">
        <p14:creationId xmlns:p14="http://schemas.microsoft.com/office/powerpoint/2010/main" val="309846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6</a:t>
            </a:fld>
            <a:endParaRPr lang="en-US" dirty="0"/>
          </a:p>
        </p:txBody>
      </p:sp>
    </p:spTree>
    <p:extLst>
      <p:ext uri="{BB962C8B-B14F-4D97-AF65-F5344CB8AC3E}">
        <p14:creationId xmlns:p14="http://schemas.microsoft.com/office/powerpoint/2010/main" val="38920298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p:txBody>
      </p:sp>
      <p:sp>
        <p:nvSpPr>
          <p:cNvPr id="4" name="Slide Number Placeholder 3"/>
          <p:cNvSpPr>
            <a:spLocks noGrp="1"/>
          </p:cNvSpPr>
          <p:nvPr>
            <p:ph type="sldNum" sz="quarter" idx="10"/>
          </p:nvPr>
        </p:nvSpPr>
        <p:spPr/>
        <p:txBody>
          <a:bodyPr/>
          <a:lstStyle/>
          <a:p>
            <a:pPr>
              <a:defRPr/>
            </a:pPr>
            <a:fld id="{F3A0C33B-4234-4A8B-BAB4-4A5F8D1B8F2D}" type="slidenum">
              <a:rPr lang="en-US" smtClean="0"/>
              <a:pPr>
                <a:defRPr/>
              </a:pPr>
              <a:t>46</a:t>
            </a:fld>
            <a:endParaRPr lang="en-US" dirty="0"/>
          </a:p>
        </p:txBody>
      </p:sp>
    </p:spTree>
    <p:extLst>
      <p:ext uri="{BB962C8B-B14F-4D97-AF65-F5344CB8AC3E}">
        <p14:creationId xmlns:p14="http://schemas.microsoft.com/office/powerpoint/2010/main" val="4061929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7</a:t>
            </a:fld>
            <a:endParaRPr lang="en-US" dirty="0"/>
          </a:p>
        </p:txBody>
      </p:sp>
    </p:spTree>
    <p:extLst>
      <p:ext uri="{BB962C8B-B14F-4D97-AF65-F5344CB8AC3E}">
        <p14:creationId xmlns:p14="http://schemas.microsoft.com/office/powerpoint/2010/main" val="2351640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10</a:t>
            </a:fld>
            <a:endParaRPr lang="en-US" dirty="0"/>
          </a:p>
        </p:txBody>
      </p:sp>
    </p:spTree>
    <p:extLst>
      <p:ext uri="{BB962C8B-B14F-4D97-AF65-F5344CB8AC3E}">
        <p14:creationId xmlns:p14="http://schemas.microsoft.com/office/powerpoint/2010/main" val="1479095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11</a:t>
            </a:fld>
            <a:endParaRPr lang="en-US" dirty="0"/>
          </a:p>
        </p:txBody>
      </p:sp>
    </p:spTree>
    <p:extLst>
      <p:ext uri="{BB962C8B-B14F-4D97-AF65-F5344CB8AC3E}">
        <p14:creationId xmlns:p14="http://schemas.microsoft.com/office/powerpoint/2010/main" val="2733975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12</a:t>
            </a:fld>
            <a:endParaRPr lang="en-US" dirty="0"/>
          </a:p>
        </p:txBody>
      </p:sp>
    </p:spTree>
    <p:extLst>
      <p:ext uri="{BB962C8B-B14F-4D97-AF65-F5344CB8AC3E}">
        <p14:creationId xmlns:p14="http://schemas.microsoft.com/office/powerpoint/2010/main" val="3474254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A11E2247-435F-4B14-9A62-FFADC5AD07F5}" type="slidenum">
              <a:rPr lang="en-US" smtClean="0"/>
              <a:pPr/>
              <a:t>13</a:t>
            </a:fld>
            <a:endParaRPr lang="en-US" dirty="0"/>
          </a:p>
        </p:txBody>
      </p:sp>
    </p:spTree>
    <p:extLst>
      <p:ext uri="{BB962C8B-B14F-4D97-AF65-F5344CB8AC3E}">
        <p14:creationId xmlns:p14="http://schemas.microsoft.com/office/powerpoint/2010/main" val="1104287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baseline="0" dirty="0" smtClean="0"/>
          </a:p>
        </p:txBody>
      </p:sp>
      <p:sp>
        <p:nvSpPr>
          <p:cNvPr id="4" name="Slide Number Placeholder 3"/>
          <p:cNvSpPr>
            <a:spLocks noGrp="1"/>
          </p:cNvSpPr>
          <p:nvPr>
            <p:ph type="sldNum" sz="quarter" idx="10"/>
          </p:nvPr>
        </p:nvSpPr>
        <p:spPr/>
        <p:txBody>
          <a:bodyPr/>
          <a:lstStyle/>
          <a:p>
            <a:fld id="{A11E2247-435F-4B14-9A62-FFADC5AD07F5}" type="slidenum">
              <a:rPr lang="en-US" smtClean="0"/>
              <a:pPr/>
              <a:t>16</a:t>
            </a:fld>
            <a:endParaRPr lang="en-US" dirty="0"/>
          </a:p>
        </p:txBody>
      </p:sp>
    </p:spTree>
    <p:extLst>
      <p:ext uri="{BB962C8B-B14F-4D97-AF65-F5344CB8AC3E}">
        <p14:creationId xmlns:p14="http://schemas.microsoft.com/office/powerpoint/2010/main" val="4178995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April 2017</a:t>
            </a:r>
            <a:endParaRPr lang="en-US"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April 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April 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April 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253963" y="6417559"/>
            <a:ext cx="634752" cy="395817"/>
          </a:xfrm>
        </p:spPr>
        <p:txBody>
          <a:bodyPr/>
          <a:lstStyle>
            <a:lvl1pPr>
              <a:defRPr sz="1200"/>
            </a:lvl1pPr>
          </a:lstStyle>
          <a:p>
            <a:fld id="{C35E50E1-3288-4B49-A832-AC6F42EE392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April 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April 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April 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April 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April 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April 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April 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5E50E1-3288-4B49-A832-AC6F42EE392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April 2017</a:t>
            </a:r>
            <a:endParaRPr lang="en-US" dirty="0"/>
          </a:p>
        </p:txBody>
      </p:sp>
      <p:sp>
        <p:nvSpPr>
          <p:cNvPr id="5" name="Footer Placeholder 4"/>
          <p:cNvSpPr>
            <a:spLocks noGrp="1"/>
          </p:cNvSpPr>
          <p:nvPr>
            <p:ph type="ftr" sz="quarter" idx="3"/>
          </p:nvPr>
        </p:nvSpPr>
        <p:spPr>
          <a:xfrm>
            <a:off x="1675739"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118496" y="6371165"/>
            <a:ext cx="634752"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C35E50E1-3288-4B49-A832-AC6F42EE392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cancercare.on.ca/pcs/screening/breastscreening/OBSP/highris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cancercare.on.ca/pcs/screening/breastscreening/OBSP/highris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ancercare.on.ca/pcs/screening/breastscreening/OBSP/highrisk/"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cancercare.on.ca/pcs/screening/breastscreening/OBSP/highris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partnershipagainstcancer.ca/" TargetMode="External"/><Relationship Id="rId2" Type="http://schemas.openxmlformats.org/officeDocument/2006/relationships/hyperlink" Target="http://www.hc-sc.gc.ca/index-eng.ph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canadiantaskforce.c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canadiantaskforce.c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ver working file (3)-01.jpg"/>
          <p:cNvPicPr>
            <a:picLocks noChangeAspect="1"/>
          </p:cNvPicPr>
          <p:nvPr/>
        </p:nvPicPr>
        <p:blipFill>
          <a:blip r:embed="rId3" cstate="print"/>
          <a:stretch>
            <a:fillRect/>
          </a:stretch>
        </p:blipFill>
        <p:spPr>
          <a:xfrm>
            <a:off x="0" y="-103909"/>
            <a:ext cx="9143999" cy="7065818"/>
          </a:xfrm>
          <a:prstGeom prst="rect">
            <a:avLst/>
          </a:prstGeom>
        </p:spPr>
      </p:pic>
      <p:sp>
        <p:nvSpPr>
          <p:cNvPr id="5" name="TextBox 4"/>
          <p:cNvSpPr txBox="1"/>
          <p:nvPr/>
        </p:nvSpPr>
        <p:spPr>
          <a:xfrm>
            <a:off x="467544" y="404664"/>
            <a:ext cx="4176464" cy="964367"/>
          </a:xfrm>
          <a:prstGeom prst="rect">
            <a:avLst/>
          </a:prstGeom>
          <a:noFill/>
        </p:spPr>
        <p:txBody>
          <a:bodyPr wrap="square" rtlCol="0">
            <a:spAutoFit/>
          </a:bodyPr>
          <a:lstStyle/>
          <a:p>
            <a:pPr>
              <a:lnSpc>
                <a:spcPts val="3400"/>
              </a:lnSpc>
            </a:pPr>
            <a:r>
              <a:rPr lang="en-CA" sz="3200" b="1" dirty="0" smtClean="0">
                <a:solidFill>
                  <a:schemeClr val="tx1">
                    <a:lumMod val="65000"/>
                    <a:lumOff val="35000"/>
                  </a:schemeClr>
                </a:solidFill>
              </a:rPr>
              <a:t>Breast </a:t>
            </a:r>
            <a:r>
              <a:rPr lang="en-CA" sz="3200" b="1" dirty="0">
                <a:solidFill>
                  <a:schemeClr val="tx1">
                    <a:lumMod val="65000"/>
                    <a:lumOff val="35000"/>
                  </a:schemeClr>
                </a:solidFill>
              </a:rPr>
              <a:t>Cancer Screening </a:t>
            </a:r>
            <a:r>
              <a:rPr lang="en-CA" sz="3200" b="1" dirty="0" smtClean="0">
                <a:solidFill>
                  <a:schemeClr val="tx1">
                    <a:lumMod val="65000"/>
                    <a:lumOff val="35000"/>
                  </a:schemeClr>
                </a:solidFill>
              </a:rPr>
              <a:t>in Canada </a:t>
            </a:r>
            <a:endParaRPr lang="en-US" sz="3200" b="1" dirty="0">
              <a:solidFill>
                <a:schemeClr val="tx1">
                  <a:lumMod val="65000"/>
                  <a:lumOff val="35000"/>
                </a:schemeClr>
              </a:solidFill>
            </a:endParaRPr>
          </a:p>
        </p:txBody>
      </p:sp>
      <p:sp>
        <p:nvSpPr>
          <p:cNvPr id="6" name="TextBox 5"/>
          <p:cNvSpPr txBox="1"/>
          <p:nvPr/>
        </p:nvSpPr>
        <p:spPr>
          <a:xfrm>
            <a:off x="414000" y="1692000"/>
            <a:ext cx="3816424" cy="369332"/>
          </a:xfrm>
          <a:prstGeom prst="rect">
            <a:avLst/>
          </a:prstGeom>
          <a:noFill/>
        </p:spPr>
        <p:txBody>
          <a:bodyPr wrap="square" rtlCol="0">
            <a:spAutoFit/>
          </a:bodyPr>
          <a:lstStyle/>
          <a:p>
            <a:r>
              <a:rPr lang="en-US" b="1" dirty="0" smtClean="0">
                <a:solidFill>
                  <a:schemeClr val="bg1"/>
                </a:solidFill>
              </a:rPr>
              <a:t> </a:t>
            </a:r>
            <a:r>
              <a:rPr lang="en-US" b="1" dirty="0" smtClean="0">
                <a:solidFill>
                  <a:schemeClr val="tx1">
                    <a:lumMod val="65000"/>
                    <a:lumOff val="35000"/>
                  </a:schemeClr>
                </a:solidFill>
              </a:rPr>
              <a:t>Environmental Scan</a:t>
            </a:r>
            <a:endParaRPr lang="en-US" dirty="0">
              <a:solidFill>
                <a:schemeClr val="tx1">
                  <a:lumMod val="65000"/>
                  <a:lumOff val="35000"/>
                </a:schemeClr>
              </a:solidFill>
            </a:endParaRPr>
          </a:p>
        </p:txBody>
      </p:sp>
      <p:sp>
        <p:nvSpPr>
          <p:cNvPr id="7" name="TextBox 6"/>
          <p:cNvSpPr txBox="1"/>
          <p:nvPr/>
        </p:nvSpPr>
        <p:spPr>
          <a:xfrm>
            <a:off x="7524328" y="6577607"/>
            <a:ext cx="1512168" cy="523220"/>
          </a:xfrm>
          <a:prstGeom prst="rect">
            <a:avLst/>
          </a:prstGeom>
          <a:noFill/>
        </p:spPr>
        <p:txBody>
          <a:bodyPr wrap="square" rtlCol="0">
            <a:spAutoFit/>
          </a:bodyPr>
          <a:lstStyle/>
          <a:p>
            <a:r>
              <a:rPr lang="en-CA" sz="1400" dirty="0" smtClean="0"/>
              <a:t>April 2017</a:t>
            </a:r>
            <a:endParaRPr lang="en-US" sz="1400" dirty="0"/>
          </a:p>
          <a:p>
            <a:endParaRPr lang="en-US" sz="1400" b="1" dirty="0">
              <a:solidFill>
                <a:schemeClr val="tx1">
                  <a:lumMod val="65000"/>
                  <a:lumOff val="35000"/>
                </a:schemeClr>
              </a:solidFill>
            </a:endParaRPr>
          </a:p>
        </p:txBody>
      </p:sp>
      <p:sp>
        <p:nvSpPr>
          <p:cNvPr id="2" name="Slide Number Placeholder 1"/>
          <p:cNvSpPr>
            <a:spLocks noGrp="1"/>
          </p:cNvSpPr>
          <p:nvPr>
            <p:ph type="sldNum" sz="quarter" idx="12"/>
          </p:nvPr>
        </p:nvSpPr>
        <p:spPr/>
        <p:txBody>
          <a:bodyPr/>
          <a:lstStyle/>
          <a:p>
            <a:fld id="{C35E50E1-3288-4B49-A832-AC6F42EE392F}"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116632"/>
            <a:ext cx="6912768" cy="1152128"/>
          </a:xfrm>
        </p:spPr>
        <p:txBody>
          <a:bodyPr>
            <a:normAutofit fontScale="90000"/>
          </a:bodyPr>
          <a:lstStyle/>
          <a:p>
            <a:pPr algn="l">
              <a:lnSpc>
                <a:spcPts val="3000"/>
              </a:lnSpc>
            </a:pPr>
            <a:r>
              <a:rPr lang="en-US" sz="3100" b="1" dirty="0" smtClean="0">
                <a:solidFill>
                  <a:schemeClr val="tx1">
                    <a:lumMod val="65000"/>
                    <a:lumOff val="35000"/>
                  </a:schemeClr>
                </a:solidFill>
              </a:rPr>
              <a:t>Provincial </a:t>
            </a:r>
            <a:r>
              <a:rPr lang="en-US" sz="3100" b="1" dirty="0">
                <a:solidFill>
                  <a:schemeClr val="tx1">
                    <a:lumMod val="65000"/>
                    <a:lumOff val="35000"/>
                  </a:schemeClr>
                </a:solidFill>
              </a:rPr>
              <a:t>and </a:t>
            </a:r>
            <a:r>
              <a:rPr lang="en-US" sz="3100" b="1" dirty="0" smtClean="0">
                <a:solidFill>
                  <a:schemeClr val="tx1">
                    <a:lumMod val="65000"/>
                    <a:lumOff val="35000"/>
                  </a:schemeClr>
                </a:solidFill>
              </a:rPr>
              <a:t>Territorial Breast Cancer Screening </a:t>
            </a:r>
            <a:r>
              <a:rPr lang="en-US" sz="3100" b="1" dirty="0">
                <a:solidFill>
                  <a:schemeClr val="tx1">
                    <a:lumMod val="65000"/>
                    <a:lumOff val="35000"/>
                  </a:schemeClr>
                </a:solidFill>
              </a:rPr>
              <a:t>Clinical Practice Guidelines</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graphicFrame>
        <p:nvGraphicFramePr>
          <p:cNvPr id="6" name="Group 82"/>
          <p:cNvGraphicFramePr>
            <a:graphicFrameLocks noGrp="1"/>
          </p:cNvGraphicFramePr>
          <p:nvPr>
            <p:ph sz="quarter" idx="1"/>
            <p:extLst>
              <p:ext uri="{D42A27DB-BD31-4B8C-83A1-F6EECF244321}">
                <p14:modId xmlns:p14="http://schemas.microsoft.com/office/powerpoint/2010/main" val="3875028160"/>
              </p:ext>
            </p:extLst>
          </p:nvPr>
        </p:nvGraphicFramePr>
        <p:xfrm>
          <a:off x="155067" y="1934305"/>
          <a:ext cx="8809421" cy="3342513"/>
        </p:xfrm>
        <a:graphic>
          <a:graphicData uri="http://schemas.openxmlformats.org/drawingml/2006/table">
            <a:tbl>
              <a:tblPr/>
              <a:tblGrid>
                <a:gridCol w="948764"/>
                <a:gridCol w="1899476"/>
                <a:gridCol w="2643829"/>
                <a:gridCol w="1387163"/>
                <a:gridCol w="1930189"/>
              </a:tblGrid>
              <a:tr h="24039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Start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Interval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Exclusion criteria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4039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sng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CA"/>
                    </a:p>
                  </a:txBody>
                  <a:tcPr/>
                </a:tc>
                <a:tc hMerge="1">
                  <a:txBody>
                    <a:bodyPr/>
                    <a:lstStyle/>
                    <a:p>
                      <a:endParaRPr lang="en-CA"/>
                    </a:p>
                  </a:txBody>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114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(age 40-49 accepted by physician referral for initial screen but not actively recruited)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solidFill>
                          <a:effectLst/>
                          <a:latin typeface="+mj-lt"/>
                          <a:ea typeface="ヒラギノ角ゴ Pro W3" charset="-128"/>
                        </a:rPr>
                        <a:t>For women aged 40-49 - annual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Tx/>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Personal history of breast cancer; no NWT healthcare coverage; no primary healthcare provider; acute symptoms; breast implants; breastfeeding in last 3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089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(age 40-49 accepted by self-referral but not actively recruited)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74 (age 75+ accepted by self referral, but not recalled)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Previous breast cancer; breast implants; signs or symptoms of breast cancer</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3154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0" i="0" u="none" strike="noStrike" cap="none" normalizeH="0" baseline="0" dirty="0" smtClean="0">
                          <a:ln>
                            <a:noFill/>
                          </a:ln>
                          <a:solidFill>
                            <a:schemeClr val="tx1"/>
                          </a:solidFill>
                          <a:effectLst/>
                          <a:latin typeface="+mj-lt"/>
                          <a:ea typeface="ヒラギノ角ゴ Pro W3"/>
                          <a:cs typeface="ヒラギノ角ゴ Pro W3"/>
                        </a:rPr>
                        <a:t>Begin at age 50 (age 40-49 accepted by self-referral but not actively recruited)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a:cs typeface="ヒラギノ角ゴ Pro W3"/>
                        </a:rPr>
                        <a:t>For women aged 40-49 - biennial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a:cs typeface="ヒラギノ角ゴ Pro W3"/>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0" i="0" u="none" strike="noStrike" cap="none" normalizeH="0" baseline="0" dirty="0" smtClean="0">
                          <a:ln>
                            <a:noFill/>
                          </a:ln>
                          <a:solidFill>
                            <a:schemeClr val="tx1"/>
                          </a:solidFill>
                          <a:effectLst/>
                          <a:latin typeface="+mj-lt"/>
                          <a:ea typeface="ヒラギノ角ゴ Pro W3"/>
                          <a:cs typeface="ヒラギノ角ゴ Pro W3"/>
                        </a:rPr>
                        <a:t>74 (age 75+ accepted by self referral but not actively recruited or recalled)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lang="en-CA" sz="1100" kern="1200" dirty="0" smtClean="0">
                          <a:solidFill>
                            <a:schemeClr val="tx1"/>
                          </a:solidFill>
                          <a:effectLst/>
                          <a:latin typeface="+mn-lt"/>
                          <a:ea typeface="+mn-ea"/>
                          <a:cs typeface="+mn-cs"/>
                        </a:rPr>
                        <a:t>Previous breast cancer; breast implants</a:t>
                      </a:r>
                      <a:endParaRPr kumimoji="0" lang="en-US" sz="1100" b="0" i="0" u="none" strike="noStrike" cap="none" normalizeH="0" baseline="0" dirty="0" smtClean="0">
                        <a:ln>
                          <a:noFill/>
                        </a:ln>
                        <a:solidFill>
                          <a:schemeClr val="tx1"/>
                        </a:solidFill>
                        <a:effectLst/>
                        <a:latin typeface="+mj-lt"/>
                        <a:ea typeface="ヒラギノ角ゴ Pro W3"/>
                        <a:cs typeface="ヒラギノ角ゴ Pro W3"/>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8" name="TextBox 7"/>
          <p:cNvSpPr txBox="1"/>
          <p:nvPr/>
        </p:nvSpPr>
        <p:spPr>
          <a:xfrm>
            <a:off x="239297" y="5285287"/>
            <a:ext cx="8640960" cy="369332"/>
          </a:xfrm>
          <a:prstGeom prst="rect">
            <a:avLst/>
          </a:prstGeom>
          <a:noFill/>
        </p:spPr>
        <p:txBody>
          <a:bodyPr wrap="square" rtlCol="0">
            <a:spAutoFit/>
          </a:bodyPr>
          <a:lstStyle/>
          <a:p>
            <a:r>
              <a:rPr lang="en-CA" sz="900" dirty="0" smtClean="0">
                <a:latin typeface="+mj-lt"/>
                <a:cs typeface="Arial" panose="020B0604020202020204" pitchFamily="34" charset="0"/>
              </a:rPr>
              <a:t>*No </a:t>
            </a:r>
            <a:r>
              <a:rPr lang="en-CA" sz="900" dirty="0">
                <a:cs typeface="Arial" panose="020B0604020202020204" pitchFamily="34" charset="0"/>
              </a:rPr>
              <a:t>organized </a:t>
            </a:r>
            <a:r>
              <a:rPr lang="en-CA" sz="900" dirty="0" smtClean="0">
                <a:latin typeface="+mj-lt"/>
                <a:cs typeface="Arial" panose="020B0604020202020204" pitchFamily="34" charset="0"/>
              </a:rPr>
              <a:t>screening program available in Nunavut</a:t>
            </a:r>
          </a:p>
          <a:p>
            <a:endParaRPr lang="en-CA" sz="900" dirty="0"/>
          </a:p>
        </p:txBody>
      </p:sp>
      <p:sp>
        <p:nvSpPr>
          <p:cNvPr id="9" name="TextBox 8"/>
          <p:cNvSpPr txBox="1"/>
          <p:nvPr/>
        </p:nvSpPr>
        <p:spPr>
          <a:xfrm>
            <a:off x="1792818" y="1262056"/>
            <a:ext cx="6912768" cy="369332"/>
          </a:xfrm>
          <a:prstGeom prst="rect">
            <a:avLst/>
          </a:prstGeom>
          <a:noFill/>
        </p:spPr>
        <p:txBody>
          <a:bodyPr wrap="square" rtlCol="0">
            <a:spAutoFit/>
          </a:bodyPr>
          <a:lstStyle/>
          <a:p>
            <a:r>
              <a:rPr lang="en-CA" dirty="0" smtClean="0"/>
              <a:t>For asymptomatic women at average risk:</a:t>
            </a:r>
            <a:endParaRPr lang="en-CA" dirty="0"/>
          </a:p>
        </p:txBody>
      </p:sp>
      <p:sp>
        <p:nvSpPr>
          <p:cNvPr id="5" name="Slide Number Placeholder 4"/>
          <p:cNvSpPr>
            <a:spLocks noGrp="1"/>
          </p:cNvSpPr>
          <p:nvPr>
            <p:ph type="sldNum" sz="quarter" idx="12"/>
          </p:nvPr>
        </p:nvSpPr>
        <p:spPr/>
        <p:txBody>
          <a:bodyPr/>
          <a:lstStyle/>
          <a:p>
            <a:fld id="{C35E50E1-3288-4B49-A832-AC6F42EE392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821" y="137215"/>
            <a:ext cx="7200800" cy="1152128"/>
          </a:xfrm>
        </p:spPr>
        <p:txBody>
          <a:bodyPr>
            <a:normAutofit fontScale="90000"/>
          </a:bodyPr>
          <a:lstStyle/>
          <a:p>
            <a:pPr algn="l">
              <a:lnSpc>
                <a:spcPts val="3000"/>
              </a:lnSpc>
            </a:pPr>
            <a:r>
              <a:rPr lang="en-US" sz="3100" b="1" dirty="0">
                <a:solidFill>
                  <a:schemeClr val="tx1">
                    <a:lumMod val="65000"/>
                    <a:lumOff val="35000"/>
                  </a:schemeClr>
                </a:solidFill>
              </a:rPr>
              <a:t>Provincial and Territorial Breast Cancer Screening Clinical Practice Guidelines, </a:t>
            </a:r>
            <a:r>
              <a:rPr lang="en-US" sz="3100" b="1" dirty="0" smtClean="0">
                <a:solidFill>
                  <a:schemeClr val="tx1">
                    <a:lumMod val="65000"/>
                    <a:lumOff val="35000"/>
                  </a:schemeClr>
                </a:solidFill>
              </a:rPr>
              <a:t>cont’d</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graphicFrame>
        <p:nvGraphicFramePr>
          <p:cNvPr id="6" name="Group 82"/>
          <p:cNvGraphicFramePr>
            <a:graphicFrameLocks noGrp="1"/>
          </p:cNvGraphicFramePr>
          <p:nvPr>
            <p:ph sz="quarter" idx="1"/>
            <p:extLst>
              <p:ext uri="{D42A27DB-BD31-4B8C-83A1-F6EECF244321}">
                <p14:modId xmlns:p14="http://schemas.microsoft.com/office/powerpoint/2010/main" val="1496236555"/>
              </p:ext>
            </p:extLst>
          </p:nvPr>
        </p:nvGraphicFramePr>
        <p:xfrm>
          <a:off x="107504" y="1700808"/>
          <a:ext cx="8942070" cy="4990432"/>
        </p:xfrm>
        <a:graphic>
          <a:graphicData uri="http://schemas.openxmlformats.org/drawingml/2006/table">
            <a:tbl>
              <a:tblPr/>
              <a:tblGrid>
                <a:gridCol w="1034050"/>
                <a:gridCol w="1489497"/>
                <a:gridCol w="2098042"/>
                <a:gridCol w="1285628"/>
                <a:gridCol w="3034853"/>
              </a:tblGrid>
              <a:tr h="25308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Start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Interval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Exclusion criteria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139940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(age 40-49 accepted with physician referral for the first screen)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40-49 - annual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74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Women less than age 40; signs or symptoms of breast cancer; requiring follow-up with diagnostic imaging; requiring work-up for an unknown primary malignancy or possible metastatic disease to the breast or axilla; known diagnosis/history of breast cancer; men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4436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(age 49 accepted to mobile unit if turning 50 in same calendar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Breast cancer in last 5 years; breast implants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3738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50 (ages 40-49 accepted to mobile unit with physician referral)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40-49 - biennial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solidFill>
                          <a:effectLst/>
                          <a:latin typeface="+mj-lt"/>
                          <a:ea typeface="ヒラギノ角ゴ Pro W3"/>
                          <a:cs typeface="ヒラギノ角ゴ Pro W3"/>
                        </a:rPr>
                        <a:t>74 (age 75+ accepted by self referral but not actively recruited or recalled)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a:cs typeface="ヒラギノ角ゴ Pro W3"/>
                        </a:rPr>
                        <a:t>Previous breast cancer; breast implants; had a mammogram in the last 12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3871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t>
                      </a:r>
                      <a:endParaRPr kumimoji="0" lang="en-US" sz="1100" b="0" i="0" u="none" strike="sng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solidFill>
                          <a:effectLst/>
                          <a:latin typeface="+mj-lt"/>
                          <a:ea typeface="ヒラギノ角ゴ Pro W3" charset="-128"/>
                        </a:rPr>
                        <a:t>74 </a:t>
                      </a:r>
                      <a:r>
                        <a:rPr kumimoji="0" lang="en-US" sz="1100" b="0" i="0" u="none" strike="noStrike" kern="1200" cap="none" normalizeH="0" baseline="0" dirty="0" smtClean="0">
                          <a:ln>
                            <a:noFill/>
                          </a:ln>
                          <a:solidFill>
                            <a:schemeClr val="tx1"/>
                          </a:solidFill>
                          <a:effectLst/>
                          <a:latin typeface="+mn-lt"/>
                          <a:ea typeface="ヒラギノ角ゴ Pro W3" charset="-128"/>
                          <a:cs typeface="+mn-cs"/>
                        </a:rPr>
                        <a:t>(women 75+ can be screened  but require a physician referral; not actively recruited or recalled by the OBSP)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Acute breast symptoms; previous breast cancer; breast implants; mastectomy; had a mammogram in the last 11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TextBox 8"/>
          <p:cNvSpPr txBox="1"/>
          <p:nvPr/>
        </p:nvSpPr>
        <p:spPr>
          <a:xfrm>
            <a:off x="1691680" y="1203068"/>
            <a:ext cx="6912768" cy="369332"/>
          </a:xfrm>
          <a:prstGeom prst="rect">
            <a:avLst/>
          </a:prstGeom>
          <a:noFill/>
        </p:spPr>
        <p:txBody>
          <a:bodyPr wrap="square" rtlCol="0">
            <a:spAutoFit/>
          </a:bodyPr>
          <a:lstStyle/>
          <a:p>
            <a:r>
              <a:rPr lang="en-CA" dirty="0" smtClean="0"/>
              <a:t>For asymptomatic women at average risk:</a:t>
            </a:r>
            <a:endParaRPr lang="en-CA"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11</a:t>
            </a:fld>
            <a:endParaRPr lang="en-US" dirty="0"/>
          </a:p>
        </p:txBody>
      </p:sp>
    </p:spTree>
    <p:extLst>
      <p:ext uri="{BB962C8B-B14F-4D97-AF65-F5344CB8AC3E}">
        <p14:creationId xmlns:p14="http://schemas.microsoft.com/office/powerpoint/2010/main" val="4211588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18377"/>
            <a:ext cx="7270074" cy="1152128"/>
          </a:xfrm>
        </p:spPr>
        <p:txBody>
          <a:bodyPr>
            <a:normAutofit fontScale="90000"/>
          </a:bodyPr>
          <a:lstStyle/>
          <a:p>
            <a:pPr algn="l">
              <a:lnSpc>
                <a:spcPts val="3000"/>
              </a:lnSpc>
            </a:pPr>
            <a:r>
              <a:rPr lang="en-US" sz="3100" b="1" dirty="0">
                <a:solidFill>
                  <a:schemeClr val="tx1">
                    <a:lumMod val="65000"/>
                    <a:lumOff val="35000"/>
                  </a:schemeClr>
                </a:solidFill>
              </a:rPr>
              <a:t>Provincial and Territorial Breast Cancer Screening Clinical Practice Guidelines, </a:t>
            </a:r>
            <a:r>
              <a:rPr lang="en-US" sz="3100" b="1" dirty="0" smtClean="0">
                <a:solidFill>
                  <a:schemeClr val="tx1">
                    <a:lumMod val="65000"/>
                    <a:lumOff val="35000"/>
                  </a:schemeClr>
                </a:solidFill>
              </a:rPr>
              <a:t>cont’d</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graphicFrame>
        <p:nvGraphicFramePr>
          <p:cNvPr id="10" name="Group 82"/>
          <p:cNvGraphicFramePr>
            <a:graphicFrameLocks/>
          </p:cNvGraphicFramePr>
          <p:nvPr>
            <p:extLst>
              <p:ext uri="{D42A27DB-BD31-4B8C-83A1-F6EECF244321}">
                <p14:modId xmlns:p14="http://schemas.microsoft.com/office/powerpoint/2010/main" val="2052228317"/>
              </p:ext>
            </p:extLst>
          </p:nvPr>
        </p:nvGraphicFramePr>
        <p:xfrm>
          <a:off x="104770" y="1691209"/>
          <a:ext cx="8928992" cy="4188333"/>
        </p:xfrm>
        <a:graphic>
          <a:graphicData uri="http://schemas.openxmlformats.org/drawingml/2006/table">
            <a:tbl>
              <a:tblPr/>
              <a:tblGrid>
                <a:gridCol w="1080119"/>
                <a:gridCol w="1514903"/>
                <a:gridCol w="2334700"/>
                <a:gridCol w="1512168"/>
                <a:gridCol w="2487102"/>
              </a:tblGrid>
              <a:tr h="30127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Start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Interval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Exclusion criteria (e.g. no previous breast cancer)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794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ea typeface="ヒラギノ角ゴ Pro W3" charset="-128"/>
                        </a:rPr>
                        <a:t>Begin at age 50 (accept ages 35-49 only with physician referral, at a program designated screening or referral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CA" sz="1100" b="0" i="0" u="none" strike="noStrike" cap="none" normalizeH="0" baseline="0" dirty="0" smtClean="0">
                          <a:ln>
                            <a:noFill/>
                          </a:ln>
                          <a:solidFill>
                            <a:schemeClr val="tx1"/>
                          </a:solidFill>
                          <a:effectLst/>
                          <a:latin typeface="+mj-lt"/>
                          <a:ea typeface="ヒラギノ角ゴ Pro W3" charset="-128"/>
                        </a:rPr>
                        <a:t>For women aged 50-69 -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ea typeface="ヒラギノ角ゴ Pro W3" charset="-128"/>
                        </a:rPr>
                        <a:t>69 (age 70+ only with a physician referral, at a  program designated screening or referral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Previous breast cancer</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653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Begin at age 50 (age 40-49 accepted only with physician or nurse practitioner referral)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solidFill>
                          <a:effectLst/>
                          <a:latin typeface="+mj-lt"/>
                          <a:ea typeface="ヒラギノ角ゴ Pro W3" charset="-128"/>
                        </a:rPr>
                        <a:t>74 (age 74+ only with a physician </a:t>
                      </a:r>
                      <a:r>
                        <a:rPr kumimoji="0" lang="en-US" sz="1100" b="0" i="0" u="none" strike="noStrike" cap="none" normalizeH="0" baseline="0" dirty="0" smtClean="0">
                          <a:ln>
                            <a:noFill/>
                          </a:ln>
                          <a:solidFill>
                            <a:schemeClr val="tx1"/>
                          </a:solidFill>
                          <a:effectLst/>
                          <a:latin typeface="+mj-lt"/>
                          <a:ea typeface="ヒラギノ角ゴ Pro W3" charset="-128"/>
                        </a:rPr>
                        <a:t>or nurse practitioner </a:t>
                      </a:r>
                      <a:r>
                        <a:rPr kumimoji="0" lang="en-CA" sz="1100" b="0" i="0" u="none" strike="noStrike" cap="none" normalizeH="0" baseline="0" dirty="0" smtClean="0">
                          <a:ln>
                            <a:noFill/>
                          </a:ln>
                          <a:solidFill>
                            <a:schemeClr val="tx1"/>
                          </a:solidFill>
                          <a:effectLst/>
                          <a:latin typeface="+mj-lt"/>
                          <a:ea typeface="ヒラギノ角ゴ Pro W3" charset="-128"/>
                        </a:rPr>
                        <a:t>referral)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Previous breast cancer</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1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Begin at age 50 (age 40-49 accepted by self-referral but not actively recruited)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40-49 - annual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50-69</a:t>
                      </a:r>
                      <a:r>
                        <a:rPr kumimoji="0" lang="en-CA" sz="1100" b="1" i="0" u="none" strike="noStrike" cap="none" normalizeH="0" baseline="30000" dirty="0" smtClean="0">
                          <a:ln>
                            <a:noFill/>
                          </a:ln>
                          <a:solidFill>
                            <a:schemeClr val="tx1"/>
                          </a:solidFill>
                          <a:effectLst/>
                          <a:latin typeface="Sylfaen"/>
                          <a:ea typeface="ヒラギノ角ゴ Pro W3" charset="-128"/>
                        </a:rPr>
                        <a:t>†</a:t>
                      </a:r>
                      <a:r>
                        <a:rPr kumimoji="0" lang="en-CA" sz="1100" b="0" i="0" u="none" strike="noStrike" cap="none" normalizeH="0" baseline="0" dirty="0" smtClean="0">
                          <a:ln>
                            <a:noFill/>
                          </a:ln>
                          <a:solidFill>
                            <a:schemeClr val="tx1"/>
                          </a:solidFill>
                          <a:effectLst/>
                          <a:latin typeface="+mj-lt"/>
                          <a:ea typeface="ヒラギノ角ゴ Pro W3" charset="-128"/>
                        </a:rPr>
                        <a:t>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Breast implants; previous breast cancer; signs or symptoms of breast cancer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375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Begin at age 40</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(accepted by self -referral)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40-49 - annual recall</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74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US" sz="1100" i="0" dirty="0" smtClean="0">
                          <a:solidFill>
                            <a:schemeClr val="tx1"/>
                          </a:solidFill>
                        </a:rPr>
                        <a:t>Previous breast cancer;</a:t>
                      </a:r>
                      <a:r>
                        <a:rPr lang="en-US" sz="1100" i="0" baseline="0" dirty="0" smtClean="0">
                          <a:solidFill>
                            <a:schemeClr val="tx1"/>
                          </a:solidFill>
                        </a:rPr>
                        <a:t> h</a:t>
                      </a:r>
                      <a:r>
                        <a:rPr lang="en-US" sz="1100" i="0" dirty="0" smtClean="0">
                          <a:solidFill>
                            <a:schemeClr val="tx1"/>
                          </a:solidFill>
                        </a:rPr>
                        <a:t>ad a mammogram in the last 12 months; breast implants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452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pitchFamily="18" charset="0"/>
                        <a:buNone/>
                        <a:tabLst/>
                      </a:pPr>
                      <a:r>
                        <a:rPr kumimoji="0" lang="en-US" sz="1100" b="0" i="0" u="none" strike="noStrike" cap="none" normalizeH="0" baseline="0" dirty="0" smtClean="0">
                          <a:ln>
                            <a:noFill/>
                          </a:ln>
                          <a:solidFill>
                            <a:schemeClr val="tx1"/>
                          </a:solidFill>
                          <a:effectLst/>
                          <a:latin typeface="+mj-lt"/>
                          <a:ea typeface="ヒラギノ角ゴ Pro W3"/>
                          <a:cs typeface="ヒラギノ角ゴ Pro W3"/>
                        </a:rPr>
                        <a:t>Begin at age 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pitchFamily="18" charset="0"/>
                        <a:buNone/>
                        <a:tabLst/>
                      </a:pPr>
                      <a:r>
                        <a:rPr kumimoji="0" lang="en-CA" sz="1100" b="0" i="0" u="none" strike="noStrike" cap="none" normalizeH="0" baseline="0" dirty="0" smtClean="0">
                          <a:ln>
                            <a:noFill/>
                          </a:ln>
                          <a:solidFill>
                            <a:schemeClr val="tx1"/>
                          </a:solidFill>
                          <a:effectLst/>
                          <a:latin typeface="+mj-lt"/>
                          <a:ea typeface="ヒラギノ角ゴ Pro W3"/>
                          <a:cs typeface="ヒラギノ角ゴ Pro W3"/>
                        </a:rPr>
                        <a:t>For women aged 50-74 - biennial 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15888"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rPr>
                        <a:t>74 (age 74+ only if previously enrolled in the program)</a:t>
                      </a:r>
                    </a:p>
                  </a:txBody>
                  <a:tcPr marL="9525" marR="9525" marT="952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  Previous breast cancer; breast implants</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endParaRPr>
                    </a:p>
                  </a:txBody>
                  <a:tcPr marL="9525" marR="9525" marT="952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619672" y="1254515"/>
            <a:ext cx="6912768" cy="369332"/>
          </a:xfrm>
          <a:prstGeom prst="rect">
            <a:avLst/>
          </a:prstGeom>
          <a:noFill/>
        </p:spPr>
        <p:txBody>
          <a:bodyPr wrap="square" rtlCol="0">
            <a:spAutoFit/>
          </a:bodyPr>
          <a:lstStyle/>
          <a:p>
            <a:r>
              <a:rPr lang="en-CA" dirty="0" smtClean="0"/>
              <a:t>For asymptomatic women at average risk:</a:t>
            </a:r>
            <a:endParaRPr lang="en-CA" dirty="0"/>
          </a:p>
        </p:txBody>
      </p:sp>
      <p:sp>
        <p:nvSpPr>
          <p:cNvPr id="3" name="Rectangle 2"/>
          <p:cNvSpPr/>
          <p:nvPr/>
        </p:nvSpPr>
        <p:spPr>
          <a:xfrm>
            <a:off x="391435" y="5965408"/>
            <a:ext cx="8355662" cy="369332"/>
          </a:xfrm>
          <a:prstGeom prst="rect">
            <a:avLst/>
          </a:prstGeom>
        </p:spPr>
        <p:txBody>
          <a:bodyPr wrap="square">
            <a:spAutoFit/>
          </a:bodyPr>
          <a:lstStyle/>
          <a:p>
            <a:r>
              <a:rPr lang="en-CA" sz="900" dirty="0" smtClean="0">
                <a:latin typeface="+mj-lt"/>
              </a:rPr>
              <a:t> </a:t>
            </a:r>
            <a:r>
              <a:rPr lang="en-CA" sz="900" dirty="0">
                <a:latin typeface="+mj-lt"/>
              </a:rPr>
              <a:t>† </a:t>
            </a:r>
            <a:r>
              <a:rPr lang="en-CA" sz="900" dirty="0" smtClean="0">
                <a:latin typeface="+mj-lt"/>
              </a:rPr>
              <a:t>This age group may change to 50-74; currently pending </a:t>
            </a:r>
            <a:r>
              <a:rPr lang="en-CA" sz="900" dirty="0">
                <a:latin typeface="+mj-lt"/>
              </a:rPr>
              <a:t>institutional approval</a:t>
            </a:r>
          </a:p>
          <a:p>
            <a:endParaRPr lang="en-CA" sz="900" dirty="0"/>
          </a:p>
        </p:txBody>
      </p:sp>
      <p:sp>
        <p:nvSpPr>
          <p:cNvPr id="5" name="Slide Number Placeholder 4"/>
          <p:cNvSpPr>
            <a:spLocks noGrp="1"/>
          </p:cNvSpPr>
          <p:nvPr>
            <p:ph type="sldNum" sz="quarter" idx="12"/>
          </p:nvPr>
        </p:nvSpPr>
        <p:spPr/>
        <p:txBody>
          <a:bodyPr/>
          <a:lstStyle/>
          <a:p>
            <a:fld id="{C35E50E1-3288-4B49-A832-AC6F42EE392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07704" y="188640"/>
            <a:ext cx="7038350" cy="720080"/>
          </a:xfrm>
        </p:spPr>
        <p:txBody>
          <a:bodyPr>
            <a:noAutofit/>
          </a:bodyPr>
          <a:lstStyle/>
          <a:p>
            <a:pPr algn="l"/>
            <a:r>
              <a:rPr lang="en-CA" sz="2800" b="1" dirty="0" smtClean="0">
                <a:solidFill>
                  <a:schemeClr val="tx1">
                    <a:lumMod val="65000"/>
                    <a:lumOff val="35000"/>
                  </a:schemeClr>
                </a:solidFill>
              </a:rPr>
              <a:t>Breast </a:t>
            </a:r>
            <a:r>
              <a:rPr lang="en-CA" sz="2800" b="1" dirty="0">
                <a:solidFill>
                  <a:schemeClr val="tx1">
                    <a:lumMod val="65000"/>
                    <a:lumOff val="35000"/>
                  </a:schemeClr>
                </a:solidFill>
              </a:rPr>
              <a:t>Cancer Screening </a:t>
            </a:r>
            <a:r>
              <a:rPr lang="en-CA" sz="2800" b="1" dirty="0" smtClean="0">
                <a:solidFill>
                  <a:schemeClr val="tx1">
                    <a:lumMod val="65000"/>
                    <a:lumOff val="35000"/>
                  </a:schemeClr>
                </a:solidFill>
              </a:rPr>
              <a:t>Recruitment Methods</a:t>
            </a:r>
            <a:endParaRPr lang="en-CA" altLang="en-US" sz="2800" b="1" dirty="0" smtClean="0">
              <a:solidFill>
                <a:schemeClr val="tx1">
                  <a:lumMod val="65000"/>
                  <a:lumOff val="35000"/>
                </a:schemeClr>
              </a:solidFill>
            </a:endParaRPr>
          </a:p>
        </p:txBody>
      </p:sp>
      <p:graphicFrame>
        <p:nvGraphicFramePr>
          <p:cNvPr id="24788" name="Group 212"/>
          <p:cNvGraphicFramePr>
            <a:graphicFrameLocks noGrp="1"/>
          </p:cNvGraphicFramePr>
          <p:nvPr>
            <p:ph sz="quarter" idx="1"/>
            <p:extLst>
              <p:ext uri="{D42A27DB-BD31-4B8C-83A1-F6EECF244321}">
                <p14:modId xmlns:p14="http://schemas.microsoft.com/office/powerpoint/2010/main" val="3103420479"/>
              </p:ext>
            </p:extLst>
          </p:nvPr>
        </p:nvGraphicFramePr>
        <p:xfrm>
          <a:off x="161077" y="1102295"/>
          <a:ext cx="8784977" cy="4575170"/>
        </p:xfrm>
        <a:graphic>
          <a:graphicData uri="http://schemas.openxmlformats.org/drawingml/2006/table">
            <a:tbl>
              <a:tblPr/>
              <a:tblGrid>
                <a:gridCol w="2022111"/>
                <a:gridCol w="1231173"/>
                <a:gridCol w="976461"/>
                <a:gridCol w="1405314"/>
                <a:gridCol w="2141595"/>
                <a:gridCol w="1008323"/>
              </a:tblGrid>
              <a:tr h="260104">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r>
                        <a:rPr lang="en-CA" sz="1100" b="1" dirty="0" smtClean="0">
                          <a:solidFill>
                            <a:schemeClr val="tx1"/>
                          </a:solidFill>
                          <a:latin typeface="+mj-lt"/>
                        </a:rPr>
                        <a:t>How are women recruited into your provincial/territorial breast cancer screening program?</a:t>
                      </a:r>
                      <a:endParaRPr lang="en-CA" sz="1100" b="1" dirty="0">
                        <a:solidFill>
                          <a:schemeClr val="tx1"/>
                        </a:solidFill>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US"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1" i="0" u="none" strike="noStrike" cap="none" normalizeH="0" baseline="0" dirty="0" smtClean="0">
                          <a:ln>
                            <a:noFill/>
                          </a:ln>
                          <a:solidFill>
                            <a:schemeClr val="tx1"/>
                          </a:solidFill>
                          <a:effectLst/>
                          <a:latin typeface="+mj-lt"/>
                          <a:ea typeface="ヒラギノ角ゴ Pro W3" charset="-128"/>
                        </a:rPr>
                        <a:t>Target age group for recruitment</a:t>
                      </a:r>
                      <a:r>
                        <a:rPr lang="en-CA" sz="1100" kern="1200" baseline="30000" dirty="0" smtClean="0">
                          <a:solidFill>
                            <a:schemeClr val="tx1"/>
                          </a:solidFill>
                          <a:latin typeface="+mn-lt"/>
                          <a:ea typeface="+mn-ea"/>
                          <a:cs typeface="Arial" panose="020B0604020202020204" pitchFamily="34" charset="0"/>
                          <a:sym typeface="Symbol" panose="05050102010706020507"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82425">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Physician referral</a:t>
                      </a:r>
                      <a:r>
                        <a:rPr kumimoji="0" lang="en-CA" sz="1100" b="1" i="0" u="none" strike="noStrike" cap="none" normalizeH="0" baseline="0" dirty="0" smtClean="0">
                          <a:ln>
                            <a:noFill/>
                          </a:ln>
                          <a:solidFill>
                            <a:schemeClr val="tx1"/>
                          </a:solidFill>
                          <a:effectLst/>
                          <a:latin typeface="+mj-lt"/>
                          <a:ea typeface="ヒラギノ角ゴ Pro W3" charset="-128"/>
                        </a:rPr>
                        <a:t>*</a:t>
                      </a:r>
                      <a:r>
                        <a:rPr kumimoji="0" lang="en-US" sz="1100" b="1" i="0" u="none" strike="noStrike" cap="none" normalizeH="0" baseline="0" dirty="0" smtClean="0">
                          <a:ln>
                            <a:noFill/>
                          </a:ln>
                          <a:solidFill>
                            <a:schemeClr val="tx1"/>
                          </a:solidFill>
                          <a:effectLst/>
                          <a:latin typeface="+mj-lt"/>
                          <a:ea typeface="ヒラギノ角ゴ Pro W3"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1" i="0" u="none" strike="noStrike" cap="none" normalizeH="0" baseline="0" dirty="0" smtClean="0">
                          <a:ln>
                            <a:noFill/>
                          </a:ln>
                          <a:solidFill>
                            <a:schemeClr val="tx1"/>
                          </a:solidFill>
                          <a:effectLst/>
                          <a:latin typeface="+mj-lt"/>
                          <a:ea typeface="ヒラギノ角ゴ Pro W3" charset="-128"/>
                        </a:rPr>
                        <a:t>Self-referral**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Initial letter of invitation***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1" i="0" u="none" strike="noStrike" cap="none" normalizeH="0" baseline="0" dirty="0" smtClean="0">
                          <a:ln>
                            <a:noFill/>
                          </a:ln>
                          <a:solidFill>
                            <a:schemeClr val="tx1"/>
                          </a:solidFill>
                          <a:effectLst/>
                          <a:latin typeface="+mj-lt"/>
                          <a:ea typeface="ヒラギノ角ゴ Pro W3" charset="-128"/>
                        </a:rPr>
                        <a:t>Other method of recruitment (please specify - e.g. phone 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7223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27223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10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23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989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Mobile announcement 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endParaRPr kumimoji="0" lang="en-CA" sz="1100" b="0" i="0" u="none" strike="sng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9945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kern="1200" cap="none" normalizeH="0" baseline="0" dirty="0" smtClean="0">
                          <a:ln>
                            <a:noFill/>
                          </a:ln>
                          <a:solidFill>
                            <a:schemeClr val="tx1"/>
                          </a:solidFill>
                          <a:effectLst/>
                          <a:latin typeface="+mj-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kern="1200" cap="none" normalizeH="0" baseline="0" dirty="0" smtClean="0">
                          <a:ln>
                            <a:noFill/>
                          </a:ln>
                          <a:solidFill>
                            <a:schemeClr val="tx1"/>
                          </a:solidFill>
                          <a:effectLst/>
                          <a:latin typeface="+mj-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Wingdings 2" panose="05020102010507070707" pitchFamily="18" charset="2"/>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 </a:t>
                      </a: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  50-70+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9785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582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defRPr/>
                      </a:pPr>
                      <a:r>
                        <a:rPr kumimoji="0" lang="en-US" sz="1100" b="1" i="0" u="none" strike="noStrike" kern="1200" cap="none" normalizeH="0" baseline="0" dirty="0" smtClean="0">
                          <a:ln>
                            <a:noFill/>
                          </a:ln>
                          <a:solidFill>
                            <a:schemeClr val="tx1"/>
                          </a:solidFill>
                          <a:effectLst/>
                          <a:latin typeface="+mj-lt"/>
                          <a:ea typeface="ヒラギノ角ゴ Pro W3" charset="-128"/>
                          <a:cs typeface="+mn-cs"/>
                          <a:sym typeface="Wingdings 2" pitchFamily="18" charset="2"/>
                        </a:rPr>
                        <a:t></a:t>
                      </a:r>
                      <a:endParaRPr kumimoji="0" lang="en-CA" sz="1100" b="1" i="0" u="none" strike="noStrike" kern="1200" cap="none" normalizeH="0" baseline="0" dirty="0" smtClean="0">
                        <a:ln>
                          <a:noFill/>
                        </a:ln>
                        <a:solidFill>
                          <a:schemeClr val="tx1"/>
                        </a:solidFill>
                        <a:effectLst/>
                        <a:latin typeface="+mj-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1"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ᶧ</a:t>
                      </a: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Nurse practitioners can refer women into the program</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98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rPr>
                        <a:t>Québec</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4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 (most Health Zones)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 Reminder phone calls offered at 1 Health Zone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351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46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63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US" sz="1100" b="1"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1"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51" name="Rectangle 271"/>
          <p:cNvSpPr>
            <a:spLocks noChangeArrowheads="1"/>
          </p:cNvSpPr>
          <p:nvPr/>
        </p:nvSpPr>
        <p:spPr bwMode="auto">
          <a:xfrm>
            <a:off x="33412" y="5731905"/>
            <a:ext cx="8977908" cy="1061829"/>
          </a:xfrm>
          <a:prstGeom prst="rect">
            <a:avLst/>
          </a:prstGeom>
          <a:solidFill>
            <a:schemeClr val="bg1"/>
          </a:solidFill>
          <a:ln>
            <a:noFill/>
          </a:ln>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sz="900" dirty="0">
                <a:latin typeface="+mj-lt"/>
              </a:rPr>
              <a:t>* Physician referral: physician </a:t>
            </a:r>
            <a:r>
              <a:rPr lang="en-CA" sz="900" dirty="0" smtClean="0">
                <a:latin typeface="+mj-lt"/>
              </a:rPr>
              <a:t>refers participant </a:t>
            </a:r>
            <a:r>
              <a:rPr lang="en-CA" sz="900" dirty="0">
                <a:latin typeface="+mj-lt"/>
              </a:rPr>
              <a:t>into the </a:t>
            </a:r>
            <a:r>
              <a:rPr lang="en-CA" sz="900" dirty="0" smtClean="0">
                <a:latin typeface="+mj-lt"/>
              </a:rPr>
              <a:t>breast </a:t>
            </a:r>
            <a:r>
              <a:rPr lang="en-CA" sz="900" dirty="0">
                <a:latin typeface="+mj-lt"/>
              </a:rPr>
              <a:t>cancer screening </a:t>
            </a:r>
            <a:r>
              <a:rPr lang="en-CA" sz="900" dirty="0" smtClean="0">
                <a:latin typeface="+mj-lt"/>
              </a:rPr>
              <a:t>program</a:t>
            </a:r>
            <a:endParaRPr lang="en-CA" sz="900" dirty="0">
              <a:latin typeface="+mj-lt"/>
            </a:endParaRPr>
          </a:p>
          <a:p>
            <a:r>
              <a:rPr lang="en-CA" sz="900" dirty="0">
                <a:latin typeface="+mj-lt"/>
              </a:rPr>
              <a:t>** Self-referral: an individual contacts </a:t>
            </a:r>
            <a:r>
              <a:rPr lang="en-CA" sz="900" dirty="0" smtClean="0">
                <a:latin typeface="+mj-lt"/>
              </a:rPr>
              <a:t>the breast </a:t>
            </a:r>
            <a:r>
              <a:rPr lang="en-CA" sz="900" dirty="0">
                <a:latin typeface="+mj-lt"/>
              </a:rPr>
              <a:t>cancer screening program directly to participate in the </a:t>
            </a:r>
            <a:r>
              <a:rPr lang="en-CA" sz="900" dirty="0" smtClean="0">
                <a:latin typeface="+mj-lt"/>
              </a:rPr>
              <a:t>program</a:t>
            </a:r>
          </a:p>
          <a:p>
            <a:r>
              <a:rPr lang="en-CA" sz="900" dirty="0" smtClean="0">
                <a:latin typeface="+mj-lt"/>
              </a:rPr>
              <a:t>***Initial letter of invitation: letters sent to women not currently enrolled in the screening program inviting them to schedule a screening test</a:t>
            </a:r>
            <a:endParaRPr lang="en-CA" sz="900" dirty="0">
              <a:latin typeface="+mj-lt"/>
            </a:endParaRPr>
          </a:p>
          <a:p>
            <a:pPr eaLnBrk="1" hangingPunct="1"/>
            <a:r>
              <a:rPr lang="en-CA" sz="900" baseline="30000" dirty="0" smtClean="0">
                <a:latin typeface="+mj-lt"/>
                <a:cs typeface="Arial" panose="020B0604020202020204" pitchFamily="34" charset="0"/>
                <a:sym typeface="Symbol" panose="05050102010706020507" pitchFamily="18" charset="2"/>
              </a:rPr>
              <a:t></a:t>
            </a:r>
            <a:r>
              <a:rPr lang="en-CA" sz="900" dirty="0" smtClean="0">
                <a:latin typeface="+mj-lt"/>
                <a:cs typeface="Arial" panose="020B0604020202020204" pitchFamily="34" charset="0"/>
              </a:rPr>
              <a:t>Target age group: the age group that is exclusively targeted by the program for invitation. This age group may be narrower than the age group eligible for screening based on the provincial/territorial guidelines</a:t>
            </a:r>
          </a:p>
          <a:p>
            <a:pPr eaLnBrk="1" hangingPunct="1"/>
            <a:r>
              <a:rPr lang="en-US" sz="900" b="1" dirty="0">
                <a:latin typeface="+mj-lt"/>
                <a:ea typeface="ヒラギノ角ゴ Pro W3" charset="-128"/>
              </a:rPr>
              <a:t>ᶲ</a:t>
            </a:r>
            <a:r>
              <a:rPr lang="en-CA" sz="900" dirty="0" smtClean="0">
                <a:latin typeface="+mj-lt"/>
                <a:cs typeface="Arial" panose="020B0604020202020204" pitchFamily="34" charset="0"/>
              </a:rPr>
              <a:t>No </a:t>
            </a:r>
            <a:r>
              <a:rPr lang="en-CA" sz="900" dirty="0">
                <a:latin typeface="+mj-lt"/>
                <a:cs typeface="Arial" panose="020B0604020202020204" pitchFamily="34" charset="0"/>
              </a:rPr>
              <a:t>organized </a:t>
            </a:r>
            <a:r>
              <a:rPr lang="en-CA" sz="900" dirty="0" smtClean="0">
                <a:latin typeface="+mj-lt"/>
                <a:cs typeface="Arial" panose="020B0604020202020204" pitchFamily="34" charset="0"/>
              </a:rPr>
              <a:t>screening </a:t>
            </a:r>
            <a:r>
              <a:rPr lang="en-CA" sz="900" dirty="0">
                <a:latin typeface="+mj-lt"/>
                <a:cs typeface="Arial" panose="020B0604020202020204" pitchFamily="34" charset="0"/>
              </a:rPr>
              <a:t>program available in Nunavut </a:t>
            </a:r>
            <a:endParaRPr lang="en-CA" sz="900" dirty="0" smtClean="0">
              <a:latin typeface="+mj-lt"/>
              <a:cs typeface="Arial" panose="020B0604020202020204" pitchFamily="34" charset="0"/>
            </a:endParaRPr>
          </a:p>
          <a:p>
            <a:pPr eaLnBrk="1" hangingPunct="1"/>
            <a:r>
              <a:rPr lang="en-CA" sz="900" dirty="0">
                <a:latin typeface="+mj-lt"/>
              </a:rPr>
              <a:t>---- No information was provided at the time the data was </a:t>
            </a:r>
            <a:r>
              <a:rPr lang="en-CA" sz="900" dirty="0" smtClean="0">
                <a:latin typeface="+mj-lt"/>
              </a:rPr>
              <a:t>collected</a:t>
            </a:r>
            <a:endParaRPr lang="en-CA" sz="900" dirty="0">
              <a:latin typeface="+mj-lt"/>
            </a:endParaRPr>
          </a:p>
        </p:txBody>
      </p:sp>
      <p:sp>
        <p:nvSpPr>
          <p:cNvPr id="3" name="Slide Number Placeholder 2"/>
          <p:cNvSpPr>
            <a:spLocks noGrp="1"/>
          </p:cNvSpPr>
          <p:nvPr>
            <p:ph type="sldNum" sz="quarter" idx="12"/>
          </p:nvPr>
        </p:nvSpPr>
        <p:spPr/>
        <p:txBody>
          <a:bodyPr/>
          <a:lstStyle/>
          <a:p>
            <a:fld id="{C35E50E1-3288-4B49-A832-AC6F42EE392F}" type="slidenum">
              <a:rPr lang="en-US" smtClean="0"/>
              <a:pPr/>
              <a:t>13</a:t>
            </a:fld>
            <a:endParaRPr lang="en-US" dirty="0"/>
          </a:p>
        </p:txBody>
      </p:sp>
    </p:spTree>
    <p:extLst>
      <p:ext uri="{BB962C8B-B14F-4D97-AF65-F5344CB8AC3E}">
        <p14:creationId xmlns:p14="http://schemas.microsoft.com/office/powerpoint/2010/main" val="3251985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CA" dirty="0" smtClean="0"/>
              <a:t>Modalities for Breast Cancer Screening</a:t>
            </a:r>
            <a:endParaRPr lang="en-CA" dirty="0"/>
          </a:p>
        </p:txBody>
      </p:sp>
      <p:sp>
        <p:nvSpPr>
          <p:cNvPr id="6" name="Subtitle 5"/>
          <p:cNvSpPr>
            <a:spLocks noGrp="1"/>
          </p:cNvSpPr>
          <p:nvPr>
            <p:ph type="subTitle" idx="1"/>
          </p:nvPr>
        </p:nvSpPr>
        <p:spPr>
          <a:xfrm>
            <a:off x="828700" y="3631720"/>
            <a:ext cx="7629500" cy="2605592"/>
          </a:xfrm>
        </p:spPr>
        <p:txBody>
          <a:bodyPr>
            <a:noAutofit/>
          </a:bodyPr>
          <a:lstStyle/>
          <a:p>
            <a:pPr algn="l"/>
            <a:r>
              <a:rPr lang="en-CA" sz="2100" dirty="0">
                <a:solidFill>
                  <a:schemeClr val="tx1">
                    <a:lumMod val="65000"/>
                    <a:lumOff val="35000"/>
                  </a:schemeClr>
                </a:solidFill>
              </a:rPr>
              <a:t>The modality commonly used as an entry level screening test for </a:t>
            </a:r>
            <a:r>
              <a:rPr lang="en-CA" sz="2100" dirty="0" smtClean="0">
                <a:solidFill>
                  <a:schemeClr val="tx1">
                    <a:lumMod val="65000"/>
                    <a:lumOff val="35000"/>
                  </a:schemeClr>
                </a:solidFill>
              </a:rPr>
              <a:t>breast </a:t>
            </a:r>
            <a:r>
              <a:rPr lang="en-CA" sz="2100" dirty="0">
                <a:solidFill>
                  <a:schemeClr val="tx1">
                    <a:lumMod val="65000"/>
                    <a:lumOff val="35000"/>
                  </a:schemeClr>
                </a:solidFill>
              </a:rPr>
              <a:t>cancer is </a:t>
            </a:r>
            <a:r>
              <a:rPr lang="en-CA" sz="2100" dirty="0" smtClean="0">
                <a:solidFill>
                  <a:schemeClr val="tx1">
                    <a:lumMod val="65000"/>
                    <a:lumOff val="35000"/>
                  </a:schemeClr>
                </a:solidFill>
              </a:rPr>
              <a:t>mammography. </a:t>
            </a:r>
            <a:r>
              <a:rPr lang="en-CA" sz="2100" dirty="0">
                <a:solidFill>
                  <a:schemeClr val="tx1">
                    <a:lumMod val="65000"/>
                    <a:lumOff val="35000"/>
                  </a:schemeClr>
                </a:solidFill>
              </a:rPr>
              <a:t>All provinces and territories (with the exception of Nunavut) perform mammography screening within organized screening </a:t>
            </a:r>
            <a:r>
              <a:rPr lang="en-CA" sz="2100" dirty="0" smtClean="0">
                <a:solidFill>
                  <a:schemeClr val="tx1">
                    <a:lumMod val="65000"/>
                    <a:lumOff val="35000"/>
                  </a:schemeClr>
                </a:solidFill>
              </a:rPr>
              <a:t>programs. Currently</a:t>
            </a:r>
            <a:r>
              <a:rPr lang="en-CA" sz="2100" dirty="0">
                <a:solidFill>
                  <a:schemeClr val="tx1">
                    <a:lumMod val="65000"/>
                    <a:lumOff val="35000"/>
                  </a:schemeClr>
                </a:solidFill>
              </a:rPr>
              <a:t>, no province or territory recommends clinical breast examinations. </a:t>
            </a:r>
            <a:r>
              <a:rPr lang="en-CA" sz="2100" dirty="0" smtClean="0">
                <a:solidFill>
                  <a:schemeClr val="tx1">
                    <a:lumMod val="65000"/>
                    <a:lumOff val="35000"/>
                  </a:schemeClr>
                </a:solidFill>
              </a:rPr>
              <a:t>Other modalities may include </a:t>
            </a:r>
            <a:r>
              <a:rPr lang="en-CA" sz="2100" dirty="0" err="1" smtClean="0">
                <a:solidFill>
                  <a:schemeClr val="tx1">
                    <a:lumMod val="65000"/>
                    <a:lumOff val="35000"/>
                  </a:schemeClr>
                </a:solidFill>
              </a:rPr>
              <a:t>tomosynthesis</a:t>
            </a:r>
            <a:r>
              <a:rPr lang="en-CA" sz="2100" dirty="0" smtClean="0">
                <a:solidFill>
                  <a:schemeClr val="tx1">
                    <a:lumMod val="65000"/>
                    <a:lumOff val="35000"/>
                  </a:schemeClr>
                </a:solidFill>
              </a:rPr>
              <a:t> or MRI, and their use may be dependent on a woman’s risk level. </a:t>
            </a:r>
            <a:endParaRPr lang="en-CA" sz="2100" dirty="0"/>
          </a:p>
        </p:txBody>
      </p:sp>
      <p:sp>
        <p:nvSpPr>
          <p:cNvPr id="3" name="Slide Number Placeholder 2"/>
          <p:cNvSpPr>
            <a:spLocks noGrp="1"/>
          </p:cNvSpPr>
          <p:nvPr>
            <p:ph type="sldNum" sz="quarter" idx="12"/>
          </p:nvPr>
        </p:nvSpPr>
        <p:spPr/>
        <p:txBody>
          <a:bodyPr/>
          <a:lstStyle/>
          <a:p>
            <a:fld id="{C35E50E1-3288-4B49-A832-AC6F42EE392F}" type="slidenum">
              <a:rPr lang="en-US" smtClean="0"/>
              <a:pPr/>
              <a:t>14</a:t>
            </a:fld>
            <a:endParaRPr lang="en-US" dirty="0"/>
          </a:p>
        </p:txBody>
      </p:sp>
    </p:spTree>
    <p:extLst>
      <p:ext uri="{BB962C8B-B14F-4D97-AF65-F5344CB8AC3E}">
        <p14:creationId xmlns:p14="http://schemas.microsoft.com/office/powerpoint/2010/main" val="4037817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smtClean="0">
                <a:solidFill>
                  <a:schemeClr val="tx1">
                    <a:lumMod val="65000"/>
                    <a:lumOff val="35000"/>
                  </a:schemeClr>
                </a:solidFill>
              </a:rPr>
              <a:t>Modalities for Breast </a:t>
            </a:r>
            <a:r>
              <a:rPr lang="en-CA" sz="3000" b="1" dirty="0">
                <a:solidFill>
                  <a:schemeClr val="tx1">
                    <a:lumMod val="65000"/>
                    <a:lumOff val="35000"/>
                  </a:schemeClr>
                </a:solidFill>
              </a:rPr>
              <a:t>C</a:t>
            </a:r>
            <a:r>
              <a:rPr lang="en-CA" sz="3000" b="1" dirty="0" smtClean="0">
                <a:solidFill>
                  <a:schemeClr val="tx1">
                    <a:lumMod val="65000"/>
                    <a:lumOff val="35000"/>
                  </a:schemeClr>
                </a:solidFill>
              </a:rPr>
              <a:t>ancer Screening – Highlights</a:t>
            </a:r>
            <a:endParaRPr lang="en-CA" sz="3000" b="1" dirty="0">
              <a:solidFill>
                <a:schemeClr val="tx1">
                  <a:lumMod val="65000"/>
                  <a:lumOff val="35000"/>
                </a:schemeClr>
              </a:solidFill>
            </a:endParaRPr>
          </a:p>
        </p:txBody>
      </p:sp>
      <p:sp>
        <p:nvSpPr>
          <p:cNvPr id="3" name="Content Placeholder 2"/>
          <p:cNvSpPr>
            <a:spLocks noGrp="1"/>
          </p:cNvSpPr>
          <p:nvPr>
            <p:ph idx="1"/>
          </p:nvPr>
        </p:nvSpPr>
        <p:spPr>
          <a:xfrm>
            <a:off x="457200" y="1830387"/>
            <a:ext cx="8229600" cy="4525963"/>
          </a:xfrm>
        </p:spPr>
        <p:txBody>
          <a:bodyPr>
            <a:normAutofit/>
          </a:bodyPr>
          <a:lstStyle/>
          <a:p>
            <a:pPr marL="0" indent="0">
              <a:buNone/>
            </a:pPr>
            <a:r>
              <a:rPr lang="en-CA" sz="1600" dirty="0"/>
              <a:t>Mammography Screening Technology (refer to slide #</a:t>
            </a:r>
            <a:r>
              <a:rPr lang="en-CA" sz="1600" dirty="0" smtClean="0"/>
              <a:t>16-17)</a:t>
            </a:r>
            <a:endParaRPr lang="en-CA" sz="1600" dirty="0"/>
          </a:p>
          <a:p>
            <a:r>
              <a:rPr lang="en-CA" sz="1600" dirty="0"/>
              <a:t>All provinces and territories (with the exception of Nunavut) are currently using digital radiography (DR) equipment to screen women in their programs. In addition, </a:t>
            </a:r>
            <a:r>
              <a:rPr lang="en-CA" sz="1600" dirty="0" smtClean="0"/>
              <a:t>two </a:t>
            </a:r>
            <a:r>
              <a:rPr lang="en-CA" sz="1600" dirty="0"/>
              <a:t>provinces and </a:t>
            </a:r>
            <a:r>
              <a:rPr lang="en-CA" sz="1600" dirty="0" smtClean="0"/>
              <a:t>one territory </a:t>
            </a:r>
            <a:r>
              <a:rPr lang="en-CA" sz="1600" dirty="0"/>
              <a:t>are using </a:t>
            </a:r>
            <a:r>
              <a:rPr lang="en-CA" sz="1600" dirty="0" smtClean="0"/>
              <a:t>computed </a:t>
            </a:r>
            <a:r>
              <a:rPr lang="en-CA" sz="1600" dirty="0"/>
              <a:t>radiography (CR), as well as DR equipment. Only two provinces are using analog mammography </a:t>
            </a:r>
            <a:r>
              <a:rPr lang="en-CA" sz="1600" dirty="0" smtClean="0"/>
              <a:t>(screen-films</a:t>
            </a:r>
            <a:r>
              <a:rPr lang="en-CA" sz="1600" dirty="0"/>
              <a:t>) in conjunction with </a:t>
            </a:r>
            <a:r>
              <a:rPr lang="en-CA" sz="1600" dirty="0" smtClean="0"/>
              <a:t>DR </a:t>
            </a:r>
            <a:r>
              <a:rPr lang="en-CA" sz="1600" dirty="0"/>
              <a:t>and/or </a:t>
            </a:r>
            <a:r>
              <a:rPr lang="en-CA" sz="1600" dirty="0" smtClean="0"/>
              <a:t>CR. </a:t>
            </a:r>
            <a:endParaRPr lang="en-CA" sz="1600" dirty="0"/>
          </a:p>
          <a:p>
            <a:pPr marL="0" indent="0">
              <a:buNone/>
            </a:pPr>
            <a:endParaRPr lang="en-CA" sz="1600" dirty="0" smtClean="0"/>
          </a:p>
          <a:p>
            <a:pPr marL="0" indent="0">
              <a:buNone/>
            </a:pPr>
            <a:r>
              <a:rPr lang="en-CA" sz="1600" dirty="0" smtClean="0"/>
              <a:t>Other </a:t>
            </a:r>
            <a:r>
              <a:rPr lang="en-CA" sz="1600" dirty="0"/>
              <a:t>Breast Cancer Screening Modalities (refer to slide </a:t>
            </a:r>
            <a:r>
              <a:rPr lang="en-CA" sz="1600" dirty="0" smtClean="0"/>
              <a:t>#18-19)</a:t>
            </a:r>
            <a:endParaRPr lang="en-CA" sz="1600" dirty="0"/>
          </a:p>
          <a:p>
            <a:r>
              <a:rPr lang="en-CA" sz="1600" dirty="0"/>
              <a:t>Other modalities used in Canada to screen women for breast cancer </a:t>
            </a:r>
            <a:r>
              <a:rPr lang="en-CA" sz="1600" dirty="0" smtClean="0"/>
              <a:t>are </a:t>
            </a:r>
            <a:r>
              <a:rPr lang="en-CA" sz="1600" dirty="0" err="1" smtClean="0"/>
              <a:t>tomosynthesis</a:t>
            </a:r>
            <a:r>
              <a:rPr lang="en-CA" sz="1600" dirty="0"/>
              <a:t>, magnetic resonance imaging (MRI) and ultrasound. </a:t>
            </a:r>
            <a:r>
              <a:rPr lang="en-CA" sz="1600" dirty="0" err="1"/>
              <a:t>Tomosynthesis</a:t>
            </a:r>
            <a:r>
              <a:rPr lang="en-CA" sz="1600" dirty="0"/>
              <a:t> is being used in four provinces (BC, AB, QC and NB). Ontario </a:t>
            </a:r>
            <a:r>
              <a:rPr lang="en-CA" sz="1600" dirty="0" smtClean="0"/>
              <a:t>screens women </a:t>
            </a:r>
            <a:r>
              <a:rPr lang="en-CA" sz="1600" dirty="0"/>
              <a:t>at high risk </a:t>
            </a:r>
            <a:r>
              <a:rPr lang="en-CA" sz="1600" dirty="0" smtClean="0"/>
              <a:t>for </a:t>
            </a:r>
            <a:r>
              <a:rPr lang="en-CA" sz="1600" dirty="0"/>
              <a:t>breast cancer using MRI or ultrasound through the Ontario Breast Screening High Risk </a:t>
            </a:r>
            <a:r>
              <a:rPr lang="en-CA" sz="1600" dirty="0" smtClean="0"/>
              <a:t>Program.</a:t>
            </a:r>
            <a:endParaRPr lang="en-CA" sz="1600"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15</a:t>
            </a:fld>
            <a:endParaRPr lang="en-US" dirty="0"/>
          </a:p>
        </p:txBody>
      </p:sp>
    </p:spTree>
    <p:extLst>
      <p:ext uri="{BB962C8B-B14F-4D97-AF65-F5344CB8AC3E}">
        <p14:creationId xmlns:p14="http://schemas.microsoft.com/office/powerpoint/2010/main" val="410593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6120680" cy="1008112"/>
          </a:xfrm>
        </p:spPr>
        <p:txBody>
          <a:bodyPr>
            <a:normAutofit/>
          </a:bodyPr>
          <a:lstStyle/>
          <a:p>
            <a:pPr algn="l"/>
            <a:r>
              <a:rPr lang="en-US" sz="2800" b="1" dirty="0" smtClean="0">
                <a:solidFill>
                  <a:schemeClr val="tx1">
                    <a:lumMod val="65000"/>
                    <a:lumOff val="35000"/>
                  </a:schemeClr>
                </a:solidFill>
              </a:rPr>
              <a:t>Mammography Screening Technology</a:t>
            </a:r>
            <a:endParaRPr lang="en-CA" sz="2800"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4132317311"/>
              </p:ext>
            </p:extLst>
          </p:nvPr>
        </p:nvGraphicFramePr>
        <p:xfrm>
          <a:off x="683568" y="1823461"/>
          <a:ext cx="7848872" cy="3629472"/>
        </p:xfrm>
        <a:graphic>
          <a:graphicData uri="http://schemas.openxmlformats.org/drawingml/2006/table">
            <a:tbl>
              <a:tblPr/>
              <a:tblGrid>
                <a:gridCol w="1728192"/>
                <a:gridCol w="2304256"/>
                <a:gridCol w="1944216"/>
                <a:gridCol w="1872208"/>
              </a:tblGrid>
              <a:tr h="375250">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gn="ctr">
                        <a:lnSpc>
                          <a:spcPct val="107000"/>
                        </a:lnSpc>
                        <a:spcAft>
                          <a:spcPts val="0"/>
                        </a:spcAft>
                      </a:pPr>
                      <a:r>
                        <a:rPr lang="en-CA" sz="1100" b="1" baseline="0" dirty="0" smtClean="0">
                          <a:solidFill>
                            <a:schemeClr val="tx1"/>
                          </a:solidFill>
                          <a:effectLst/>
                          <a:latin typeface="+mj-lt"/>
                          <a:ea typeface="Calibri" panose="020F0502020204030204" pitchFamily="34" charset="0"/>
                          <a:cs typeface="Arial" panose="020B0604020202020204" pitchFamily="34" charset="0"/>
                        </a:rPr>
                        <a:t>Analog mammographyᶲ</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Arial" panose="020B0604020202020204" pitchFamily="34" charset="0"/>
                        </a:rPr>
                        <a:t>Digital mammography*</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endParaRPr lang="en-CA"/>
                    </a:p>
                  </a:txBody>
                  <a:tcPr/>
                </a:tc>
              </a:tr>
              <a:tr h="410647">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000" b="1" i="0" u="none" strike="noStrike" cap="none" normalizeH="0" baseline="0" dirty="0" smtClean="0">
                        <a:ln>
                          <a:noFill/>
                        </a:ln>
                        <a:solidFill>
                          <a:schemeClr val="tx1"/>
                        </a:solidFill>
                        <a:effectLst/>
                        <a:latin typeface="Arial" panose="020B0604020202020204" pitchFamily="34" charset="0"/>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000" b="0" i="0" u="none" strike="noStrike" cap="none" normalizeH="0" baseline="0" dirty="0" smtClean="0">
                        <a:ln>
                          <a:noFill/>
                        </a:ln>
                        <a:solidFill>
                          <a:schemeClr val="tx1"/>
                        </a:solidFill>
                        <a:effectLst/>
                        <a:latin typeface="Arial" panose="020B0604020202020204" pitchFamily="34" charset="0"/>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CE3"/>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Digital radiography (DR)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E7F4"/>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Computed radiography (CR)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E7F4"/>
                    </a:solidFill>
                  </a:tcPr>
                </a:tc>
              </a:tr>
              <a:tr h="26988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4451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988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480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6729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4225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494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xtBox 3"/>
          <p:cNvSpPr txBox="1"/>
          <p:nvPr/>
        </p:nvSpPr>
        <p:spPr>
          <a:xfrm>
            <a:off x="700126" y="5512226"/>
            <a:ext cx="7848872" cy="784830"/>
          </a:xfrm>
          <a:prstGeom prst="rect">
            <a:avLst/>
          </a:prstGeom>
          <a:solidFill>
            <a:srgbClr val="FFFFFF"/>
          </a:solidFill>
        </p:spPr>
        <p:txBody>
          <a:bodyPr wrap="square" rtlCol="0">
            <a:spAutoFit/>
          </a:bodyPr>
          <a:lstStyle/>
          <a:p>
            <a:r>
              <a:rPr lang="en-CA" sz="900" dirty="0" smtClean="0">
                <a:ea typeface="Calibri" panose="020F0502020204030204" pitchFamily="34" charset="0"/>
                <a:cs typeface="Arial" panose="020B0604020202020204" pitchFamily="34" charset="0"/>
              </a:rPr>
              <a:t>ᶲ Analog mammography: the mammography images are printed on film</a:t>
            </a:r>
            <a:endParaRPr lang="en-CA" sz="900" dirty="0" smtClean="0"/>
          </a:p>
          <a:p>
            <a:r>
              <a:rPr lang="en-CA" sz="900" dirty="0" smtClean="0"/>
              <a:t>*Digital mammography: the mammography images are captured and manipulated electronically and includes, digital radiography (DR) and computed radiography (CR) systems</a:t>
            </a:r>
          </a:p>
          <a:p>
            <a:r>
              <a:rPr lang="en-CA" sz="900" dirty="0" smtClean="0"/>
              <a:t>**No </a:t>
            </a:r>
            <a:r>
              <a:rPr lang="en-CA" sz="900" dirty="0">
                <a:cs typeface="Arial" panose="020B0604020202020204" pitchFamily="34" charset="0"/>
              </a:rPr>
              <a:t>organized</a:t>
            </a:r>
            <a:r>
              <a:rPr lang="en-CA" sz="900" dirty="0" smtClean="0"/>
              <a:t> screening program available in Nunavut</a:t>
            </a:r>
          </a:p>
          <a:p>
            <a:r>
              <a:rPr lang="en-CA" sz="900" dirty="0"/>
              <a:t>---- No information was provided at the time the data was </a:t>
            </a:r>
            <a:r>
              <a:rPr lang="en-CA" sz="900" dirty="0" smtClean="0"/>
              <a:t>collected</a:t>
            </a:r>
            <a:endParaRPr lang="en-CA" sz="900" dirty="0"/>
          </a:p>
        </p:txBody>
      </p:sp>
      <p:sp>
        <p:nvSpPr>
          <p:cNvPr id="3" name="TextBox 2"/>
          <p:cNvSpPr txBox="1"/>
          <p:nvPr/>
        </p:nvSpPr>
        <p:spPr>
          <a:xfrm>
            <a:off x="1691680" y="1239822"/>
            <a:ext cx="6840760" cy="523220"/>
          </a:xfrm>
          <a:prstGeom prst="rect">
            <a:avLst/>
          </a:prstGeom>
          <a:noFill/>
        </p:spPr>
        <p:txBody>
          <a:bodyPr wrap="square" rtlCol="0">
            <a:spAutoFit/>
          </a:bodyPr>
          <a:lstStyle/>
          <a:p>
            <a:r>
              <a:rPr lang="en-CA" sz="1400" b="1" dirty="0" smtClean="0"/>
              <a:t>Which mammography screening modalities are being used in your program? (please check all that apply)</a:t>
            </a:r>
            <a:endParaRPr lang="en-CA" sz="1400" b="1" dirty="0"/>
          </a:p>
        </p:txBody>
      </p:sp>
      <p:sp>
        <p:nvSpPr>
          <p:cNvPr id="8" name="Slide Number Placeholder 7"/>
          <p:cNvSpPr>
            <a:spLocks noGrp="1"/>
          </p:cNvSpPr>
          <p:nvPr>
            <p:ph type="sldNum" sz="quarter" idx="12"/>
          </p:nvPr>
        </p:nvSpPr>
        <p:spPr/>
        <p:txBody>
          <a:bodyPr/>
          <a:lstStyle/>
          <a:p>
            <a:fld id="{C35E50E1-3288-4B49-A832-AC6F42EE392F}" type="slidenum">
              <a:rPr lang="en-US" smtClean="0"/>
              <a:pPr/>
              <a:t>16</a:t>
            </a:fld>
            <a:endParaRPr lang="en-US" dirty="0"/>
          </a:p>
        </p:txBody>
      </p:sp>
    </p:spTree>
    <p:extLst>
      <p:ext uri="{BB962C8B-B14F-4D97-AF65-F5344CB8AC3E}">
        <p14:creationId xmlns:p14="http://schemas.microsoft.com/office/powerpoint/2010/main" val="130754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6807484" cy="1008112"/>
          </a:xfrm>
        </p:spPr>
        <p:txBody>
          <a:bodyPr>
            <a:normAutofit/>
          </a:bodyPr>
          <a:lstStyle/>
          <a:p>
            <a:pPr algn="l"/>
            <a:r>
              <a:rPr lang="en-US" sz="2800" b="1" dirty="0" smtClean="0">
                <a:solidFill>
                  <a:schemeClr val="tx1">
                    <a:lumMod val="65000"/>
                    <a:lumOff val="35000"/>
                  </a:schemeClr>
                </a:solidFill>
              </a:rPr>
              <a:t>Mammography Screening </a:t>
            </a:r>
            <a:r>
              <a:rPr lang="en-US" sz="2800" b="1" dirty="0">
                <a:solidFill>
                  <a:schemeClr val="tx1">
                    <a:lumMod val="65000"/>
                    <a:lumOff val="35000"/>
                  </a:schemeClr>
                </a:solidFill>
              </a:rPr>
              <a:t>T</a:t>
            </a:r>
            <a:r>
              <a:rPr lang="en-US" sz="2800" b="1" dirty="0" smtClean="0">
                <a:solidFill>
                  <a:schemeClr val="tx1">
                    <a:lumMod val="65000"/>
                    <a:lumOff val="35000"/>
                  </a:schemeClr>
                </a:solidFill>
              </a:rPr>
              <a:t>echnology, cont’d</a:t>
            </a:r>
            <a:endParaRPr lang="en-CA" sz="2800"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2725776344"/>
              </p:ext>
            </p:extLst>
          </p:nvPr>
        </p:nvGraphicFramePr>
        <p:xfrm>
          <a:off x="755576" y="1742951"/>
          <a:ext cx="7776864" cy="4037569"/>
        </p:xfrm>
        <a:graphic>
          <a:graphicData uri="http://schemas.openxmlformats.org/drawingml/2006/table">
            <a:tbl>
              <a:tblPr/>
              <a:tblGrid>
                <a:gridCol w="1944216"/>
                <a:gridCol w="2304256"/>
                <a:gridCol w="1656184"/>
                <a:gridCol w="1872208"/>
              </a:tblGrid>
              <a:tr h="472376">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gn="ctr">
                        <a:lnSpc>
                          <a:spcPct val="107000"/>
                        </a:lnSpc>
                        <a:spcAft>
                          <a:spcPts val="0"/>
                        </a:spcAft>
                      </a:pPr>
                      <a:r>
                        <a:rPr lang="en-CA" sz="1100" b="1" baseline="0" dirty="0" smtClean="0">
                          <a:solidFill>
                            <a:schemeClr val="tx1"/>
                          </a:solidFill>
                          <a:effectLst/>
                          <a:latin typeface="+mj-lt"/>
                          <a:ea typeface="Calibri" panose="020F0502020204030204" pitchFamily="34" charset="0"/>
                          <a:cs typeface="Arial" panose="020B0604020202020204" pitchFamily="34" charset="0"/>
                        </a:rPr>
                        <a:t>Analog mammographyᶲ</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Arial" panose="020B0604020202020204" pitchFamily="34" charset="0"/>
                        </a:rPr>
                        <a:t>Digital mammography*</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endParaRPr lang="en-CA"/>
                    </a:p>
                  </a:txBody>
                  <a:tcPr/>
                </a:tc>
              </a:tr>
              <a:tr h="436763">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000" b="1" i="0" u="none" strike="noStrike" cap="none" normalizeH="0" baseline="0" dirty="0" smtClean="0">
                        <a:ln>
                          <a:noFill/>
                        </a:ln>
                        <a:solidFill>
                          <a:schemeClr val="tx1"/>
                        </a:solidFill>
                        <a:effectLst/>
                        <a:latin typeface="Arial" panose="020B0604020202020204" pitchFamily="34" charset="0"/>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000" b="0" i="0" u="none" strike="noStrike" cap="none" normalizeH="0" baseline="0" dirty="0" smtClean="0">
                        <a:ln>
                          <a:noFill/>
                        </a:ln>
                        <a:solidFill>
                          <a:schemeClr val="tx1"/>
                        </a:solidFill>
                        <a:effectLst/>
                        <a:latin typeface="Arial" panose="020B0604020202020204" pitchFamily="34" charset="0"/>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CE3"/>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Digital radiography (DR)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E7F4"/>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Computed radiography (CR)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E7F4"/>
                    </a:solidFill>
                  </a:tcPr>
                </a:tc>
              </a:tr>
              <a:tr h="28616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268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No</a:t>
                      </a:r>
                      <a:endParaRPr kumimoji="0" lang="en-CA" sz="1100" b="0" i="0" u="none" strike="sng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638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638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133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133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xtBox 3"/>
          <p:cNvSpPr txBox="1"/>
          <p:nvPr/>
        </p:nvSpPr>
        <p:spPr>
          <a:xfrm>
            <a:off x="100490" y="10116971"/>
            <a:ext cx="6096000" cy="230832"/>
          </a:xfrm>
          <a:prstGeom prst="rect">
            <a:avLst/>
          </a:prstGeom>
          <a:noFill/>
        </p:spPr>
        <p:txBody>
          <a:bodyPr wrap="square" rtlCol="0">
            <a:spAutoFit/>
          </a:bodyPr>
          <a:lstStyle/>
          <a:p>
            <a:r>
              <a:rPr lang="en-CA" sz="900" dirty="0" smtClean="0"/>
              <a:t>*No screening program available in Nunavut</a:t>
            </a:r>
          </a:p>
        </p:txBody>
      </p:sp>
      <p:sp>
        <p:nvSpPr>
          <p:cNvPr id="3" name="TextBox 2"/>
          <p:cNvSpPr txBox="1"/>
          <p:nvPr/>
        </p:nvSpPr>
        <p:spPr>
          <a:xfrm>
            <a:off x="1691680" y="1219731"/>
            <a:ext cx="6840760" cy="523220"/>
          </a:xfrm>
          <a:prstGeom prst="rect">
            <a:avLst/>
          </a:prstGeom>
          <a:noFill/>
        </p:spPr>
        <p:txBody>
          <a:bodyPr wrap="square" rtlCol="0">
            <a:spAutoFit/>
          </a:bodyPr>
          <a:lstStyle/>
          <a:p>
            <a:r>
              <a:rPr lang="en-CA" sz="1400" b="1" dirty="0" smtClean="0"/>
              <a:t>Which mammography screening modalities are being used in your program? (please check all that apply)</a:t>
            </a:r>
            <a:endParaRPr lang="en-CA" sz="1400" b="1" dirty="0"/>
          </a:p>
        </p:txBody>
      </p:sp>
      <p:sp>
        <p:nvSpPr>
          <p:cNvPr id="6" name="TextBox 5"/>
          <p:cNvSpPr txBox="1"/>
          <p:nvPr/>
        </p:nvSpPr>
        <p:spPr>
          <a:xfrm>
            <a:off x="755576" y="5780521"/>
            <a:ext cx="8064896" cy="646331"/>
          </a:xfrm>
          <a:prstGeom prst="rect">
            <a:avLst/>
          </a:prstGeom>
          <a:noFill/>
        </p:spPr>
        <p:txBody>
          <a:bodyPr wrap="square" rtlCol="0">
            <a:spAutoFit/>
          </a:bodyPr>
          <a:lstStyle/>
          <a:p>
            <a:r>
              <a:rPr lang="en-CA" sz="900" dirty="0" smtClean="0">
                <a:ea typeface="Calibri" panose="020F0502020204030204" pitchFamily="34" charset="0"/>
                <a:cs typeface="Arial" panose="020B0604020202020204" pitchFamily="34" charset="0"/>
              </a:rPr>
              <a:t>ᶲ Analog mammography: the mammography images are printed on film</a:t>
            </a:r>
            <a:endParaRPr lang="en-CA" sz="900" dirty="0" smtClean="0"/>
          </a:p>
          <a:p>
            <a:r>
              <a:rPr lang="en-CA" sz="900" dirty="0" smtClean="0"/>
              <a:t>*Digital mammography: the mammography images are captured and manipulated electronically and includes, digital direct radiography (DR) and computer radiography (CR) systems</a:t>
            </a:r>
          </a:p>
          <a:p>
            <a:r>
              <a:rPr lang="en-CA" sz="900" dirty="0"/>
              <a:t>---- No information was provided at the time the data was </a:t>
            </a:r>
            <a:r>
              <a:rPr lang="en-CA" sz="900" dirty="0" smtClean="0"/>
              <a:t>collected</a:t>
            </a:r>
          </a:p>
        </p:txBody>
      </p:sp>
      <p:sp>
        <p:nvSpPr>
          <p:cNvPr id="8" name="Slide Number Placeholder 7"/>
          <p:cNvSpPr>
            <a:spLocks noGrp="1"/>
          </p:cNvSpPr>
          <p:nvPr>
            <p:ph type="sldNum" sz="quarter" idx="12"/>
          </p:nvPr>
        </p:nvSpPr>
        <p:spPr/>
        <p:txBody>
          <a:bodyPr/>
          <a:lstStyle/>
          <a:p>
            <a:fld id="{C35E50E1-3288-4B49-A832-AC6F42EE392F}" type="slidenum">
              <a:rPr lang="en-US" smtClean="0"/>
              <a:pPr/>
              <a:t>17</a:t>
            </a:fld>
            <a:endParaRPr lang="en-US" dirty="0"/>
          </a:p>
        </p:txBody>
      </p:sp>
    </p:spTree>
    <p:extLst>
      <p:ext uri="{BB962C8B-B14F-4D97-AF65-F5344CB8AC3E}">
        <p14:creationId xmlns:p14="http://schemas.microsoft.com/office/powerpoint/2010/main" val="1807890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7056784" cy="1008112"/>
          </a:xfrm>
        </p:spPr>
        <p:txBody>
          <a:bodyPr>
            <a:normAutofit/>
          </a:bodyPr>
          <a:lstStyle/>
          <a:p>
            <a:pPr algn="l"/>
            <a:r>
              <a:rPr lang="en-US" sz="2800" b="1" dirty="0" smtClean="0">
                <a:solidFill>
                  <a:schemeClr val="tx1">
                    <a:lumMod val="65000"/>
                    <a:lumOff val="35000"/>
                  </a:schemeClr>
                </a:solidFill>
              </a:rPr>
              <a:t>Other Breast Cancer Screening Modalities</a:t>
            </a:r>
            <a:endParaRPr lang="en-CA" sz="2800"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2744843923"/>
              </p:ext>
            </p:extLst>
          </p:nvPr>
        </p:nvGraphicFramePr>
        <p:xfrm>
          <a:off x="539551" y="1724676"/>
          <a:ext cx="8087157" cy="4213127"/>
        </p:xfrm>
        <a:graphic>
          <a:graphicData uri="http://schemas.openxmlformats.org/drawingml/2006/table">
            <a:tbl>
              <a:tblPr/>
              <a:tblGrid>
                <a:gridCol w="1152129"/>
                <a:gridCol w="1152128"/>
                <a:gridCol w="1224136"/>
                <a:gridCol w="1358343"/>
                <a:gridCol w="3200421"/>
              </a:tblGrid>
              <a:tr h="99097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Arial" panose="020B0604020202020204" pitchFamily="34" charset="0"/>
                        </a:rPr>
                        <a:t>Tomosynthesis (please</a:t>
                      </a:r>
                      <a:r>
                        <a:rPr lang="en-CA" sz="1100" b="1" baseline="0" dirty="0" smtClean="0">
                          <a:solidFill>
                            <a:schemeClr val="tx1"/>
                          </a:solidFill>
                          <a:effectLst/>
                          <a:latin typeface="+mj-lt"/>
                          <a:ea typeface="Calibri" panose="020F0502020204030204" pitchFamily="34" charset="0"/>
                          <a:cs typeface="Arial" panose="020B0604020202020204" pitchFamily="34" charset="0"/>
                        </a:rPr>
                        <a:t> specify </a:t>
                      </a:r>
                      <a:r>
                        <a:rPr lang="en-CA" sz="1100" b="1" dirty="0" smtClean="0">
                          <a:solidFill>
                            <a:schemeClr val="tx1"/>
                          </a:solidFill>
                          <a:effectLst/>
                          <a:latin typeface="+mj-lt"/>
                          <a:ea typeface="Calibri" panose="020F0502020204030204" pitchFamily="34" charset="0"/>
                          <a:cs typeface="Arial" panose="020B0604020202020204" pitchFamily="34" charset="0"/>
                        </a:rPr>
                        <a:t>e.g. 2D or 3D)*</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kern="1200" dirty="0" smtClean="0">
                          <a:solidFill>
                            <a:schemeClr val="tx1"/>
                          </a:solidFill>
                          <a:effectLst/>
                          <a:latin typeface="+mn-lt"/>
                          <a:ea typeface="Calibri" panose="020F0502020204030204" pitchFamily="34" charset="0"/>
                          <a:cs typeface="Arial" panose="020B0604020202020204" pitchFamily="34" charset="0"/>
                        </a:rPr>
                        <a:t>Other (please specify)</a:t>
                      </a:r>
                      <a:endParaRPr lang="en-CA" sz="1100" b="1" kern="1200" dirty="0">
                        <a:solidFill>
                          <a:schemeClr val="tx1"/>
                        </a:solidFill>
                        <a:effectLst/>
                        <a:latin typeface="+mn-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baseline="0" dirty="0" smtClean="0">
                          <a:solidFill>
                            <a:schemeClr val="tx1"/>
                          </a:solidFill>
                          <a:effectLst/>
                          <a:latin typeface="+mj-lt"/>
                          <a:ea typeface="Calibri" panose="020F0502020204030204" pitchFamily="34" charset="0"/>
                          <a:cs typeface="Arial" panose="020B0604020202020204" pitchFamily="34" charset="0"/>
                        </a:rPr>
                        <a:t>Level of risk for use of modality </a:t>
                      </a:r>
                      <a:r>
                        <a:rPr lang="en-CA" sz="1100" b="1" dirty="0" smtClean="0">
                          <a:solidFill>
                            <a:schemeClr val="tx1"/>
                          </a:solidFill>
                          <a:effectLst/>
                          <a:latin typeface="+mj-lt"/>
                          <a:ea typeface="Calibri" panose="020F0502020204030204" pitchFamily="34" charset="0"/>
                          <a:cs typeface="Arial" panose="020B0604020202020204" pitchFamily="34" charset="0"/>
                        </a:rPr>
                        <a:t>[e.g. average, elevated (breast density), high (BRCA)]</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Arial" panose="020B0604020202020204" pitchFamily="34" charset="0"/>
                        </a:rPr>
                        <a:t>Additional comments</a:t>
                      </a:r>
                      <a:r>
                        <a:rPr lang="en-CA" sz="1100" b="1" kern="1200" baseline="0" dirty="0" smtClean="0">
                          <a:solidFill>
                            <a:schemeClr val="tx1"/>
                          </a:solidFill>
                          <a:effectLst/>
                          <a:latin typeface="+mn-lt"/>
                          <a:ea typeface="Calibri" panose="020F0502020204030204" pitchFamily="34" charset="0"/>
                          <a:cs typeface="Arial" panose="020B0604020202020204" pitchFamily="34" charset="0"/>
                        </a:rPr>
                        <a:t> </a:t>
                      </a:r>
                      <a:endParaRPr lang="en-CA" sz="1100" b="1" kern="1200" dirty="0">
                        <a:solidFill>
                          <a:schemeClr val="tx1"/>
                        </a:solidFill>
                        <a:effectLst/>
                        <a:latin typeface="+mn-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6085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2963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marL="91437" marR="9143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85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479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Both 2D and 3D)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Only offered at 2 centers to clients who are participating in a </a:t>
                      </a:r>
                      <a:r>
                        <a:rPr kumimoji="0" lang="en-CA" sz="1100" b="0" i="0" u="none" strike="noStrike" cap="none" normalizeH="0" baseline="0" dirty="0" err="1" smtClean="0">
                          <a:ln>
                            <a:noFill/>
                          </a:ln>
                          <a:solidFill>
                            <a:schemeClr val="tx1"/>
                          </a:solidFill>
                          <a:effectLst/>
                          <a:latin typeface="+mj-lt"/>
                          <a:ea typeface="ヒラギノ角ゴ Pro W3" charset="-128"/>
                          <a:cs typeface="Arial" panose="020B0604020202020204" pitchFamily="34" charset="0"/>
                          <a:sym typeface="Wingdings 2" pitchFamily="18" charset="2"/>
                        </a:rPr>
                        <a:t>tomosynthesis</a:t>
                      </a: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 randomized control trial.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0478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(Both 2D and synthetic view and 3D at many sites)</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Tomosynthesis pilot study at AHS Screen Test (for women with elevated risk &gt;25% breast density)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kern="1200" dirty="0" smtClean="0">
                          <a:solidFill>
                            <a:schemeClr val="tx1"/>
                          </a:solidFill>
                          <a:effectLst/>
                          <a:latin typeface="+mn-lt"/>
                          <a:ea typeface="+mn-ea"/>
                          <a:cs typeface="+mn-cs"/>
                        </a:rPr>
                        <a:t>Clinics with </a:t>
                      </a:r>
                      <a:r>
                        <a:rPr lang="en-CA" sz="1100" kern="1200" dirty="0" err="1" smtClean="0">
                          <a:solidFill>
                            <a:schemeClr val="tx1"/>
                          </a:solidFill>
                          <a:effectLst/>
                          <a:latin typeface="+mn-lt"/>
                          <a:ea typeface="+mn-ea"/>
                          <a:cs typeface="+mn-cs"/>
                        </a:rPr>
                        <a:t>tomosynthesis</a:t>
                      </a:r>
                      <a:r>
                        <a:rPr lang="en-CA" sz="1100" kern="1200" baseline="0" dirty="0" smtClean="0">
                          <a:solidFill>
                            <a:schemeClr val="tx1"/>
                          </a:solidFill>
                          <a:effectLst/>
                          <a:latin typeface="+mn-lt"/>
                          <a:ea typeface="+mn-ea"/>
                          <a:cs typeface="+mn-cs"/>
                        </a:rPr>
                        <a:t> </a:t>
                      </a:r>
                      <a:r>
                        <a:rPr lang="en-CA" sz="1100" kern="1200" dirty="0" smtClean="0">
                          <a:solidFill>
                            <a:schemeClr val="tx1"/>
                          </a:solidFill>
                          <a:effectLst/>
                          <a:latin typeface="+mn-lt"/>
                          <a:ea typeface="+mn-ea"/>
                          <a:cs typeface="+mn-cs"/>
                        </a:rPr>
                        <a:t>technology offer it to appropriate clients as determined by radiologists; AHS Screen</a:t>
                      </a:r>
                      <a:r>
                        <a:rPr lang="en-CA" sz="1100" kern="1200" baseline="0" dirty="0" smtClean="0">
                          <a:solidFill>
                            <a:schemeClr val="tx1"/>
                          </a:solidFill>
                          <a:effectLst/>
                          <a:latin typeface="+mn-lt"/>
                          <a:ea typeface="+mn-ea"/>
                          <a:cs typeface="+mn-cs"/>
                        </a:rPr>
                        <a:t> </a:t>
                      </a:r>
                      <a:r>
                        <a:rPr lang="en-CA" sz="1100" kern="1200" dirty="0" smtClean="0">
                          <a:solidFill>
                            <a:schemeClr val="tx1"/>
                          </a:solidFill>
                          <a:effectLst/>
                          <a:latin typeface="+mn-lt"/>
                          <a:ea typeface="+mn-ea"/>
                          <a:cs typeface="+mn-cs"/>
                        </a:rPr>
                        <a:t>Test clients at fixed sites are in a pilot study;</a:t>
                      </a:r>
                      <a:r>
                        <a:rPr lang="en-CA" sz="1100" kern="1200" baseline="0" dirty="0" smtClean="0">
                          <a:solidFill>
                            <a:schemeClr val="tx1"/>
                          </a:solidFill>
                          <a:effectLst/>
                          <a:latin typeface="+mn-lt"/>
                          <a:ea typeface="+mn-ea"/>
                          <a:cs typeface="+mn-cs"/>
                        </a:rPr>
                        <a:t> </a:t>
                      </a:r>
                      <a:r>
                        <a:rPr lang="en-CA" sz="1100" kern="1200" baseline="0" dirty="0" err="1" smtClean="0">
                          <a:solidFill>
                            <a:schemeClr val="tx1"/>
                          </a:solidFill>
                          <a:effectLst/>
                          <a:latin typeface="+mn-lt"/>
                          <a:ea typeface="+mn-ea"/>
                          <a:cs typeface="+mn-cs"/>
                        </a:rPr>
                        <a:t>t</a:t>
                      </a:r>
                      <a:r>
                        <a:rPr lang="en-CA" sz="1100" kern="1200" dirty="0" err="1" smtClean="0">
                          <a:solidFill>
                            <a:schemeClr val="tx1"/>
                          </a:solidFill>
                          <a:effectLst/>
                          <a:latin typeface="+mn-lt"/>
                          <a:ea typeface="+mn-ea"/>
                          <a:cs typeface="+mn-cs"/>
                        </a:rPr>
                        <a:t>omosynthesis</a:t>
                      </a:r>
                      <a:r>
                        <a:rPr lang="en-CA" sz="1100" kern="1200" dirty="0" smtClean="0">
                          <a:solidFill>
                            <a:schemeClr val="tx1"/>
                          </a:solidFill>
                          <a:effectLst/>
                          <a:latin typeface="+mn-lt"/>
                          <a:ea typeface="+mn-ea"/>
                          <a:cs typeface="+mn-cs"/>
                        </a:rPr>
                        <a:t> data is</a:t>
                      </a:r>
                      <a:r>
                        <a:rPr lang="en-CA" sz="1100" kern="1200" baseline="0" dirty="0" smtClean="0">
                          <a:solidFill>
                            <a:schemeClr val="tx1"/>
                          </a:solidFill>
                          <a:effectLst/>
                          <a:latin typeface="+mn-lt"/>
                          <a:ea typeface="+mn-ea"/>
                          <a:cs typeface="+mn-cs"/>
                        </a:rPr>
                        <a:t> captured at site level and process is underway to import data into ABCSP database.</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85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1081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xtBox 3"/>
          <p:cNvSpPr txBox="1"/>
          <p:nvPr/>
        </p:nvSpPr>
        <p:spPr>
          <a:xfrm>
            <a:off x="858228" y="5975734"/>
            <a:ext cx="8106260" cy="784830"/>
          </a:xfrm>
          <a:prstGeom prst="rect">
            <a:avLst/>
          </a:prstGeom>
          <a:solidFill>
            <a:srgbClr val="FFFFFF"/>
          </a:solidFill>
        </p:spPr>
        <p:txBody>
          <a:bodyPr wrap="square" rtlCol="0">
            <a:spAutoFit/>
          </a:bodyPr>
          <a:lstStyle/>
          <a:p>
            <a:r>
              <a:rPr lang="en-CA" sz="900" dirty="0" smtClean="0"/>
              <a:t>*</a:t>
            </a:r>
            <a:r>
              <a:rPr lang="en-CA" sz="900" dirty="0" err="1" smtClean="0"/>
              <a:t>Tomosynthesis</a:t>
            </a:r>
            <a:r>
              <a:rPr lang="en-CA" sz="900" dirty="0" smtClean="0"/>
              <a:t> (also known as 2D or 3D mammography) </a:t>
            </a:r>
            <a:r>
              <a:rPr lang="en-CA" sz="900" dirty="0"/>
              <a:t>is an emerging </a:t>
            </a:r>
            <a:r>
              <a:rPr lang="en-CA" sz="900" dirty="0" smtClean="0"/>
              <a:t>technology </a:t>
            </a:r>
            <a:r>
              <a:rPr lang="en-CA" sz="900" dirty="0"/>
              <a:t>that allows the breast to be viewed three-dimensionally</a:t>
            </a:r>
            <a:endParaRPr lang="en-CA" sz="900" dirty="0" smtClean="0"/>
          </a:p>
          <a:p>
            <a:r>
              <a:rPr lang="en-CA" sz="900" dirty="0" smtClean="0"/>
              <a:t>**No </a:t>
            </a:r>
            <a:r>
              <a:rPr lang="en-CA" sz="900" dirty="0" smtClean="0">
                <a:cs typeface="Arial" panose="020B0604020202020204" pitchFamily="34" charset="0"/>
              </a:rPr>
              <a:t>organized </a:t>
            </a:r>
            <a:r>
              <a:rPr lang="en-CA" sz="900" dirty="0" smtClean="0"/>
              <a:t>screening program available in Nunavut</a:t>
            </a:r>
          </a:p>
          <a:p>
            <a:r>
              <a:rPr lang="en-CA" sz="900" dirty="0"/>
              <a:t>---- No information was provided at the time the data was </a:t>
            </a:r>
            <a:r>
              <a:rPr lang="en-CA" sz="900" dirty="0" smtClean="0"/>
              <a:t>collected</a:t>
            </a:r>
          </a:p>
          <a:p>
            <a:r>
              <a:rPr lang="en-CA" sz="900" dirty="0" smtClean="0"/>
              <a:t>N/A = Not applicable</a:t>
            </a:r>
          </a:p>
          <a:p>
            <a:endParaRPr lang="en-CA" sz="900" dirty="0" smtClean="0"/>
          </a:p>
        </p:txBody>
      </p:sp>
      <p:sp>
        <p:nvSpPr>
          <p:cNvPr id="3" name="TextBox 2"/>
          <p:cNvSpPr txBox="1"/>
          <p:nvPr/>
        </p:nvSpPr>
        <p:spPr>
          <a:xfrm>
            <a:off x="1907704" y="1191354"/>
            <a:ext cx="6840760" cy="523220"/>
          </a:xfrm>
          <a:prstGeom prst="rect">
            <a:avLst/>
          </a:prstGeom>
          <a:noFill/>
        </p:spPr>
        <p:txBody>
          <a:bodyPr wrap="square" rtlCol="0">
            <a:spAutoFit/>
          </a:bodyPr>
          <a:lstStyle/>
          <a:p>
            <a:r>
              <a:rPr lang="en-CA" sz="1400" b="1" dirty="0" smtClean="0"/>
              <a:t>What other screening modalities (e.g. </a:t>
            </a:r>
            <a:r>
              <a:rPr lang="en-CA" sz="1400" b="1" dirty="0" err="1" smtClean="0"/>
              <a:t>tomosynthesis</a:t>
            </a:r>
            <a:r>
              <a:rPr lang="en-CA" sz="1400" b="1" dirty="0" smtClean="0"/>
              <a:t>, MRI) are being used in your program? (please check all that apply)</a:t>
            </a:r>
            <a:endParaRPr lang="en-CA" sz="1400" b="1" dirty="0"/>
          </a:p>
        </p:txBody>
      </p:sp>
      <p:sp>
        <p:nvSpPr>
          <p:cNvPr id="7" name="Slide Number Placeholder 6"/>
          <p:cNvSpPr>
            <a:spLocks noGrp="1"/>
          </p:cNvSpPr>
          <p:nvPr>
            <p:ph type="sldNum" sz="quarter" idx="12"/>
          </p:nvPr>
        </p:nvSpPr>
        <p:spPr/>
        <p:txBody>
          <a:bodyPr/>
          <a:lstStyle/>
          <a:p>
            <a:fld id="{C35E50E1-3288-4B49-A832-AC6F42EE392F}" type="slidenum">
              <a:rPr lang="en-US" smtClean="0"/>
              <a:pPr/>
              <a:t>18</a:t>
            </a:fld>
            <a:endParaRPr lang="en-US" dirty="0"/>
          </a:p>
        </p:txBody>
      </p:sp>
    </p:spTree>
    <p:extLst>
      <p:ext uri="{BB962C8B-B14F-4D97-AF65-F5344CB8AC3E}">
        <p14:creationId xmlns:p14="http://schemas.microsoft.com/office/powerpoint/2010/main" val="1160495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85564"/>
            <a:ext cx="7452320" cy="967172"/>
          </a:xfrm>
        </p:spPr>
        <p:txBody>
          <a:bodyPr>
            <a:normAutofit/>
          </a:bodyPr>
          <a:lstStyle/>
          <a:p>
            <a:pPr algn="l"/>
            <a:r>
              <a:rPr lang="en-US" sz="2800" b="1" dirty="0" smtClean="0">
                <a:solidFill>
                  <a:schemeClr val="tx1">
                    <a:lumMod val="65000"/>
                    <a:lumOff val="35000"/>
                  </a:schemeClr>
                </a:solidFill>
              </a:rPr>
              <a:t>Other Breast Cancer Screening Modalities, cont’d</a:t>
            </a:r>
            <a:endParaRPr lang="en-CA" sz="2800"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2439080213"/>
              </p:ext>
            </p:extLst>
          </p:nvPr>
        </p:nvGraphicFramePr>
        <p:xfrm>
          <a:off x="251519" y="1714574"/>
          <a:ext cx="8640962" cy="4510393"/>
        </p:xfrm>
        <a:graphic>
          <a:graphicData uri="http://schemas.openxmlformats.org/drawingml/2006/table">
            <a:tbl>
              <a:tblPr/>
              <a:tblGrid>
                <a:gridCol w="1440161"/>
                <a:gridCol w="1152128"/>
                <a:gridCol w="1080120"/>
                <a:gridCol w="1368152"/>
                <a:gridCol w="3600401"/>
              </a:tblGrid>
              <a:tr h="92233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Arial" panose="020B0604020202020204" pitchFamily="34" charset="0"/>
                        </a:rPr>
                        <a:t>Tomosynthesis (please</a:t>
                      </a:r>
                      <a:r>
                        <a:rPr lang="en-CA" sz="1100" b="1" baseline="0" dirty="0" smtClean="0">
                          <a:solidFill>
                            <a:schemeClr val="tx1"/>
                          </a:solidFill>
                          <a:effectLst/>
                          <a:latin typeface="+mj-lt"/>
                          <a:ea typeface="Calibri" panose="020F0502020204030204" pitchFamily="34" charset="0"/>
                          <a:cs typeface="Arial" panose="020B0604020202020204" pitchFamily="34" charset="0"/>
                        </a:rPr>
                        <a:t> specify </a:t>
                      </a:r>
                      <a:r>
                        <a:rPr lang="en-CA" sz="1100" b="1" dirty="0" smtClean="0">
                          <a:solidFill>
                            <a:schemeClr val="tx1"/>
                          </a:solidFill>
                          <a:effectLst/>
                          <a:latin typeface="+mj-lt"/>
                          <a:ea typeface="Calibri" panose="020F0502020204030204" pitchFamily="34" charset="0"/>
                          <a:cs typeface="Arial" panose="020B0604020202020204" pitchFamily="34" charset="0"/>
                        </a:rPr>
                        <a:t>e.g. 2D or 3D)</a:t>
                      </a:r>
                      <a:r>
                        <a:rPr lang="el-GR" sz="1100" b="1" baseline="30000" dirty="0" smtClean="0">
                          <a:solidFill>
                            <a:schemeClr val="tx1"/>
                          </a:solidFill>
                          <a:effectLst/>
                          <a:latin typeface="+mj-lt"/>
                          <a:ea typeface="Calibri" panose="020F0502020204030204" pitchFamily="34" charset="0"/>
                          <a:cs typeface="Arial" panose="020B0604020202020204" pitchFamily="34" charset="0"/>
                        </a:rPr>
                        <a:t>φ</a:t>
                      </a:r>
                      <a:endParaRPr lang="en-CA" sz="1100" b="1" baseline="30000"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Arial" panose="020B0604020202020204" pitchFamily="34" charset="0"/>
                        </a:rPr>
                        <a:t>Other (please specify)</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lnSpc>
                          <a:spcPct val="107000"/>
                        </a:lnSpc>
                        <a:spcAft>
                          <a:spcPts val="0"/>
                        </a:spcAft>
                      </a:pPr>
                      <a:r>
                        <a:rPr lang="en-CA" sz="1100" b="1" baseline="0" dirty="0" smtClean="0">
                          <a:solidFill>
                            <a:schemeClr val="tx1"/>
                          </a:solidFill>
                          <a:effectLst/>
                          <a:latin typeface="+mj-lt"/>
                          <a:ea typeface="Calibri" panose="020F0502020204030204" pitchFamily="34" charset="0"/>
                          <a:cs typeface="Arial" panose="020B0604020202020204" pitchFamily="34" charset="0"/>
                        </a:rPr>
                        <a:t>Level of risk for use of modality </a:t>
                      </a:r>
                      <a:r>
                        <a:rPr lang="en-CA" sz="1100" b="1" dirty="0" smtClean="0">
                          <a:solidFill>
                            <a:schemeClr val="tx1"/>
                          </a:solidFill>
                          <a:effectLst/>
                          <a:latin typeface="+mj-lt"/>
                          <a:ea typeface="Calibri" panose="020F0502020204030204" pitchFamily="34" charset="0"/>
                          <a:cs typeface="Arial" panose="020B0604020202020204" pitchFamily="34" charset="0"/>
                        </a:rPr>
                        <a:t>[e.g. average, elevated (breast density), high (BRCA)]</a:t>
                      </a:r>
                      <a:endParaRPr lang="en-CA" sz="1100" b="1" dirty="0">
                        <a:solidFill>
                          <a:schemeClr val="tx1"/>
                        </a:solidFill>
                        <a:effectLst/>
                        <a:latin typeface="+mj-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Arial" panose="020B0604020202020204" pitchFamily="34" charset="0"/>
                        </a:rPr>
                        <a:t>Additional comments</a:t>
                      </a:r>
                      <a:endParaRPr lang="en-CA" sz="1100" b="1" kern="1200" dirty="0">
                        <a:solidFill>
                          <a:schemeClr val="tx1"/>
                        </a:solidFill>
                        <a:effectLst/>
                        <a:latin typeface="+mn-lt"/>
                        <a:ea typeface="Calibri" panose="020F0502020204030204" pitchFamily="34" charset="0"/>
                        <a:cs typeface="Arial" panose="020B0604020202020204" pitchFamily="34"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93610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MRI, ultrasound (i.e. High Risk OBSP)</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MRI or ultrasound (if MRI is contraindicated) for women considered high risk</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Women ages 30 to 69 who are at high risk of getting breast cancer are screened once a year with a mammogram and MRI (or if MRI is not appropriate, screening breast ultrasound).</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82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US" sz="1100" dirty="0" smtClean="0">
                          <a:solidFill>
                            <a:schemeClr val="tx1"/>
                          </a:solidFill>
                        </a:rPr>
                        <a:t>An evaluation by the </a:t>
                      </a:r>
                      <a:r>
                        <a:rPr lang="en-US" sz="1100" dirty="0" err="1" smtClean="0">
                          <a:solidFill>
                            <a:schemeClr val="tx1"/>
                          </a:solidFill>
                        </a:rPr>
                        <a:t>Institut</a:t>
                      </a:r>
                      <a:r>
                        <a:rPr lang="en-US" sz="1100" dirty="0" smtClean="0">
                          <a:solidFill>
                            <a:schemeClr val="tx1"/>
                          </a:solidFill>
                        </a:rPr>
                        <a:t> national </a:t>
                      </a:r>
                      <a:r>
                        <a:rPr lang="en-US" sz="1100" dirty="0" err="1" smtClean="0">
                          <a:solidFill>
                            <a:schemeClr val="tx1"/>
                          </a:solidFill>
                        </a:rPr>
                        <a:t>d’excellence</a:t>
                      </a:r>
                      <a:r>
                        <a:rPr lang="en-US" sz="1100" dirty="0" smtClean="0">
                          <a:solidFill>
                            <a:schemeClr val="tx1"/>
                          </a:solidFill>
                        </a:rPr>
                        <a:t> </a:t>
                      </a:r>
                      <a:r>
                        <a:rPr lang="en-US" sz="1100" dirty="0" err="1" smtClean="0">
                          <a:solidFill>
                            <a:schemeClr val="tx1"/>
                          </a:solidFill>
                        </a:rPr>
                        <a:t>en</a:t>
                      </a:r>
                      <a:r>
                        <a:rPr lang="en-US" sz="1100" dirty="0" smtClean="0">
                          <a:solidFill>
                            <a:schemeClr val="tx1"/>
                          </a:solidFill>
                        </a:rPr>
                        <a:t> santé et services </a:t>
                      </a:r>
                      <a:r>
                        <a:rPr lang="en-US" sz="1100" dirty="0" err="1" smtClean="0">
                          <a:solidFill>
                            <a:schemeClr val="tx1"/>
                          </a:solidFill>
                        </a:rPr>
                        <a:t>sociaux</a:t>
                      </a:r>
                      <a:r>
                        <a:rPr lang="en-US" sz="1100" dirty="0" smtClean="0">
                          <a:solidFill>
                            <a:schemeClr val="tx1"/>
                          </a:solidFill>
                        </a:rPr>
                        <a:t> expert group on the use of </a:t>
                      </a:r>
                      <a:r>
                        <a:rPr lang="en-US" sz="1100" dirty="0" err="1" smtClean="0">
                          <a:solidFill>
                            <a:schemeClr val="tx1"/>
                          </a:solidFill>
                        </a:rPr>
                        <a:t>tomosynthesis</a:t>
                      </a:r>
                      <a:r>
                        <a:rPr lang="en-US" sz="1100" dirty="0" smtClean="0">
                          <a:solidFill>
                            <a:schemeClr val="tx1"/>
                          </a:solidFill>
                        </a:rPr>
                        <a:t>  is underway.</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050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kern="1200" dirty="0" smtClean="0">
                          <a:solidFill>
                            <a:schemeClr val="tx1"/>
                          </a:solidFill>
                          <a:effectLst/>
                          <a:latin typeface="+mn-lt"/>
                          <a:ea typeface="+mn-ea"/>
                          <a:cs typeface="+mn-cs"/>
                        </a:rPr>
                        <a:t>Clinics offer </a:t>
                      </a:r>
                      <a:r>
                        <a:rPr lang="en-CA" sz="1100" kern="1200" dirty="0" err="1" smtClean="0">
                          <a:solidFill>
                            <a:schemeClr val="tx1"/>
                          </a:solidFill>
                          <a:effectLst/>
                          <a:latin typeface="+mn-lt"/>
                          <a:ea typeface="+mn-ea"/>
                          <a:cs typeface="+mn-cs"/>
                        </a:rPr>
                        <a:t>tomosynthesis</a:t>
                      </a:r>
                      <a:r>
                        <a:rPr lang="en-CA" sz="1100" kern="1200" baseline="0" dirty="0" smtClean="0">
                          <a:solidFill>
                            <a:schemeClr val="tx1"/>
                          </a:solidFill>
                          <a:effectLst/>
                          <a:latin typeface="+mn-lt"/>
                          <a:ea typeface="+mn-ea"/>
                          <a:cs typeface="+mn-cs"/>
                        </a:rPr>
                        <a:t> and MRI </a:t>
                      </a:r>
                      <a:r>
                        <a:rPr lang="en-CA" sz="1100" kern="1200" dirty="0" smtClean="0">
                          <a:solidFill>
                            <a:schemeClr val="tx1"/>
                          </a:solidFill>
                          <a:effectLst/>
                          <a:latin typeface="+mn-lt"/>
                          <a:ea typeface="+mn-ea"/>
                          <a:cs typeface="+mn-cs"/>
                        </a:rPr>
                        <a:t>technology to appropriate clients (as determined by radiologists) but this is part of the Diagnostic </a:t>
                      </a:r>
                      <a:r>
                        <a:rPr lang="en-CA" sz="1100" kern="1200" dirty="0" err="1" smtClean="0">
                          <a:solidFill>
                            <a:schemeClr val="tx1"/>
                          </a:solidFill>
                          <a:effectLst/>
                          <a:latin typeface="+mn-lt"/>
                          <a:ea typeface="+mn-ea"/>
                          <a:cs typeface="+mn-cs"/>
                        </a:rPr>
                        <a:t>Mammograghy</a:t>
                      </a:r>
                      <a:r>
                        <a:rPr lang="en-CA" sz="1100" kern="1200" baseline="0" dirty="0" smtClean="0">
                          <a:solidFill>
                            <a:schemeClr val="tx1"/>
                          </a:solidFill>
                          <a:effectLst/>
                          <a:latin typeface="+mn-lt"/>
                          <a:ea typeface="+mn-ea"/>
                          <a:cs typeface="+mn-cs"/>
                        </a:rPr>
                        <a:t> Program and not the Screening Program.</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262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err="1" smtClean="0">
                          <a:ln>
                            <a:noFill/>
                          </a:ln>
                          <a:solidFill>
                            <a:schemeClr val="tx1"/>
                          </a:solidFill>
                          <a:effectLst/>
                          <a:latin typeface="+mn-lt"/>
                          <a:ea typeface="ヒラギノ角ゴ Pro W3" charset="-128"/>
                          <a:cs typeface="Arial" panose="020B0604020202020204" pitchFamily="34" charset="0"/>
                        </a:rPr>
                        <a:t>Tomosynthesis</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 and MRI are not utilized in screening centres and there is limited availability in some diagnostic breast imaging sites.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5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609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251519" y="6252530"/>
            <a:ext cx="8892481" cy="507831"/>
          </a:xfrm>
          <a:prstGeom prst="rect">
            <a:avLst/>
          </a:prstGeom>
          <a:solidFill>
            <a:schemeClr val="bg1"/>
          </a:solidFill>
        </p:spPr>
        <p:txBody>
          <a:bodyPr wrap="square" rtlCol="0">
            <a:spAutoFit/>
          </a:bodyPr>
          <a:lstStyle/>
          <a:p>
            <a:r>
              <a:rPr lang="en-CA" sz="900" baseline="30000" dirty="0" err="1"/>
              <a:t>φ</a:t>
            </a:r>
            <a:r>
              <a:rPr lang="en-CA" sz="900" dirty="0" err="1" smtClean="0"/>
              <a:t>Tomosynthesis</a:t>
            </a:r>
            <a:r>
              <a:rPr lang="en-CA" sz="900" dirty="0" smtClean="0"/>
              <a:t> (also known as 2D or 3D mammography) </a:t>
            </a:r>
            <a:r>
              <a:rPr lang="en-CA" sz="900" dirty="0"/>
              <a:t>is an emerging technology that allows the breast to be viewed </a:t>
            </a:r>
            <a:r>
              <a:rPr lang="en-CA" sz="900" dirty="0" smtClean="0"/>
              <a:t>three-dimensionally</a:t>
            </a:r>
          </a:p>
          <a:p>
            <a:r>
              <a:rPr lang="en-CA" sz="900" dirty="0"/>
              <a:t>---- No information was provided at the time the data was collected</a:t>
            </a:r>
          </a:p>
          <a:p>
            <a:r>
              <a:rPr lang="en-CA" sz="900" dirty="0" smtClean="0"/>
              <a:t>N/A </a:t>
            </a:r>
            <a:r>
              <a:rPr lang="en-CA" sz="900" dirty="0"/>
              <a:t>= Not </a:t>
            </a:r>
            <a:r>
              <a:rPr lang="en-CA" sz="900" dirty="0" smtClean="0"/>
              <a:t>applicable</a:t>
            </a:r>
            <a:endParaRPr lang="en-CA" sz="900" dirty="0"/>
          </a:p>
        </p:txBody>
      </p:sp>
      <p:sp>
        <p:nvSpPr>
          <p:cNvPr id="8" name="TextBox 7"/>
          <p:cNvSpPr txBox="1"/>
          <p:nvPr/>
        </p:nvSpPr>
        <p:spPr>
          <a:xfrm>
            <a:off x="1907704" y="1191354"/>
            <a:ext cx="6840760" cy="523220"/>
          </a:xfrm>
          <a:prstGeom prst="rect">
            <a:avLst/>
          </a:prstGeom>
          <a:noFill/>
        </p:spPr>
        <p:txBody>
          <a:bodyPr wrap="square" rtlCol="0">
            <a:spAutoFit/>
          </a:bodyPr>
          <a:lstStyle/>
          <a:p>
            <a:r>
              <a:rPr lang="en-CA" sz="1400" b="1" dirty="0" smtClean="0"/>
              <a:t>What other screening modalities (e.g. </a:t>
            </a:r>
            <a:r>
              <a:rPr lang="en-CA" sz="1400" b="1" dirty="0" err="1" smtClean="0"/>
              <a:t>tomosynthesis</a:t>
            </a:r>
            <a:r>
              <a:rPr lang="en-CA" sz="1400" b="1" dirty="0" smtClean="0"/>
              <a:t>, MRI) are being used in your program? (please check all that apply)</a:t>
            </a:r>
            <a:endParaRPr lang="en-CA" sz="1400" b="1"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19</a:t>
            </a:fld>
            <a:endParaRPr lang="en-US" dirty="0"/>
          </a:p>
        </p:txBody>
      </p:sp>
    </p:spTree>
    <p:extLst>
      <p:ext uri="{BB962C8B-B14F-4D97-AF65-F5344CB8AC3E}">
        <p14:creationId xmlns:p14="http://schemas.microsoft.com/office/powerpoint/2010/main" val="2005437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635080" cy="1143000"/>
          </a:xfrm>
        </p:spPr>
        <p:txBody>
          <a:bodyPr>
            <a:normAutofit/>
          </a:bodyPr>
          <a:lstStyle/>
          <a:p>
            <a:pPr algn="l">
              <a:lnSpc>
                <a:spcPts val="3000"/>
              </a:lnSpc>
            </a:pPr>
            <a:r>
              <a:rPr lang="en-CA" sz="2800" b="1" dirty="0" smtClean="0">
                <a:solidFill>
                  <a:schemeClr val="tx1">
                    <a:lumMod val="65000"/>
                    <a:lumOff val="35000"/>
                  </a:schemeClr>
                </a:solidFill>
              </a:rPr>
              <a:t>Background</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sp>
        <p:nvSpPr>
          <p:cNvPr id="3" name="Content Placeholder 2"/>
          <p:cNvSpPr>
            <a:spLocks noGrp="1"/>
          </p:cNvSpPr>
          <p:nvPr>
            <p:ph idx="1"/>
          </p:nvPr>
        </p:nvSpPr>
        <p:spPr>
          <a:xfrm>
            <a:off x="1475656" y="1556792"/>
            <a:ext cx="7211144" cy="4525963"/>
          </a:xfrm>
        </p:spPr>
        <p:txBody>
          <a:bodyPr>
            <a:normAutofit/>
          </a:bodyPr>
          <a:lstStyle/>
          <a:p>
            <a:pPr>
              <a:defRPr/>
            </a:pPr>
            <a:r>
              <a:rPr lang="en-CA" sz="2800" dirty="0">
                <a:solidFill>
                  <a:schemeClr val="tx1">
                    <a:lumMod val="65000"/>
                    <a:lumOff val="35000"/>
                  </a:schemeClr>
                </a:solidFill>
              </a:rPr>
              <a:t>The Canadian Partnership Against Cancer collects information annually </a:t>
            </a:r>
            <a:r>
              <a:rPr lang="en-CA" sz="2800" dirty="0" smtClean="0">
                <a:solidFill>
                  <a:schemeClr val="tx1">
                    <a:lumMod val="65000"/>
                    <a:lumOff val="35000"/>
                  </a:schemeClr>
                </a:solidFill>
              </a:rPr>
              <a:t>on national, provincial </a:t>
            </a:r>
            <a:r>
              <a:rPr lang="en-CA" sz="2800" dirty="0">
                <a:solidFill>
                  <a:schemeClr val="tx1">
                    <a:lumMod val="65000"/>
                    <a:lumOff val="35000"/>
                  </a:schemeClr>
                </a:solidFill>
              </a:rPr>
              <a:t>and territorial breast cancer screening guidelines, </a:t>
            </a:r>
            <a:r>
              <a:rPr lang="en-CA" sz="2800" dirty="0" smtClean="0">
                <a:solidFill>
                  <a:schemeClr val="tx1">
                    <a:lumMod val="65000"/>
                    <a:lumOff val="35000"/>
                  </a:schemeClr>
                </a:solidFill>
              </a:rPr>
              <a:t>strategies </a:t>
            </a:r>
            <a:r>
              <a:rPr lang="en-CA" sz="2800" dirty="0">
                <a:solidFill>
                  <a:schemeClr val="tx1">
                    <a:lumMod val="65000"/>
                    <a:lumOff val="35000"/>
                  </a:schemeClr>
                </a:solidFill>
              </a:rPr>
              <a:t>and activities. </a:t>
            </a:r>
          </a:p>
          <a:p>
            <a:pPr>
              <a:defRPr/>
            </a:pPr>
            <a:endParaRPr lang="en-CA" sz="2800" dirty="0">
              <a:solidFill>
                <a:schemeClr val="tx1">
                  <a:lumMod val="65000"/>
                  <a:lumOff val="35000"/>
                </a:schemeClr>
              </a:solidFill>
            </a:endParaRPr>
          </a:p>
          <a:p>
            <a:pPr>
              <a:defRPr/>
            </a:pPr>
            <a:r>
              <a:rPr lang="en-CA" sz="2800" dirty="0">
                <a:solidFill>
                  <a:schemeClr val="tx1">
                    <a:lumMod val="65000"/>
                    <a:lumOff val="35000"/>
                  </a:schemeClr>
                </a:solidFill>
              </a:rPr>
              <a:t>This scan summarizes the data collected </a:t>
            </a:r>
            <a:r>
              <a:rPr lang="en-CA" sz="2800" dirty="0" smtClean="0">
                <a:solidFill>
                  <a:schemeClr val="tx1">
                    <a:lumMod val="65000"/>
                    <a:lumOff val="35000"/>
                  </a:schemeClr>
                </a:solidFill>
              </a:rPr>
              <a:t>from provincial </a:t>
            </a:r>
            <a:r>
              <a:rPr lang="en-CA" sz="2800" dirty="0">
                <a:solidFill>
                  <a:schemeClr val="tx1">
                    <a:lumMod val="65000"/>
                    <a:lumOff val="35000"/>
                  </a:schemeClr>
                </a:solidFill>
              </a:rPr>
              <a:t>and territorial screening </a:t>
            </a:r>
            <a:r>
              <a:rPr lang="en-CA" sz="2800" dirty="0" smtClean="0">
                <a:solidFill>
                  <a:schemeClr val="tx1">
                    <a:lumMod val="65000"/>
                    <a:lumOff val="35000"/>
                  </a:schemeClr>
                </a:solidFill>
              </a:rPr>
              <a:t>programs </a:t>
            </a:r>
            <a:r>
              <a:rPr lang="en-CA" sz="2800" dirty="0">
                <a:solidFill>
                  <a:schemeClr val="tx1">
                    <a:lumMod val="65000"/>
                    <a:lumOff val="35000"/>
                  </a:schemeClr>
                </a:solidFill>
              </a:rPr>
              <a:t>and is intended to provide information on policy and practice.</a:t>
            </a:r>
          </a:p>
          <a:p>
            <a:pPr>
              <a:buNone/>
            </a:pPr>
            <a:endParaRPr lang="en-US" sz="2800" dirty="0">
              <a:solidFill>
                <a:schemeClr val="tx1">
                  <a:lumMod val="65000"/>
                  <a:lumOff val="35000"/>
                </a:schemeClr>
              </a:solidFill>
            </a:endParaRPr>
          </a:p>
        </p:txBody>
      </p:sp>
      <p:sp>
        <p:nvSpPr>
          <p:cNvPr id="6" name="Slide Number Placeholder 5"/>
          <p:cNvSpPr>
            <a:spLocks noGrp="1"/>
          </p:cNvSpPr>
          <p:nvPr>
            <p:ph type="sldNum" sz="quarter" idx="12"/>
          </p:nvPr>
        </p:nvSpPr>
        <p:spPr/>
        <p:txBody>
          <a:bodyPr/>
          <a:lstStyle/>
          <a:p>
            <a:fld id="{C35E50E1-3288-4B49-A832-AC6F42EE392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23528" y="2132856"/>
            <a:ext cx="8341167" cy="1470025"/>
          </a:xfrm>
        </p:spPr>
        <p:txBody>
          <a:bodyPr>
            <a:normAutofit fontScale="90000"/>
          </a:bodyPr>
          <a:lstStyle/>
          <a:p>
            <a:r>
              <a:rPr lang="en-CA" dirty="0" smtClean="0"/>
              <a:t>Correspondence Methods and Follow-Up for Breast Cancer Screening</a:t>
            </a:r>
            <a:endParaRPr lang="en-CA" dirty="0"/>
          </a:p>
        </p:txBody>
      </p:sp>
      <p:sp>
        <p:nvSpPr>
          <p:cNvPr id="6" name="Subtitle 5"/>
          <p:cNvSpPr>
            <a:spLocks noGrp="1"/>
          </p:cNvSpPr>
          <p:nvPr>
            <p:ph type="subTitle" idx="1"/>
          </p:nvPr>
        </p:nvSpPr>
        <p:spPr>
          <a:xfrm>
            <a:off x="464604" y="3789040"/>
            <a:ext cx="8214792" cy="1847056"/>
          </a:xfrm>
        </p:spPr>
        <p:txBody>
          <a:bodyPr>
            <a:noAutofit/>
          </a:bodyPr>
          <a:lstStyle/>
          <a:p>
            <a:pPr algn="l"/>
            <a:r>
              <a:rPr lang="en-CA" sz="2200" dirty="0">
                <a:solidFill>
                  <a:schemeClr val="tx1">
                    <a:lumMod val="65000"/>
                    <a:lumOff val="35000"/>
                  </a:schemeClr>
                </a:solidFill>
              </a:rPr>
              <a:t>R</a:t>
            </a:r>
            <a:r>
              <a:rPr lang="en-CA" sz="2200" dirty="0" smtClean="0">
                <a:solidFill>
                  <a:schemeClr val="tx1">
                    <a:lumMod val="65000"/>
                    <a:lumOff val="35000"/>
                  </a:schemeClr>
                </a:solidFill>
              </a:rPr>
              <a:t>ecall letters or other forms of communication are used to notify women who have been screened by the program in the past to return for screening. Women </a:t>
            </a:r>
            <a:r>
              <a:rPr lang="en-CA" sz="2200" dirty="0">
                <a:solidFill>
                  <a:schemeClr val="tx1">
                    <a:lumMod val="65000"/>
                    <a:lumOff val="35000"/>
                  </a:schemeClr>
                </a:solidFill>
              </a:rPr>
              <a:t>who have a </a:t>
            </a:r>
            <a:r>
              <a:rPr lang="en-CA" sz="2200" dirty="0" smtClean="0">
                <a:solidFill>
                  <a:schemeClr val="tx1">
                    <a:lumMod val="65000"/>
                    <a:lumOff val="35000"/>
                  </a:schemeClr>
                </a:solidFill>
              </a:rPr>
              <a:t>normal screening </a:t>
            </a:r>
            <a:r>
              <a:rPr lang="en-CA" sz="2200" dirty="0">
                <a:solidFill>
                  <a:schemeClr val="tx1">
                    <a:lumMod val="65000"/>
                    <a:lumOff val="35000"/>
                  </a:schemeClr>
                </a:solidFill>
              </a:rPr>
              <a:t>result are invited back at regular intervals (as per </a:t>
            </a:r>
            <a:r>
              <a:rPr lang="en-CA" sz="2200" dirty="0" smtClean="0">
                <a:solidFill>
                  <a:schemeClr val="tx1">
                    <a:lumMod val="65000"/>
                    <a:lumOff val="35000"/>
                  </a:schemeClr>
                </a:solidFill>
              </a:rPr>
              <a:t>provincial/territorial screening </a:t>
            </a:r>
            <a:r>
              <a:rPr lang="en-CA" sz="2200" dirty="0">
                <a:solidFill>
                  <a:schemeClr val="tx1">
                    <a:lumMod val="65000"/>
                    <a:lumOff val="35000"/>
                  </a:schemeClr>
                </a:solidFill>
              </a:rPr>
              <a:t>guidelines) for subsequent </a:t>
            </a:r>
            <a:r>
              <a:rPr lang="en-CA" sz="2200" dirty="0" smtClean="0">
                <a:solidFill>
                  <a:schemeClr val="tx1">
                    <a:lumMod val="65000"/>
                    <a:lumOff val="35000"/>
                  </a:schemeClr>
                </a:solidFill>
              </a:rPr>
              <a:t>screening. Women who have an abnormal screening result are invited for follow-up.</a:t>
            </a:r>
            <a:endParaRPr lang="en-CA" sz="2200" dirty="0">
              <a:solidFill>
                <a:schemeClr val="tx1">
                  <a:lumMod val="65000"/>
                  <a:lumOff val="35000"/>
                </a:schemeClr>
              </a:solidFill>
            </a:endParaRPr>
          </a:p>
          <a:p>
            <a:endParaRPr lang="en-CA" sz="2200" dirty="0"/>
          </a:p>
        </p:txBody>
      </p:sp>
      <p:sp>
        <p:nvSpPr>
          <p:cNvPr id="3" name="Slide Number Placeholder 2"/>
          <p:cNvSpPr>
            <a:spLocks noGrp="1"/>
          </p:cNvSpPr>
          <p:nvPr>
            <p:ph type="sldNum" sz="quarter" idx="12"/>
          </p:nvPr>
        </p:nvSpPr>
        <p:spPr/>
        <p:txBody>
          <a:bodyPr/>
          <a:lstStyle/>
          <a:p>
            <a:fld id="{C35E50E1-3288-4B49-A832-AC6F42EE392F}" type="slidenum">
              <a:rPr lang="en-US" smtClean="0"/>
              <a:pPr/>
              <a:t>20</a:t>
            </a:fld>
            <a:endParaRPr lang="en-US" dirty="0"/>
          </a:p>
        </p:txBody>
      </p:sp>
    </p:spTree>
    <p:extLst>
      <p:ext uri="{BB962C8B-B14F-4D97-AF65-F5344CB8AC3E}">
        <p14:creationId xmlns:p14="http://schemas.microsoft.com/office/powerpoint/2010/main" val="274800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a:solidFill>
                  <a:schemeClr val="tx1">
                    <a:lumMod val="65000"/>
                    <a:lumOff val="35000"/>
                  </a:schemeClr>
                </a:solidFill>
              </a:rPr>
              <a:t>Correspondence Methods </a:t>
            </a:r>
            <a:r>
              <a:rPr lang="en-CA" sz="3000" b="1" dirty="0" smtClean="0">
                <a:solidFill>
                  <a:schemeClr val="tx1">
                    <a:lumMod val="65000"/>
                    <a:lumOff val="35000"/>
                  </a:schemeClr>
                </a:solidFill>
              </a:rPr>
              <a:t>and Follow-Up for </a:t>
            </a:r>
            <a:r>
              <a:rPr lang="en-CA" sz="3000" b="1" dirty="0">
                <a:solidFill>
                  <a:schemeClr val="tx1">
                    <a:lumMod val="65000"/>
                    <a:lumOff val="35000"/>
                  </a:schemeClr>
                </a:solidFill>
              </a:rPr>
              <a:t>Breast Cancer Screening</a:t>
            </a:r>
            <a:r>
              <a:rPr lang="en-CA" sz="3000" b="1" dirty="0" smtClean="0">
                <a:solidFill>
                  <a:schemeClr val="tx1">
                    <a:lumMod val="65000"/>
                    <a:lumOff val="35000"/>
                  </a:schemeClr>
                </a:solidFill>
              </a:rPr>
              <a:t> – Highlights</a:t>
            </a:r>
            <a:endParaRPr lang="en-CA" sz="3000" b="1" dirty="0">
              <a:solidFill>
                <a:schemeClr val="tx1">
                  <a:lumMod val="65000"/>
                  <a:lumOff val="35000"/>
                </a:schemeClr>
              </a:solidFill>
            </a:endParaRPr>
          </a:p>
        </p:txBody>
      </p:sp>
      <p:sp>
        <p:nvSpPr>
          <p:cNvPr id="3" name="Content Placeholder 2"/>
          <p:cNvSpPr>
            <a:spLocks noGrp="1"/>
          </p:cNvSpPr>
          <p:nvPr>
            <p:ph idx="1"/>
          </p:nvPr>
        </p:nvSpPr>
        <p:spPr/>
        <p:txBody>
          <a:bodyPr>
            <a:noAutofit/>
          </a:bodyPr>
          <a:lstStyle/>
          <a:p>
            <a:pPr marL="0" indent="0">
              <a:buNone/>
            </a:pPr>
            <a:r>
              <a:rPr lang="en-CA" sz="1600" dirty="0"/>
              <a:t>Recall Following a Normal Mammogram (refer to slide #23-24)</a:t>
            </a:r>
          </a:p>
          <a:p>
            <a:r>
              <a:rPr lang="en-CA" sz="1600" dirty="0"/>
              <a:t>All provinces and territories (with the exception of Nunavut) send out recall letters or a postcard to women after they obtain a normal mammography result. In addition, a follow-up letter is sent if there has been no reply to the initial recall letter (excludes Nunavut and Yukon). Most provinces and territories send out reminder notifications via letter if no response was received after the first communication. </a:t>
            </a:r>
            <a:endParaRPr lang="en-CA" sz="1600" dirty="0" smtClean="0"/>
          </a:p>
          <a:p>
            <a:r>
              <a:rPr lang="en-CA" sz="1600" dirty="0" smtClean="0"/>
              <a:t>The </a:t>
            </a:r>
            <a:r>
              <a:rPr lang="en-CA" sz="1600" dirty="0"/>
              <a:t>target age group for recall of a normal result varies across Canada where the majority of the provinces target women ages 40-74 (</a:t>
            </a:r>
            <a:r>
              <a:rPr lang="en-CA" sz="1600" dirty="0" smtClean="0"/>
              <a:t>four </a:t>
            </a:r>
            <a:r>
              <a:rPr lang="en-CA" sz="1600" dirty="0"/>
              <a:t>provinces and </a:t>
            </a:r>
            <a:r>
              <a:rPr lang="en-CA" sz="1600" dirty="0" smtClean="0"/>
              <a:t>one territory) </a:t>
            </a:r>
            <a:r>
              <a:rPr lang="en-CA" sz="1600" dirty="0"/>
              <a:t>and ages 50-74 (five provinces).  </a:t>
            </a:r>
          </a:p>
          <a:p>
            <a:pPr marL="0" indent="0">
              <a:buNone/>
            </a:pPr>
            <a:endParaRPr lang="en-CA" sz="1400" dirty="0" smtClean="0"/>
          </a:p>
        </p:txBody>
      </p:sp>
      <p:sp>
        <p:nvSpPr>
          <p:cNvPr id="6" name="Slide Number Placeholder 5"/>
          <p:cNvSpPr>
            <a:spLocks noGrp="1"/>
          </p:cNvSpPr>
          <p:nvPr>
            <p:ph type="sldNum" sz="quarter" idx="12"/>
          </p:nvPr>
        </p:nvSpPr>
        <p:spPr/>
        <p:txBody>
          <a:bodyPr/>
          <a:lstStyle/>
          <a:p>
            <a:fld id="{C35E50E1-3288-4B49-A832-AC6F42EE392F}" type="slidenum">
              <a:rPr lang="en-US" smtClean="0"/>
              <a:pPr/>
              <a:t>21</a:t>
            </a:fld>
            <a:endParaRPr lang="en-US" dirty="0"/>
          </a:p>
        </p:txBody>
      </p:sp>
    </p:spTree>
    <p:extLst>
      <p:ext uri="{BB962C8B-B14F-4D97-AF65-F5344CB8AC3E}">
        <p14:creationId xmlns:p14="http://schemas.microsoft.com/office/powerpoint/2010/main" val="3037134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a:solidFill>
                  <a:schemeClr val="tx1">
                    <a:lumMod val="65000"/>
                    <a:lumOff val="35000"/>
                  </a:schemeClr>
                </a:solidFill>
              </a:rPr>
              <a:t>Correspondence </a:t>
            </a:r>
            <a:r>
              <a:rPr lang="en-CA" sz="3000" b="1" dirty="0" smtClean="0">
                <a:solidFill>
                  <a:schemeClr val="tx1">
                    <a:lumMod val="65000"/>
                    <a:lumOff val="35000"/>
                  </a:schemeClr>
                </a:solidFill>
              </a:rPr>
              <a:t>Methods and Follow-Up </a:t>
            </a:r>
            <a:r>
              <a:rPr lang="en-CA" sz="3000" b="1" dirty="0">
                <a:solidFill>
                  <a:schemeClr val="tx1">
                    <a:lumMod val="65000"/>
                    <a:lumOff val="35000"/>
                  </a:schemeClr>
                </a:solidFill>
              </a:rPr>
              <a:t>for Breast Cancer Screening</a:t>
            </a:r>
            <a:r>
              <a:rPr lang="en-CA" sz="3000" b="1" dirty="0" smtClean="0">
                <a:solidFill>
                  <a:schemeClr val="tx1">
                    <a:lumMod val="65000"/>
                    <a:lumOff val="35000"/>
                  </a:schemeClr>
                </a:solidFill>
              </a:rPr>
              <a:t> – Highlights, cont’d</a:t>
            </a:r>
            <a:endParaRPr lang="en-CA" sz="3000" b="1" dirty="0">
              <a:solidFill>
                <a:schemeClr val="tx1">
                  <a:lumMod val="65000"/>
                  <a:lumOff val="35000"/>
                </a:schemeClr>
              </a:solidFill>
            </a:endParaRPr>
          </a:p>
        </p:txBody>
      </p:sp>
      <p:sp>
        <p:nvSpPr>
          <p:cNvPr id="3" name="Content Placeholder 2"/>
          <p:cNvSpPr>
            <a:spLocks noGrp="1"/>
          </p:cNvSpPr>
          <p:nvPr>
            <p:ph idx="1"/>
          </p:nvPr>
        </p:nvSpPr>
        <p:spPr>
          <a:xfrm>
            <a:off x="457200" y="1772816"/>
            <a:ext cx="8229600" cy="4525963"/>
          </a:xfrm>
        </p:spPr>
        <p:txBody>
          <a:bodyPr>
            <a:noAutofit/>
          </a:bodyPr>
          <a:lstStyle/>
          <a:p>
            <a:pPr marL="0" indent="0">
              <a:buNone/>
            </a:pPr>
            <a:r>
              <a:rPr lang="en-CA" sz="1500" dirty="0" smtClean="0"/>
              <a:t>Follow-Up </a:t>
            </a:r>
            <a:r>
              <a:rPr lang="en-CA" sz="1500" dirty="0"/>
              <a:t>After an Abnormal Mammogram (refer to slide #25-28)</a:t>
            </a:r>
          </a:p>
          <a:p>
            <a:r>
              <a:rPr lang="en-CA" sz="1500" dirty="0"/>
              <a:t>All provinces and territories (with the exception of Nunavut) send recall letters to both the primary care provider and women after an abnormal (positive) mammography result is obtained. Some provinces and territories contact women by phone for informing them about their result and/or booking a follow-up appointment.</a:t>
            </a:r>
          </a:p>
          <a:p>
            <a:r>
              <a:rPr lang="en-CA" sz="1500" dirty="0"/>
              <a:t>In the absence of a primary care provider, seven provinces help women find a suitable primary care provider in order to be followed-up after an abnormal mammography result. NWT, YK and BC require a primary care provider prior to being eligible for a screening mammogram. In PEI, either the provincial coordinator or Medical Director/Surgeon directly call women with the abnormal mammography result. </a:t>
            </a:r>
          </a:p>
          <a:p>
            <a:r>
              <a:rPr lang="en-CA" sz="1500" dirty="0"/>
              <a:t>When a woman cannot be reached (e.g. return mail), most provinces and territories contact and notify the primary health care provider or obtain current contact information from the primary health care provider; furthermore, some provinces and territories try to contact the woman by telephone or </a:t>
            </a:r>
            <a:r>
              <a:rPr lang="en-CA" sz="1500" dirty="0" smtClean="0"/>
              <a:t>letter; </a:t>
            </a:r>
            <a:r>
              <a:rPr lang="en-CA" sz="1500" dirty="0"/>
              <a:t>two provinces check for an alternate source to locate a recent address.</a:t>
            </a:r>
          </a:p>
          <a:p>
            <a:r>
              <a:rPr lang="en-CA" sz="1500" dirty="0"/>
              <a:t>The location for conducting diagnostic mammograms after an abnormal result vary across Canada. </a:t>
            </a:r>
            <a:r>
              <a:rPr lang="en-CA" sz="1500" dirty="0" smtClean="0"/>
              <a:t>Five provinces and one territory performs diagnostic mammograms at </a:t>
            </a:r>
            <a:r>
              <a:rPr lang="en-CA" sz="1500" dirty="0"/>
              <a:t>Diagnostic Breast Imaging </a:t>
            </a:r>
            <a:r>
              <a:rPr lang="en-CA" sz="1500" dirty="0" smtClean="0"/>
              <a:t>Centres. Five provinces and one territory performs such mammograms </a:t>
            </a:r>
            <a:r>
              <a:rPr lang="en-CA" sz="1500" dirty="0"/>
              <a:t>at the screening </a:t>
            </a:r>
            <a:r>
              <a:rPr lang="en-CA" sz="1500" dirty="0" smtClean="0"/>
              <a:t>centre/program </a:t>
            </a:r>
            <a:r>
              <a:rPr lang="en-CA" sz="1500" dirty="0"/>
              <a:t>and </a:t>
            </a:r>
            <a:r>
              <a:rPr lang="en-CA" sz="1500" dirty="0" smtClean="0"/>
              <a:t>four provinces refer women to Breast </a:t>
            </a:r>
            <a:r>
              <a:rPr lang="en-CA" sz="1500" dirty="0"/>
              <a:t>or Risk Assessment </a:t>
            </a:r>
            <a:r>
              <a:rPr lang="en-CA" sz="1500" dirty="0" smtClean="0"/>
              <a:t>units.</a:t>
            </a:r>
            <a:endParaRPr lang="en-CA" sz="1500" dirty="0"/>
          </a:p>
        </p:txBody>
      </p:sp>
      <p:sp>
        <p:nvSpPr>
          <p:cNvPr id="5" name="Slide Number Placeholder 4"/>
          <p:cNvSpPr>
            <a:spLocks noGrp="1"/>
          </p:cNvSpPr>
          <p:nvPr>
            <p:ph type="sldNum" sz="quarter" idx="12"/>
          </p:nvPr>
        </p:nvSpPr>
        <p:spPr/>
        <p:txBody>
          <a:bodyPr/>
          <a:lstStyle/>
          <a:p>
            <a:fld id="{C35E50E1-3288-4B49-A832-AC6F42EE392F}" type="slidenum">
              <a:rPr lang="en-US" smtClean="0"/>
              <a:pPr/>
              <a:t>22</a:t>
            </a:fld>
            <a:endParaRPr lang="en-US" dirty="0"/>
          </a:p>
        </p:txBody>
      </p:sp>
    </p:spTree>
    <p:extLst>
      <p:ext uri="{BB962C8B-B14F-4D97-AF65-F5344CB8AC3E}">
        <p14:creationId xmlns:p14="http://schemas.microsoft.com/office/powerpoint/2010/main" val="1815698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60232" y="5949280"/>
            <a:ext cx="230425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835696" y="188640"/>
            <a:ext cx="6912768" cy="1152128"/>
          </a:xfrm>
        </p:spPr>
        <p:txBody>
          <a:bodyPr>
            <a:normAutofit/>
          </a:bodyPr>
          <a:lstStyle/>
          <a:p>
            <a:pPr algn="l">
              <a:lnSpc>
                <a:spcPts val="3000"/>
              </a:lnSpc>
            </a:pPr>
            <a:r>
              <a:rPr lang="en-US" sz="2800" b="1" dirty="0" smtClean="0">
                <a:solidFill>
                  <a:schemeClr val="tx1">
                    <a:lumMod val="65000"/>
                    <a:lumOff val="35000"/>
                  </a:schemeClr>
                </a:solidFill>
              </a:rPr>
              <a:t>Recall </a:t>
            </a:r>
            <a:r>
              <a:rPr lang="en-US" sz="2800" b="1" dirty="0">
                <a:solidFill>
                  <a:schemeClr val="tx1">
                    <a:lumMod val="65000"/>
                    <a:lumOff val="35000"/>
                  </a:schemeClr>
                </a:solidFill>
              </a:rPr>
              <a:t>Following a Normal Mammogram</a:t>
            </a:r>
            <a:r>
              <a:rPr lang="en-CA" sz="2800" b="1" dirty="0" smtClean="0">
                <a:solidFill>
                  <a:schemeClr val="tx1">
                    <a:lumMod val="65000"/>
                    <a:lumOff val="35000"/>
                  </a:schemeClr>
                </a:solidFill>
              </a:rPr>
              <a:t/>
            </a:r>
            <a:br>
              <a:rPr lang="en-CA" sz="2800" b="1" dirty="0" smtClean="0">
                <a:solidFill>
                  <a:schemeClr val="tx1">
                    <a:lumMod val="65000"/>
                    <a:lumOff val="35000"/>
                  </a:schemeClr>
                </a:solidFill>
              </a:rPr>
            </a:br>
            <a:endParaRPr lang="en-US" sz="2800" b="1" dirty="0">
              <a:solidFill>
                <a:schemeClr val="tx1">
                  <a:lumMod val="65000"/>
                  <a:lumOff val="35000"/>
                </a:schemeClr>
              </a:solidFill>
            </a:endParaRPr>
          </a:p>
        </p:txBody>
      </p:sp>
      <p:graphicFrame>
        <p:nvGraphicFramePr>
          <p:cNvPr id="5" name="Group 97"/>
          <p:cNvGraphicFramePr>
            <a:graphicFrameLocks noGrp="1"/>
          </p:cNvGraphicFramePr>
          <p:nvPr>
            <p:ph sz="quarter" idx="1"/>
            <p:extLst>
              <p:ext uri="{D42A27DB-BD31-4B8C-83A1-F6EECF244321}">
                <p14:modId xmlns:p14="http://schemas.microsoft.com/office/powerpoint/2010/main" val="201581173"/>
              </p:ext>
            </p:extLst>
          </p:nvPr>
        </p:nvGraphicFramePr>
        <p:xfrm>
          <a:off x="323529" y="1856748"/>
          <a:ext cx="8640959" cy="4565736"/>
        </p:xfrm>
        <a:graphic>
          <a:graphicData uri="http://schemas.openxmlformats.org/drawingml/2006/table">
            <a:tbl>
              <a:tblPr/>
              <a:tblGrid>
                <a:gridCol w="1381051"/>
                <a:gridCol w="1251659"/>
                <a:gridCol w="1322119"/>
                <a:gridCol w="1517778"/>
                <a:gridCol w="1800200"/>
                <a:gridCol w="1368152"/>
              </a:tblGrid>
              <a:tr h="80961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Notification methods used (e.g. letter, phone, email)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Notification sent to (e.g. woman, primary care provider, both)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Reminder notification sent if ‘no response’ to first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Who coordinates the recall for women following a normal screening episode (e.g. Program or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Age group for recall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6346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3394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Yes (2</a:t>
                      </a:r>
                      <a:r>
                        <a:rPr kumimoji="0" lang="en-US"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nd</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letter sent 6 weeks after 1</a:t>
                      </a:r>
                      <a:r>
                        <a:rPr kumimoji="0" lang="en-US"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st</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Regional Coordination Centres</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41-74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067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Screening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j-lt"/>
                          <a:ea typeface="ヒラギノ角ゴ Pro W3" charset="-128"/>
                          <a:cs typeface="+mn-cs"/>
                        </a:rPr>
                        <a:t>40-74 (40-49 with radiologist recommendation)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441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Postcard</a:t>
                      </a: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Yes (a total of 4 reminders sent over a 12 month period)</a:t>
                      </a: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40-74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432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endParaRPr kumimoji="0" lang="en-US" sz="1100" b="0" i="0" u="none" strike="sng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453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Letter</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Yes (reminder letter sent 2 weeks prior to mammography date if no appointment is scheduled)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394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Yes </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(2</a:t>
                      </a:r>
                      <a:r>
                        <a:rPr kumimoji="0" lang="en-US"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nd</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letter 3 weeks after 1</a:t>
                      </a:r>
                      <a:r>
                        <a:rPr kumimoji="0" lang="en-US"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st</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356445" y="6422484"/>
            <a:ext cx="8608043" cy="369332"/>
          </a:xfrm>
          <a:prstGeom prst="rect">
            <a:avLst/>
          </a:prstGeom>
          <a:solidFill>
            <a:schemeClr val="bg1"/>
          </a:solidFill>
        </p:spPr>
        <p:txBody>
          <a:bodyPr wrap="square" rtlCol="0">
            <a:spAutoFit/>
          </a:bodyPr>
          <a:lstStyle/>
          <a:p>
            <a:r>
              <a:rPr lang="en-CA" sz="900" dirty="0" smtClean="0"/>
              <a:t>*No </a:t>
            </a:r>
            <a:r>
              <a:rPr lang="en-CA" sz="900" dirty="0">
                <a:cs typeface="Arial" panose="020B0604020202020204" pitchFamily="34" charset="0"/>
              </a:rPr>
              <a:t>organized </a:t>
            </a:r>
            <a:r>
              <a:rPr lang="en-CA" sz="900" dirty="0" smtClean="0"/>
              <a:t>screening program available in Nunavut</a:t>
            </a:r>
          </a:p>
          <a:p>
            <a:endParaRPr lang="en-CA" sz="900" dirty="0" smtClean="0"/>
          </a:p>
        </p:txBody>
      </p:sp>
      <p:sp>
        <p:nvSpPr>
          <p:cNvPr id="4" name="TextBox 3"/>
          <p:cNvSpPr txBox="1"/>
          <p:nvPr/>
        </p:nvSpPr>
        <p:spPr>
          <a:xfrm>
            <a:off x="1817059" y="1151661"/>
            <a:ext cx="6768752" cy="646331"/>
          </a:xfrm>
          <a:prstGeom prst="rect">
            <a:avLst/>
          </a:prstGeom>
          <a:noFill/>
        </p:spPr>
        <p:txBody>
          <a:bodyPr wrap="square" rtlCol="0">
            <a:spAutoFit/>
          </a:bodyPr>
          <a:lstStyle/>
          <a:p>
            <a:r>
              <a:rPr lang="en-CA" dirty="0"/>
              <a:t>How are women being recalled for </a:t>
            </a:r>
            <a:r>
              <a:rPr lang="en-CA" dirty="0" smtClean="0"/>
              <a:t>routine breast </a:t>
            </a:r>
            <a:r>
              <a:rPr lang="en-CA" dirty="0"/>
              <a:t>cancer screening at the program-recommended interval?</a:t>
            </a:r>
          </a:p>
        </p:txBody>
      </p:sp>
      <p:sp>
        <p:nvSpPr>
          <p:cNvPr id="8" name="Slide Number Placeholder 7"/>
          <p:cNvSpPr>
            <a:spLocks noGrp="1"/>
          </p:cNvSpPr>
          <p:nvPr>
            <p:ph type="sldNum" sz="quarter" idx="12"/>
          </p:nvPr>
        </p:nvSpPr>
        <p:spPr/>
        <p:txBody>
          <a:bodyPr/>
          <a:lstStyle/>
          <a:p>
            <a:fld id="{C35E50E1-3288-4B49-A832-AC6F42EE392F}"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60232" y="5949280"/>
            <a:ext cx="230425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835696" y="188640"/>
            <a:ext cx="7200800" cy="1152128"/>
          </a:xfrm>
        </p:spPr>
        <p:txBody>
          <a:bodyPr>
            <a:normAutofit fontScale="90000"/>
          </a:bodyPr>
          <a:lstStyle/>
          <a:p>
            <a:pPr algn="l">
              <a:lnSpc>
                <a:spcPts val="3000"/>
              </a:lnSpc>
            </a:pPr>
            <a:r>
              <a:rPr lang="en-US" sz="3100" b="1" dirty="0" smtClean="0">
                <a:solidFill>
                  <a:schemeClr val="tx1">
                    <a:lumMod val="65000"/>
                    <a:lumOff val="35000"/>
                  </a:schemeClr>
                </a:solidFill>
              </a:rPr>
              <a:t>Recall </a:t>
            </a:r>
            <a:r>
              <a:rPr lang="en-US" sz="3100" b="1" dirty="0">
                <a:solidFill>
                  <a:schemeClr val="tx1">
                    <a:lumMod val="65000"/>
                    <a:lumOff val="35000"/>
                  </a:schemeClr>
                </a:solidFill>
              </a:rPr>
              <a:t>Following a Normal </a:t>
            </a:r>
            <a:r>
              <a:rPr lang="en-US" sz="3100" b="1" dirty="0" smtClean="0">
                <a:solidFill>
                  <a:schemeClr val="tx1">
                    <a:lumMod val="65000"/>
                    <a:lumOff val="35000"/>
                  </a:schemeClr>
                </a:solidFill>
              </a:rPr>
              <a:t>Mammogram, cont’d</a:t>
            </a:r>
            <a:r>
              <a:rPr lang="en-CA" sz="2800" b="1" dirty="0" smtClean="0">
                <a:solidFill>
                  <a:schemeClr val="tx1">
                    <a:lumMod val="65000"/>
                    <a:lumOff val="35000"/>
                  </a:schemeClr>
                </a:solidFill>
              </a:rPr>
              <a:t/>
            </a:r>
            <a:br>
              <a:rPr lang="en-CA" sz="2800" b="1" dirty="0" smtClean="0">
                <a:solidFill>
                  <a:schemeClr val="tx1">
                    <a:lumMod val="65000"/>
                    <a:lumOff val="35000"/>
                  </a:schemeClr>
                </a:solidFill>
              </a:rPr>
            </a:br>
            <a:endParaRPr lang="en-US" sz="2800" b="1" dirty="0">
              <a:solidFill>
                <a:schemeClr val="tx1">
                  <a:lumMod val="65000"/>
                  <a:lumOff val="35000"/>
                </a:schemeClr>
              </a:solidFill>
            </a:endParaRPr>
          </a:p>
        </p:txBody>
      </p:sp>
      <p:graphicFrame>
        <p:nvGraphicFramePr>
          <p:cNvPr id="5" name="Group 97"/>
          <p:cNvGraphicFramePr>
            <a:graphicFrameLocks noGrp="1"/>
          </p:cNvGraphicFramePr>
          <p:nvPr>
            <p:ph sz="quarter" idx="1"/>
            <p:extLst>
              <p:ext uri="{D42A27DB-BD31-4B8C-83A1-F6EECF244321}">
                <p14:modId xmlns:p14="http://schemas.microsoft.com/office/powerpoint/2010/main" val="1304333391"/>
              </p:ext>
            </p:extLst>
          </p:nvPr>
        </p:nvGraphicFramePr>
        <p:xfrm>
          <a:off x="247708" y="1882126"/>
          <a:ext cx="8716780" cy="4192262"/>
        </p:xfrm>
        <a:graphic>
          <a:graphicData uri="http://schemas.openxmlformats.org/drawingml/2006/table">
            <a:tbl>
              <a:tblPr/>
              <a:tblGrid>
                <a:gridCol w="1403852"/>
                <a:gridCol w="1256078"/>
                <a:gridCol w="1256078"/>
                <a:gridCol w="1924972"/>
                <a:gridCol w="2119681"/>
                <a:gridCol w="756119"/>
              </a:tblGrid>
              <a:tr h="87983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Notification methods used (e.g. letter, phone, email)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Notification sent to (e.g. woman, primary care provider, both)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Reminder notification sent if ‘no response’ to first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Who coordinates the recall for women following a normal screening episode (e.g. Program or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Age group for recall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76411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Yes (reminder letter sent 10 weeks after the recall letter if the woman has not yet been screened)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7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Yes (reminder letter is sent)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Regional coordination centers </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j-lt"/>
                          <a:ea typeface="ヒラギノ角ゴ Pro W3" charset="-128"/>
                          <a:cs typeface="+mn-cs"/>
                        </a:rPr>
                        <a:t>50-69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600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 or 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Woman (most Health Zones)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Regional Health Authorities at the  Zone Level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685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Postcard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Yes (3 reminder letter attempts are made in 3 consecutive 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40--69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600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Yes (reminder sent after 1 month if no response received)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PEI Breast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790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Letter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Centralized Management (Program or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xtBox 3"/>
          <p:cNvSpPr txBox="1"/>
          <p:nvPr/>
        </p:nvSpPr>
        <p:spPr>
          <a:xfrm>
            <a:off x="1835696" y="1176935"/>
            <a:ext cx="6768752" cy="646331"/>
          </a:xfrm>
          <a:prstGeom prst="rect">
            <a:avLst/>
          </a:prstGeom>
          <a:noFill/>
        </p:spPr>
        <p:txBody>
          <a:bodyPr wrap="square" rtlCol="0">
            <a:spAutoFit/>
          </a:bodyPr>
          <a:lstStyle/>
          <a:p>
            <a:r>
              <a:rPr lang="en-CA" dirty="0"/>
              <a:t>How are women being recalled for </a:t>
            </a:r>
            <a:r>
              <a:rPr lang="en-CA" dirty="0" smtClean="0"/>
              <a:t>routine breast </a:t>
            </a:r>
            <a:r>
              <a:rPr lang="en-CA" dirty="0"/>
              <a:t>cancer screening at the program-recommended interval?</a:t>
            </a:r>
          </a:p>
        </p:txBody>
      </p:sp>
      <p:sp>
        <p:nvSpPr>
          <p:cNvPr id="3" name="TextBox 2"/>
          <p:cNvSpPr txBox="1"/>
          <p:nvPr/>
        </p:nvSpPr>
        <p:spPr>
          <a:xfrm>
            <a:off x="395536" y="6133248"/>
            <a:ext cx="6912768" cy="230832"/>
          </a:xfrm>
          <a:prstGeom prst="rect">
            <a:avLst/>
          </a:prstGeom>
          <a:noFill/>
        </p:spPr>
        <p:txBody>
          <a:bodyPr wrap="square" rtlCol="0">
            <a:spAutoFit/>
          </a:bodyPr>
          <a:lstStyle/>
          <a:p>
            <a:r>
              <a:rPr lang="en-CA" sz="900" dirty="0"/>
              <a:t>N/A = Not </a:t>
            </a:r>
            <a:r>
              <a:rPr lang="en-CA" sz="900" dirty="0" smtClean="0"/>
              <a:t>applicable</a:t>
            </a:r>
            <a:endParaRPr lang="en-CA" sz="900" dirty="0"/>
          </a:p>
        </p:txBody>
      </p:sp>
      <p:sp>
        <p:nvSpPr>
          <p:cNvPr id="8" name="Slide Number Placeholder 7"/>
          <p:cNvSpPr>
            <a:spLocks noGrp="1"/>
          </p:cNvSpPr>
          <p:nvPr>
            <p:ph type="sldNum" sz="quarter" idx="12"/>
          </p:nvPr>
        </p:nvSpPr>
        <p:spPr/>
        <p:txBody>
          <a:bodyPr/>
          <a:lstStyle/>
          <a:p>
            <a:fld id="{C35E50E1-3288-4B49-A832-AC6F42EE392F}" type="slidenum">
              <a:rPr lang="en-US" smtClean="0"/>
              <a:pPr/>
              <a:t>24</a:t>
            </a:fld>
            <a:endParaRPr lang="en-US" dirty="0"/>
          </a:p>
        </p:txBody>
      </p:sp>
    </p:spTree>
    <p:extLst>
      <p:ext uri="{BB962C8B-B14F-4D97-AF65-F5344CB8AC3E}">
        <p14:creationId xmlns:p14="http://schemas.microsoft.com/office/powerpoint/2010/main" val="4206172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60232" y="5949280"/>
            <a:ext cx="2304256"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907704" y="188640"/>
            <a:ext cx="7128792" cy="1152128"/>
          </a:xfrm>
        </p:spPr>
        <p:txBody>
          <a:bodyPr>
            <a:normAutofit fontScale="90000"/>
          </a:bodyPr>
          <a:lstStyle/>
          <a:p>
            <a:pPr algn="l">
              <a:lnSpc>
                <a:spcPts val="3000"/>
              </a:lnSpc>
            </a:pPr>
            <a:r>
              <a:rPr lang="en-US" sz="3100" b="1" dirty="0" smtClean="0">
                <a:solidFill>
                  <a:schemeClr val="tx1">
                    <a:lumMod val="65000"/>
                    <a:lumOff val="35000"/>
                  </a:schemeClr>
                </a:solidFill>
              </a:rPr>
              <a:t>Follow-Up After an </a:t>
            </a:r>
            <a:r>
              <a:rPr lang="en-US" sz="3100" b="1" dirty="0">
                <a:solidFill>
                  <a:schemeClr val="tx1">
                    <a:lumMod val="65000"/>
                    <a:lumOff val="35000"/>
                  </a:schemeClr>
                </a:solidFill>
              </a:rPr>
              <a:t>Abnormal Mammogram</a:t>
            </a:r>
            <a:r>
              <a:rPr lang="en-CA" sz="2800" b="1" dirty="0">
                <a:solidFill>
                  <a:schemeClr val="tx1">
                    <a:lumMod val="65000"/>
                    <a:lumOff val="35000"/>
                  </a:schemeClr>
                </a:solidFill>
              </a:rPr>
              <a:t/>
            </a:r>
            <a:br>
              <a:rPr lang="en-CA" sz="2800" b="1" dirty="0">
                <a:solidFill>
                  <a:schemeClr val="tx1">
                    <a:lumMod val="65000"/>
                    <a:lumOff val="35000"/>
                  </a:schemeClr>
                </a:solidFill>
              </a:rPr>
            </a:br>
            <a:endParaRPr lang="en-US" sz="2800" b="1" dirty="0">
              <a:solidFill>
                <a:schemeClr val="tx1">
                  <a:lumMod val="65000"/>
                  <a:lumOff val="35000"/>
                </a:schemeClr>
              </a:solidFill>
            </a:endParaRPr>
          </a:p>
        </p:txBody>
      </p:sp>
      <p:graphicFrame>
        <p:nvGraphicFramePr>
          <p:cNvPr id="5" name="Group 97"/>
          <p:cNvGraphicFramePr>
            <a:graphicFrameLocks noGrp="1"/>
          </p:cNvGraphicFramePr>
          <p:nvPr>
            <p:ph sz="quarter" idx="1"/>
            <p:extLst>
              <p:ext uri="{D42A27DB-BD31-4B8C-83A1-F6EECF244321}">
                <p14:modId xmlns:p14="http://schemas.microsoft.com/office/powerpoint/2010/main" val="2893510997"/>
              </p:ext>
            </p:extLst>
          </p:nvPr>
        </p:nvGraphicFramePr>
        <p:xfrm>
          <a:off x="179513" y="1745704"/>
          <a:ext cx="8784975" cy="4638999"/>
        </p:xfrm>
        <a:graphic>
          <a:graphicData uri="http://schemas.openxmlformats.org/drawingml/2006/table">
            <a:tbl>
              <a:tblPr/>
              <a:tblGrid>
                <a:gridCol w="1152127"/>
                <a:gridCol w="1143105"/>
                <a:gridCol w="1305167"/>
                <a:gridCol w="1542092"/>
                <a:gridCol w="1859588"/>
                <a:gridCol w="1782896"/>
              </a:tblGrid>
              <a:tr h="29454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Abnormal test result is communicated by:</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nSpc>
                          <a:spcPct val="107000"/>
                        </a:lnSpc>
                        <a:spcAft>
                          <a:spcPts val="0"/>
                        </a:spcAft>
                      </a:pPr>
                      <a:r>
                        <a:rPr lang="en-CA" sz="1100" b="1" dirty="0" smtClean="0">
                          <a:solidFill>
                            <a:schemeClr val="tx1"/>
                          </a:solidFill>
                          <a:effectLst/>
                          <a:latin typeface="+mj-lt"/>
                          <a:ea typeface="Calibri" panose="020F0502020204030204" pitchFamily="34" charset="0"/>
                          <a:cs typeface="Times New Roman" panose="02020603050405020304" pitchFamily="18" charset="0"/>
                        </a:rPr>
                        <a:t>What is</a:t>
                      </a: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 the process for result notification and follow-up</a:t>
                      </a:r>
                      <a:r>
                        <a:rPr lang="en-CA" sz="1100" b="1" dirty="0" smtClean="0">
                          <a:solidFill>
                            <a:schemeClr val="tx1"/>
                          </a:solidFill>
                          <a:effectLst/>
                          <a:latin typeface="+mj-lt"/>
                          <a:ea typeface="Calibri" panose="020F0502020204030204" pitchFamily="34" charset="0"/>
                          <a:cs typeface="Times New Roman" panose="02020603050405020304" pitchFamily="18" charset="0"/>
                        </a:rPr>
                        <a:t> when women do not</a:t>
                      </a: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 have a PCP?</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cannot be reached (e.g. return mail)?</a:t>
                      </a:r>
                      <a:endParaRPr lang="en-CA" sz="1100" b="1" kern="1200" dirty="0" smtClean="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Where i</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s the diagnostic mammogram performed after an abnormal result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a) Screening program</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b) Assessment unit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 Other (please specify)</a:t>
                      </a: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418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Sending a letter to both the primary care provider (PCP) and woman</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Othe</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r method used (e.g. phone, email) and to whom is it directed to</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endParaRPr lang="en-CA"/>
                    </a:p>
                  </a:txBody>
                  <a:tcPr/>
                </a:tc>
                <a:tc vMerge="1">
                  <a:txBody>
                    <a:bodyPr/>
                    <a:lstStyle/>
                    <a:p>
                      <a:endParaRPr lang="en-CA"/>
                    </a:p>
                  </a:txBody>
                  <a:tcPr/>
                </a:tc>
              </a:tr>
              <a:tr h="21269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173702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Women are contacted by phone to confirm availability of follow-up appointment time(s))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All women name PCP before a screening mammogram can be done; therefore, all results can be sent to the indicated PCP</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The women are contacted by phone to inform them they need to return for further imaging and to confirm their availability for a follow-up appointment. Then the letter is sent with the appointment date as a reminder. If this fails, then case is closed as a “Lost to Follow-up”</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a) Screening Centre which is also a Diagnostic Centre</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441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a:t>
                      </a: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Women contacted, by phone (if further imaging required))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Women must have a PCP in order to be eligible for screening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Follow-up with PCP if unable to contact 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a) Same site as screening (only single site/unit in 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689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Women must have a PCP in order to be eligible for screening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Follow up with PCP if unable to contact woman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 Affiliated diagnostic imaging center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817059" y="1151661"/>
            <a:ext cx="6768752" cy="646331"/>
          </a:xfrm>
          <a:prstGeom prst="rect">
            <a:avLst/>
          </a:prstGeom>
          <a:noFill/>
        </p:spPr>
        <p:txBody>
          <a:bodyPr wrap="square" rtlCol="0">
            <a:spAutoFit/>
          </a:bodyPr>
          <a:lstStyle/>
          <a:p>
            <a:r>
              <a:rPr lang="en-CA" dirty="0" smtClean="0"/>
              <a:t>How are women notified of an abnormal test result and where is follow-up performed?</a:t>
            </a:r>
            <a:endParaRPr lang="en-CA" dirty="0"/>
          </a:p>
        </p:txBody>
      </p:sp>
      <p:sp>
        <p:nvSpPr>
          <p:cNvPr id="4" name="TextBox 3"/>
          <p:cNvSpPr txBox="1"/>
          <p:nvPr/>
        </p:nvSpPr>
        <p:spPr>
          <a:xfrm>
            <a:off x="323528" y="6415402"/>
            <a:ext cx="7848872" cy="230832"/>
          </a:xfrm>
          <a:prstGeom prst="rect">
            <a:avLst/>
          </a:prstGeom>
          <a:noFill/>
        </p:spPr>
        <p:txBody>
          <a:bodyPr wrap="square" rtlCol="0">
            <a:spAutoFit/>
          </a:bodyPr>
          <a:lstStyle/>
          <a:p>
            <a:r>
              <a:rPr lang="en-CA" sz="900" dirty="0"/>
              <a:t>*</a:t>
            </a:r>
            <a:r>
              <a:rPr lang="en-CA" sz="900" dirty="0" smtClean="0"/>
              <a:t>No </a:t>
            </a:r>
            <a:r>
              <a:rPr lang="en-CA" sz="900" dirty="0">
                <a:cs typeface="Arial" panose="020B0604020202020204" pitchFamily="34" charset="0"/>
              </a:rPr>
              <a:t>organized</a:t>
            </a:r>
            <a:r>
              <a:rPr lang="en-CA" sz="900" dirty="0" smtClean="0"/>
              <a:t> </a:t>
            </a:r>
            <a:r>
              <a:rPr lang="en-CA" sz="900" dirty="0"/>
              <a:t>screening program available in </a:t>
            </a:r>
            <a:r>
              <a:rPr lang="en-CA" sz="900" dirty="0" smtClean="0"/>
              <a:t>Nunavut</a:t>
            </a:r>
          </a:p>
        </p:txBody>
      </p:sp>
      <p:sp>
        <p:nvSpPr>
          <p:cNvPr id="8" name="Slide Number Placeholder 7"/>
          <p:cNvSpPr>
            <a:spLocks noGrp="1"/>
          </p:cNvSpPr>
          <p:nvPr>
            <p:ph type="sldNum" sz="quarter" idx="12"/>
          </p:nvPr>
        </p:nvSpPr>
        <p:spPr/>
        <p:txBody>
          <a:bodyPr/>
          <a:lstStyle/>
          <a:p>
            <a:fld id="{C35E50E1-3288-4B49-A832-AC6F42EE392F}" type="slidenum">
              <a:rPr lang="en-US" smtClean="0"/>
              <a:pPr/>
              <a:t>25</a:t>
            </a:fld>
            <a:endParaRPr lang="en-US" dirty="0"/>
          </a:p>
        </p:txBody>
      </p:sp>
    </p:spTree>
    <p:extLst>
      <p:ext uri="{BB962C8B-B14F-4D97-AF65-F5344CB8AC3E}">
        <p14:creationId xmlns:p14="http://schemas.microsoft.com/office/powerpoint/2010/main" val="2912445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7"/>
          <p:cNvGraphicFramePr>
            <a:graphicFrameLocks noGrp="1"/>
          </p:cNvGraphicFramePr>
          <p:nvPr>
            <p:ph sz="quarter" idx="1"/>
            <p:extLst>
              <p:ext uri="{D42A27DB-BD31-4B8C-83A1-F6EECF244321}">
                <p14:modId xmlns:p14="http://schemas.microsoft.com/office/powerpoint/2010/main" val="292591668"/>
              </p:ext>
            </p:extLst>
          </p:nvPr>
        </p:nvGraphicFramePr>
        <p:xfrm>
          <a:off x="107505" y="1803140"/>
          <a:ext cx="8972996" cy="4267754"/>
        </p:xfrm>
        <a:graphic>
          <a:graphicData uri="http://schemas.openxmlformats.org/drawingml/2006/table">
            <a:tbl>
              <a:tblPr/>
              <a:tblGrid>
                <a:gridCol w="1052115"/>
                <a:gridCol w="1396156"/>
                <a:gridCol w="1296144"/>
                <a:gridCol w="1320986"/>
                <a:gridCol w="1736709"/>
                <a:gridCol w="2170886"/>
              </a:tblGrid>
              <a:tr h="27834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Abnormal test result is communicated by:</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 and follow-up</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do not</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have a PCP?</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cannot be reached (e.g. return mail)?</a:t>
                      </a:r>
                      <a:endParaRPr lang="en-CA" sz="1100" b="1" kern="1200" dirty="0" smtClean="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Where i</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s the diagnostic mammogram performed after an abnormal result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a) Screening program</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b) Assessment unit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 Other (please specify)</a:t>
                      </a: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71328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Sending a letter to both the primary care provider (PCP) and woman</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Othe</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r method used (e.g. phone, email) and to whom is it directed to</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endParaRPr lang="en-CA"/>
                    </a:p>
                  </a:txBody>
                  <a:tcPr/>
                </a:tc>
                <a:tc vMerge="1">
                  <a:txBody>
                    <a:bodyPr/>
                    <a:lstStyle/>
                    <a:p>
                      <a:endParaRPr lang="en-CA"/>
                    </a:p>
                  </a:txBody>
                  <a:tcPr/>
                </a:tc>
              </a:tr>
              <a:tr h="149978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mn-cs"/>
                          <a:sym typeface="Wingdings 2" pitchFamily="18" charset="2"/>
                        </a:rPr>
                        <a:t> (</a:t>
                      </a: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Women are informed by letter; PCP are informed by radiologist’s report)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(Some women in community clinics are informed on site by radiologist)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Clinics will assist with finding PCP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Check alternate source for address, if more recent address found then resend; follow-up through PCP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 Majority are completed at community clinics that are part of the Screening program</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b) Some are completed at Risk Assessment units </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 Some are completed at hospital facilities that perform diagnostic 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797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Client n</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avigator calls women before letter is sent)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Client navigator works with women to obtain PCP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Contact PCP for current phone number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 Diagnostic units in Breast Centers across Regina or Saskatoon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263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(Women contacted by phone</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Work with women to obtain PCP*; reminder sent out if no response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Attempt to contact woman if contact information is updated by Manitoba Health; attempt to find contact information by contacting PCP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 Diagnostic Breast Imaging centers (hospitals, private radiology clinics, and/or Breast Health Center)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itle 1"/>
          <p:cNvSpPr txBox="1">
            <a:spLocks/>
          </p:cNvSpPr>
          <p:nvPr/>
        </p:nvSpPr>
        <p:spPr>
          <a:xfrm>
            <a:off x="1881136" y="-3865"/>
            <a:ext cx="7092280" cy="11521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000"/>
              </a:lnSpc>
            </a:pPr>
            <a:r>
              <a:rPr lang="en-US" sz="2800" b="1" dirty="0" smtClean="0">
                <a:solidFill>
                  <a:schemeClr val="tx1">
                    <a:lumMod val="65000"/>
                    <a:lumOff val="35000"/>
                  </a:schemeClr>
                </a:solidFill>
              </a:rPr>
              <a:t>Follow-Up </a:t>
            </a:r>
            <a:r>
              <a:rPr lang="en-US" sz="2800" b="1" dirty="0">
                <a:solidFill>
                  <a:schemeClr val="tx1">
                    <a:lumMod val="65000"/>
                    <a:lumOff val="35000"/>
                  </a:schemeClr>
                </a:solidFill>
              </a:rPr>
              <a:t>After an Abnormal Mammogram, </a:t>
            </a:r>
            <a:r>
              <a:rPr lang="en-US" sz="2800" b="1" dirty="0" smtClean="0">
                <a:solidFill>
                  <a:schemeClr val="tx1">
                    <a:lumMod val="65000"/>
                    <a:lumOff val="35000"/>
                  </a:schemeClr>
                </a:solidFill>
              </a:rPr>
              <a:t>cont’d</a:t>
            </a:r>
            <a:endParaRPr lang="en-US" sz="2800" b="1" dirty="0">
              <a:solidFill>
                <a:schemeClr val="tx1">
                  <a:lumMod val="65000"/>
                  <a:lumOff val="35000"/>
                </a:schemeClr>
              </a:solidFill>
            </a:endParaRPr>
          </a:p>
        </p:txBody>
      </p:sp>
      <p:sp>
        <p:nvSpPr>
          <p:cNvPr id="8" name="TextBox 7"/>
          <p:cNvSpPr txBox="1"/>
          <p:nvPr/>
        </p:nvSpPr>
        <p:spPr>
          <a:xfrm>
            <a:off x="1619672" y="1167575"/>
            <a:ext cx="7524328" cy="646331"/>
          </a:xfrm>
          <a:prstGeom prst="rect">
            <a:avLst/>
          </a:prstGeom>
          <a:noFill/>
        </p:spPr>
        <p:txBody>
          <a:bodyPr wrap="square" rtlCol="0">
            <a:spAutoFit/>
          </a:bodyPr>
          <a:lstStyle/>
          <a:p>
            <a:r>
              <a:rPr lang="en-CA" dirty="0"/>
              <a:t>How are women notified of an abnormal test result and where is follow-up performed?</a:t>
            </a:r>
          </a:p>
        </p:txBody>
      </p:sp>
      <p:sp>
        <p:nvSpPr>
          <p:cNvPr id="2" name="TextBox 1"/>
          <p:cNvSpPr txBox="1"/>
          <p:nvPr/>
        </p:nvSpPr>
        <p:spPr>
          <a:xfrm>
            <a:off x="121451" y="6095413"/>
            <a:ext cx="8899776" cy="646331"/>
          </a:xfrm>
          <a:prstGeom prst="rect">
            <a:avLst/>
          </a:prstGeom>
          <a:solidFill>
            <a:schemeClr val="bg1"/>
          </a:solidFill>
        </p:spPr>
        <p:txBody>
          <a:bodyPr wrap="square" rtlCol="0">
            <a:spAutoFit/>
          </a:bodyPr>
          <a:lstStyle/>
          <a:p>
            <a:r>
              <a:rPr lang="en-CA" sz="900" b="1" dirty="0" smtClean="0"/>
              <a:t>*</a:t>
            </a:r>
            <a:r>
              <a:rPr lang="en-CA" sz="900" dirty="0" err="1" smtClean="0"/>
              <a:t>CancerCare</a:t>
            </a:r>
            <a:r>
              <a:rPr lang="en-CA" sz="900" dirty="0" smtClean="0"/>
              <a:t> Manitoba - </a:t>
            </a:r>
            <a:r>
              <a:rPr lang="en-CA" sz="900" dirty="0" err="1" smtClean="0"/>
              <a:t>BreastCheck</a:t>
            </a:r>
            <a:r>
              <a:rPr lang="en-CA" sz="900" dirty="0" smtClean="0"/>
              <a:t> </a:t>
            </a:r>
            <a:r>
              <a:rPr lang="en-CA" sz="900" dirty="0"/>
              <a:t>works with Manitoba Health Doctor Finder Program to find PCP; also have arrangements with Breast Health Center for some of their physicians to take on the care of the patient in those cases; or Medical Lead at </a:t>
            </a:r>
            <a:r>
              <a:rPr lang="en-CA" sz="900" dirty="0" err="1"/>
              <a:t>BreastCheck</a:t>
            </a:r>
            <a:r>
              <a:rPr lang="en-CA" sz="900" dirty="0"/>
              <a:t> will take on temporary care of patient so follow-up can be performed while PCP is being </a:t>
            </a:r>
            <a:r>
              <a:rPr lang="en-CA" sz="900" dirty="0" smtClean="0"/>
              <a:t>arranged.</a:t>
            </a:r>
          </a:p>
          <a:p>
            <a:endParaRPr lang="en-CA" sz="900" b="1" dirty="0"/>
          </a:p>
          <a:p>
            <a:endParaRPr lang="en-CA" sz="900" b="1"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26</a:t>
            </a:fld>
            <a:endParaRPr lang="en-US" dirty="0"/>
          </a:p>
        </p:txBody>
      </p:sp>
    </p:spTree>
    <p:extLst>
      <p:ext uri="{BB962C8B-B14F-4D97-AF65-F5344CB8AC3E}">
        <p14:creationId xmlns:p14="http://schemas.microsoft.com/office/powerpoint/2010/main" val="27229203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500" y="188640"/>
            <a:ext cx="7092280" cy="1152128"/>
          </a:xfrm>
        </p:spPr>
        <p:txBody>
          <a:bodyPr>
            <a:noAutofit/>
          </a:bodyPr>
          <a:lstStyle/>
          <a:p>
            <a:pPr algn="l">
              <a:lnSpc>
                <a:spcPts val="3000"/>
              </a:lnSpc>
            </a:pPr>
            <a:r>
              <a:rPr lang="en-US" sz="2800" b="1" dirty="0" smtClean="0">
                <a:solidFill>
                  <a:schemeClr val="tx1">
                    <a:lumMod val="65000"/>
                    <a:lumOff val="35000"/>
                  </a:schemeClr>
                </a:solidFill>
              </a:rPr>
              <a:t>Follow-Up </a:t>
            </a:r>
            <a:r>
              <a:rPr lang="en-US" sz="2800" b="1" dirty="0">
                <a:solidFill>
                  <a:schemeClr val="tx1">
                    <a:lumMod val="65000"/>
                    <a:lumOff val="35000"/>
                  </a:schemeClr>
                </a:solidFill>
              </a:rPr>
              <a:t>After an Abnormal Mammogram, </a:t>
            </a:r>
            <a:r>
              <a:rPr lang="en-US" sz="2800" b="1" dirty="0" smtClean="0">
                <a:solidFill>
                  <a:schemeClr val="tx1">
                    <a:lumMod val="65000"/>
                    <a:lumOff val="35000"/>
                  </a:schemeClr>
                </a:solidFill>
              </a:rPr>
              <a:t>cont’d</a:t>
            </a:r>
            <a:r>
              <a:rPr lang="en-CA" sz="2800" b="1" dirty="0">
                <a:solidFill>
                  <a:schemeClr val="tx1">
                    <a:lumMod val="65000"/>
                    <a:lumOff val="35000"/>
                  </a:schemeClr>
                </a:solidFill>
              </a:rPr>
              <a:t/>
            </a:r>
            <a:br>
              <a:rPr lang="en-CA" sz="2800" b="1" dirty="0">
                <a:solidFill>
                  <a:schemeClr val="tx1">
                    <a:lumMod val="65000"/>
                    <a:lumOff val="35000"/>
                  </a:schemeClr>
                </a:solidFill>
              </a:rPr>
            </a:br>
            <a:endParaRPr lang="en-US" sz="2800" b="1" dirty="0">
              <a:solidFill>
                <a:schemeClr val="tx1">
                  <a:lumMod val="65000"/>
                  <a:lumOff val="35000"/>
                </a:schemeClr>
              </a:solidFill>
            </a:endParaRPr>
          </a:p>
        </p:txBody>
      </p:sp>
      <p:graphicFrame>
        <p:nvGraphicFramePr>
          <p:cNvPr id="5" name="Group 97"/>
          <p:cNvGraphicFramePr>
            <a:graphicFrameLocks noGrp="1"/>
          </p:cNvGraphicFramePr>
          <p:nvPr>
            <p:ph sz="quarter" idx="1"/>
            <p:extLst>
              <p:ext uri="{D42A27DB-BD31-4B8C-83A1-F6EECF244321}">
                <p14:modId xmlns:p14="http://schemas.microsoft.com/office/powerpoint/2010/main" val="4087285349"/>
              </p:ext>
            </p:extLst>
          </p:nvPr>
        </p:nvGraphicFramePr>
        <p:xfrm>
          <a:off x="107503" y="1799305"/>
          <a:ext cx="8876624" cy="4435221"/>
        </p:xfrm>
        <a:graphic>
          <a:graphicData uri="http://schemas.openxmlformats.org/drawingml/2006/table">
            <a:tbl>
              <a:tblPr/>
              <a:tblGrid>
                <a:gridCol w="1087061"/>
                <a:gridCol w="1368152"/>
                <a:gridCol w="1296144"/>
                <a:gridCol w="1800200"/>
                <a:gridCol w="1728192"/>
                <a:gridCol w="1596875"/>
              </a:tblGrid>
              <a:tr h="26204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Times New Roman" panose="02020603050405020304" pitchFamily="18" charset="0"/>
                        </a:rPr>
                        <a:t>Abnormal test result is communicated by:</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 and follow-up</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do not</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have a PCP?</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cannot be reached (e.g. return mail)?</a:t>
                      </a:r>
                      <a:endParaRPr lang="en-CA" sz="1100" b="1" kern="1200" dirty="0" smtClean="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Where i</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s the diagnostic mammogram performed after an abnormal result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a) Screening program</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b) Assessment unit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 Other (please specify)</a:t>
                      </a: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71090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Sending a letter to both the primary care provider (PCP) and woman</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Othe</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r method used (e.g. phone, email) and to whom is it directed to</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endParaRPr lang="en-CA"/>
                    </a:p>
                  </a:txBody>
                  <a:tcPr/>
                </a:tc>
                <a:tc vMerge="1">
                  <a:txBody>
                    <a:bodyPr/>
                    <a:lstStyle/>
                    <a:p>
                      <a:endParaRPr lang="en-CA"/>
                    </a:p>
                  </a:txBody>
                  <a:tcPr/>
                </a:tc>
              </a:tr>
              <a:tr h="68518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(W</a:t>
                      </a:r>
                      <a:r>
                        <a:rPr kumimoji="0" lang="en-US" sz="1100" b="0" i="0" u="none" strike="noStrike" cap="none" normalizeH="0" baseline="0" dirty="0" smtClean="0">
                          <a:ln>
                            <a:noFill/>
                          </a:ln>
                          <a:solidFill>
                            <a:schemeClr val="tx1"/>
                          </a:solidFill>
                          <a:effectLst/>
                          <a:latin typeface="+mj-lt"/>
                          <a:ea typeface="ヒラギノ角ゴ Pro W3" charset="-128"/>
                        </a:rPr>
                        <a:t>omen informed by sites through phone call, letter; and primary care through radiologist’s report (e.g. by site, radiologist’s report))</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A physician designate at the Ontario Breast Screening Program site manages an abnormal result </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rPr>
                        <a:t>The OBSP site will follow up with the PCP. The site may call or send a letter to the woman requesting that she follow-up with the OBSP site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 Screening program </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b) Breast assessment sites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851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[W</a:t>
                      </a: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omen contacted by phone (by </a:t>
                      </a: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Assessment Unit)]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Voluntary regional PCP database: a voluntary PCP is assigned the day of the mammography visit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Letter sent to woman by mail – recommended to be sent by 90 days after mammography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 Accredited screening program or </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b) Assessment unit</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528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a:t>
                      </a: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Letter or reports sent to PCPs; and some Zones send letters to women)</a:t>
                      </a:r>
                      <a:endPar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a:t>
                      </a: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Women contacted by phone and faxes are sent to some providers (in certain Zones))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No consistent process followed across the Zones</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No consistent process followed across the Zones</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 Outside of the Screening Program; site of investigation varies across Zones</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871032" y="1152974"/>
            <a:ext cx="7272968" cy="646331"/>
          </a:xfrm>
          <a:prstGeom prst="rect">
            <a:avLst/>
          </a:prstGeom>
          <a:noFill/>
        </p:spPr>
        <p:txBody>
          <a:bodyPr wrap="square" rtlCol="0">
            <a:spAutoFit/>
          </a:bodyPr>
          <a:lstStyle/>
          <a:p>
            <a:r>
              <a:rPr lang="en-CA" dirty="0"/>
              <a:t>How are women notified of an abnormal test result and where is follow-up performed?</a:t>
            </a:r>
          </a:p>
        </p:txBody>
      </p:sp>
      <p:sp>
        <p:nvSpPr>
          <p:cNvPr id="8" name="TextBox 7"/>
          <p:cNvSpPr txBox="1"/>
          <p:nvPr/>
        </p:nvSpPr>
        <p:spPr>
          <a:xfrm>
            <a:off x="55137" y="6201751"/>
            <a:ext cx="7848872" cy="230832"/>
          </a:xfrm>
          <a:prstGeom prst="rect">
            <a:avLst/>
          </a:prstGeom>
          <a:noFill/>
        </p:spPr>
        <p:txBody>
          <a:bodyPr wrap="square" rtlCol="0">
            <a:spAutoFit/>
          </a:bodyPr>
          <a:lstStyle/>
          <a:p>
            <a:r>
              <a:rPr lang="en-CA" sz="900" dirty="0" smtClean="0"/>
              <a:t>---- </a:t>
            </a:r>
            <a:r>
              <a:rPr lang="en-CA" sz="900" dirty="0"/>
              <a:t>No information </a:t>
            </a:r>
            <a:r>
              <a:rPr lang="en-CA" sz="900" dirty="0" smtClean="0"/>
              <a:t>was </a:t>
            </a:r>
            <a:r>
              <a:rPr lang="en-CA" sz="900" dirty="0"/>
              <a:t>provided at the time the data was </a:t>
            </a:r>
            <a:r>
              <a:rPr lang="en-CA" sz="900" dirty="0" smtClean="0"/>
              <a:t>collected</a:t>
            </a:r>
          </a:p>
        </p:txBody>
      </p:sp>
      <p:sp>
        <p:nvSpPr>
          <p:cNvPr id="4" name="Slide Number Placeholder 3"/>
          <p:cNvSpPr>
            <a:spLocks noGrp="1"/>
          </p:cNvSpPr>
          <p:nvPr>
            <p:ph type="sldNum" sz="quarter" idx="12"/>
          </p:nvPr>
        </p:nvSpPr>
        <p:spPr/>
        <p:txBody>
          <a:bodyPr/>
          <a:lstStyle/>
          <a:p>
            <a:fld id="{C35E50E1-3288-4B49-A832-AC6F42EE392F}" type="slidenum">
              <a:rPr lang="en-US" smtClean="0"/>
              <a:pPr/>
              <a:t>27</a:t>
            </a:fld>
            <a:endParaRPr lang="en-US" dirty="0"/>
          </a:p>
        </p:txBody>
      </p:sp>
    </p:spTree>
    <p:extLst>
      <p:ext uri="{BB962C8B-B14F-4D97-AF65-F5344CB8AC3E}">
        <p14:creationId xmlns:p14="http://schemas.microsoft.com/office/powerpoint/2010/main" val="2298463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500" y="188640"/>
            <a:ext cx="7092280" cy="1152128"/>
          </a:xfrm>
        </p:spPr>
        <p:txBody>
          <a:bodyPr>
            <a:noAutofit/>
          </a:bodyPr>
          <a:lstStyle/>
          <a:p>
            <a:pPr algn="l">
              <a:lnSpc>
                <a:spcPts val="3000"/>
              </a:lnSpc>
            </a:pPr>
            <a:r>
              <a:rPr lang="en-US" sz="2800" b="1" dirty="0" smtClean="0">
                <a:solidFill>
                  <a:schemeClr val="tx1">
                    <a:lumMod val="65000"/>
                    <a:lumOff val="35000"/>
                  </a:schemeClr>
                </a:solidFill>
              </a:rPr>
              <a:t>Follow-Up </a:t>
            </a:r>
            <a:r>
              <a:rPr lang="en-US" sz="2800" b="1" dirty="0">
                <a:solidFill>
                  <a:schemeClr val="tx1">
                    <a:lumMod val="65000"/>
                    <a:lumOff val="35000"/>
                  </a:schemeClr>
                </a:solidFill>
              </a:rPr>
              <a:t>After an Abnormal Mammogram, </a:t>
            </a:r>
            <a:r>
              <a:rPr lang="en-US" sz="2800" b="1" dirty="0" smtClean="0">
                <a:solidFill>
                  <a:schemeClr val="tx1">
                    <a:lumMod val="65000"/>
                    <a:lumOff val="35000"/>
                  </a:schemeClr>
                </a:solidFill>
              </a:rPr>
              <a:t>cont’d</a:t>
            </a:r>
            <a:r>
              <a:rPr lang="en-CA" sz="2800" b="1" dirty="0">
                <a:solidFill>
                  <a:schemeClr val="tx1">
                    <a:lumMod val="65000"/>
                    <a:lumOff val="35000"/>
                  </a:schemeClr>
                </a:solidFill>
              </a:rPr>
              <a:t/>
            </a:r>
            <a:br>
              <a:rPr lang="en-CA" sz="2800" b="1" dirty="0">
                <a:solidFill>
                  <a:schemeClr val="tx1">
                    <a:lumMod val="65000"/>
                    <a:lumOff val="35000"/>
                  </a:schemeClr>
                </a:solidFill>
              </a:rPr>
            </a:br>
            <a:endParaRPr lang="en-US" sz="2800" b="1" dirty="0">
              <a:solidFill>
                <a:schemeClr val="tx1">
                  <a:lumMod val="65000"/>
                  <a:lumOff val="35000"/>
                </a:schemeClr>
              </a:solidFill>
            </a:endParaRPr>
          </a:p>
        </p:txBody>
      </p:sp>
      <p:graphicFrame>
        <p:nvGraphicFramePr>
          <p:cNvPr id="5" name="Group 97"/>
          <p:cNvGraphicFramePr>
            <a:graphicFrameLocks noGrp="1"/>
          </p:cNvGraphicFramePr>
          <p:nvPr>
            <p:ph sz="quarter" idx="1"/>
            <p:extLst>
              <p:ext uri="{D42A27DB-BD31-4B8C-83A1-F6EECF244321}">
                <p14:modId xmlns:p14="http://schemas.microsoft.com/office/powerpoint/2010/main" val="1456605778"/>
              </p:ext>
            </p:extLst>
          </p:nvPr>
        </p:nvGraphicFramePr>
        <p:xfrm>
          <a:off x="148432" y="1836535"/>
          <a:ext cx="8928991" cy="3697605"/>
        </p:xfrm>
        <a:graphic>
          <a:graphicData uri="http://schemas.openxmlformats.org/drawingml/2006/table">
            <a:tbl>
              <a:tblPr/>
              <a:tblGrid>
                <a:gridCol w="1139428"/>
                <a:gridCol w="1368152"/>
                <a:gridCol w="1296144"/>
                <a:gridCol w="1800200"/>
                <a:gridCol w="1728192"/>
                <a:gridCol w="1596875"/>
              </a:tblGrid>
              <a:tr h="26204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2">
                  <a:txBody>
                    <a:bodyPr/>
                    <a:lstStyle/>
                    <a:p>
                      <a:pPr algn="ctr">
                        <a:lnSpc>
                          <a:spcPct val="107000"/>
                        </a:lnSpc>
                        <a:spcAft>
                          <a:spcPts val="0"/>
                        </a:spcAft>
                      </a:pPr>
                      <a:r>
                        <a:rPr lang="en-CA" sz="1100" b="1" dirty="0" smtClean="0">
                          <a:solidFill>
                            <a:schemeClr val="tx1"/>
                          </a:solidFill>
                          <a:effectLst/>
                          <a:latin typeface="+mj-lt"/>
                          <a:ea typeface="Calibri" panose="020F0502020204030204" pitchFamily="34" charset="0"/>
                          <a:cs typeface="Times New Roman" panose="02020603050405020304" pitchFamily="18" charset="0"/>
                        </a:rPr>
                        <a:t>Abnormal test result is communicated by:</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 and follow-up</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do not</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have a PCP?</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What is</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 the process for result notification</a:t>
                      </a: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 when women </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cannot be reached (e.g. return mail)?</a:t>
                      </a:r>
                      <a:endParaRPr lang="en-CA" sz="1100" b="1" kern="1200" dirty="0" smtClean="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Where i</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s the diagnostic mammogram performed after an abnormal result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a) Screening program</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b) Assessment unit</a:t>
                      </a:r>
                    </a:p>
                    <a:p>
                      <a:pPr marL="0" marR="0" indent="0" algn="l" defTabSz="914400" rtl="0" eaLnBrk="1" fontAlgn="auto" latinLnBrk="0" hangingPunct="1">
                        <a:lnSpc>
                          <a:spcPct val="107000"/>
                        </a:lnSpc>
                        <a:spcBef>
                          <a:spcPts val="0"/>
                        </a:spcBef>
                        <a:spcAft>
                          <a:spcPts val="0"/>
                        </a:spcAft>
                        <a:buClrTx/>
                        <a:buSzTx/>
                        <a:buFontTx/>
                        <a:buNone/>
                        <a:tabLst/>
                        <a:defRPr/>
                      </a:pP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c) Other (please specify)</a:t>
                      </a: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71090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baseline="0" dirty="0" smtClean="0">
                          <a:solidFill>
                            <a:schemeClr val="tx1"/>
                          </a:solidFill>
                          <a:effectLst/>
                          <a:latin typeface="+mj-lt"/>
                          <a:ea typeface="Calibri" panose="020F0502020204030204" pitchFamily="34" charset="0"/>
                          <a:cs typeface="Times New Roman" panose="02020603050405020304" pitchFamily="18" charset="0"/>
                        </a:rPr>
                        <a:t>Sending a letter to both the primary care provider (PCP) and woman</a:t>
                      </a:r>
                      <a:endParaRPr lang="en-CA" sz="11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nSpc>
                          <a:spcPct val="107000"/>
                        </a:lnSpc>
                        <a:spcAft>
                          <a:spcPts val="0"/>
                        </a:spcAft>
                      </a:pPr>
                      <a:r>
                        <a:rPr lang="en-CA" sz="1100" b="1" kern="1200" dirty="0" smtClean="0">
                          <a:solidFill>
                            <a:schemeClr val="tx1"/>
                          </a:solidFill>
                          <a:effectLst/>
                          <a:latin typeface="+mn-lt"/>
                          <a:ea typeface="Calibri" panose="020F0502020204030204" pitchFamily="34" charset="0"/>
                          <a:cs typeface="Times New Roman" panose="02020603050405020304" pitchFamily="18" charset="0"/>
                        </a:rPr>
                        <a:t>Othe</a:t>
                      </a:r>
                      <a:r>
                        <a:rPr lang="en-CA" sz="1100" b="1" kern="1200" baseline="0" dirty="0" smtClean="0">
                          <a:solidFill>
                            <a:schemeClr val="tx1"/>
                          </a:solidFill>
                          <a:effectLst/>
                          <a:latin typeface="+mn-lt"/>
                          <a:ea typeface="Calibri" panose="020F0502020204030204" pitchFamily="34" charset="0"/>
                          <a:cs typeface="Times New Roman" panose="02020603050405020304" pitchFamily="18" charset="0"/>
                        </a:rPr>
                        <a:t>r method used (e.g. phone, email) and to whom is it directed to</a:t>
                      </a:r>
                      <a:endParaRPr lang="en-CA" sz="1100" b="1" kern="1200" dirty="0">
                        <a:solidFill>
                          <a:schemeClr val="tx1"/>
                        </a:solidFill>
                        <a:effectLst/>
                        <a:latin typeface="+mn-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a:lnSpc>
                          <a:spcPct val="107000"/>
                        </a:lnSpc>
                        <a:spcAft>
                          <a:spcPts val="0"/>
                        </a:spcAft>
                      </a:pPr>
                      <a:endParaRPr lang="en-CA" sz="1200" b="1" dirty="0">
                        <a:solidFill>
                          <a:schemeClr val="tx1"/>
                        </a:solidFill>
                        <a:effectLst/>
                        <a:latin typeface="+mj-lt"/>
                        <a:ea typeface="Calibri" panose="020F0502020204030204" pitchFamily="34" charset="0"/>
                        <a:cs typeface="Times New Roman" panose="02020603050405020304" pitchFamily="18" charset="0"/>
                      </a:endParaRPr>
                    </a:p>
                  </a:txBody>
                  <a:tcPr marL="65329" marR="653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endParaRPr lang="en-CA"/>
                    </a:p>
                  </a:txBody>
                  <a:tcPr/>
                </a:tc>
                <a:tc vMerge="1">
                  <a:txBody>
                    <a:bodyPr/>
                    <a:lstStyle/>
                    <a:p>
                      <a:endParaRPr lang="en-CA"/>
                    </a:p>
                  </a:txBody>
                  <a:tcPr/>
                </a:tc>
              </a:tr>
              <a:tr h="91103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Work with the woman and the site to find a PCP (physician or a nurse practitioner) that will accept the abnormal report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Contact the PCP (if the woman has one) or call by 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c) Diagnostic breast imaging site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563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Phone call from Provincial Coordinator/on-call Medical Director/Surgeon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PCP is contacted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c) Provincial Diagnostic Imaging Services (same location as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178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Program will provide assistance to women to find PCP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Check alternate source for address, if more recent address found then resend. Otherwise follow-up through PCP</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solidFill>
                          <a:effectLst/>
                          <a:latin typeface="+mj-lt"/>
                          <a:ea typeface="ヒラギノ角ゴ Pro W3" charset="-128"/>
                        </a:rPr>
                        <a:t>b) Assessment unit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850300" y="1185069"/>
            <a:ext cx="7272968" cy="646331"/>
          </a:xfrm>
          <a:prstGeom prst="rect">
            <a:avLst/>
          </a:prstGeom>
          <a:noFill/>
        </p:spPr>
        <p:txBody>
          <a:bodyPr wrap="square" rtlCol="0">
            <a:spAutoFit/>
          </a:bodyPr>
          <a:lstStyle/>
          <a:p>
            <a:r>
              <a:rPr lang="en-CA" dirty="0"/>
              <a:t>How are women notified of an abnormal test result and where is follow-up performed?</a:t>
            </a:r>
          </a:p>
        </p:txBody>
      </p:sp>
      <p:sp>
        <p:nvSpPr>
          <p:cNvPr id="4" name="Slide Number Placeholder 3"/>
          <p:cNvSpPr>
            <a:spLocks noGrp="1"/>
          </p:cNvSpPr>
          <p:nvPr>
            <p:ph type="sldNum" sz="quarter" idx="12"/>
          </p:nvPr>
        </p:nvSpPr>
        <p:spPr/>
        <p:txBody>
          <a:bodyPr/>
          <a:lstStyle/>
          <a:p>
            <a:fld id="{C35E50E1-3288-4B49-A832-AC6F42EE392F}" type="slidenum">
              <a:rPr lang="en-US" smtClean="0"/>
              <a:pPr/>
              <a:t>28</a:t>
            </a:fld>
            <a:endParaRPr lang="en-US" dirty="0"/>
          </a:p>
        </p:txBody>
      </p:sp>
    </p:spTree>
    <p:extLst>
      <p:ext uri="{BB962C8B-B14F-4D97-AF65-F5344CB8AC3E}">
        <p14:creationId xmlns:p14="http://schemas.microsoft.com/office/powerpoint/2010/main" val="42888317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CA" dirty="0"/>
              <a:t>Breast Cancer </a:t>
            </a:r>
            <a:r>
              <a:rPr lang="en-CA" dirty="0" smtClean="0"/>
              <a:t>Screening in Canada for Women at Elevated Risk</a:t>
            </a:r>
            <a:endParaRPr lang="en-CA" dirty="0"/>
          </a:p>
        </p:txBody>
      </p:sp>
      <p:sp>
        <p:nvSpPr>
          <p:cNvPr id="6" name="Subtitle 5"/>
          <p:cNvSpPr>
            <a:spLocks noGrp="1"/>
          </p:cNvSpPr>
          <p:nvPr>
            <p:ph type="subTitle" idx="1"/>
          </p:nvPr>
        </p:nvSpPr>
        <p:spPr>
          <a:xfrm>
            <a:off x="571500" y="3789040"/>
            <a:ext cx="8032948" cy="2304256"/>
          </a:xfrm>
        </p:spPr>
        <p:txBody>
          <a:bodyPr>
            <a:noAutofit/>
          </a:bodyPr>
          <a:lstStyle/>
          <a:p>
            <a:pPr algn="l"/>
            <a:r>
              <a:rPr lang="en-CA" sz="2100" dirty="0" smtClean="0">
                <a:solidFill>
                  <a:schemeClr val="tx1">
                    <a:lumMod val="65000"/>
                    <a:lumOff val="35000"/>
                  </a:schemeClr>
                </a:solidFill>
              </a:rPr>
              <a:t>Women at elevated risk are individuals </a:t>
            </a:r>
            <a:r>
              <a:rPr lang="en-CA" sz="2100" dirty="0">
                <a:solidFill>
                  <a:schemeClr val="tx1">
                    <a:lumMod val="65000"/>
                    <a:lumOff val="35000"/>
                  </a:schemeClr>
                </a:solidFill>
              </a:rPr>
              <a:t>who are not considered average risk or high risk. This </a:t>
            </a:r>
            <a:r>
              <a:rPr lang="en-CA" sz="2100" dirty="0" smtClean="0">
                <a:solidFill>
                  <a:schemeClr val="tx1">
                    <a:lumMod val="65000"/>
                    <a:lumOff val="35000"/>
                  </a:schemeClr>
                </a:solidFill>
              </a:rPr>
              <a:t>may include women who have a </a:t>
            </a:r>
            <a:r>
              <a:rPr lang="en-CA" sz="2100" dirty="0">
                <a:solidFill>
                  <a:schemeClr val="tx1">
                    <a:lumMod val="65000"/>
                    <a:lumOff val="35000"/>
                  </a:schemeClr>
                </a:solidFill>
              </a:rPr>
              <a:t>family </a:t>
            </a:r>
            <a:r>
              <a:rPr lang="en-CA" sz="2100" dirty="0" smtClean="0">
                <a:solidFill>
                  <a:schemeClr val="tx1">
                    <a:lumMod val="65000"/>
                    <a:lumOff val="35000"/>
                  </a:schemeClr>
                </a:solidFill>
              </a:rPr>
              <a:t>history of breast cancer, have high </a:t>
            </a:r>
            <a:r>
              <a:rPr lang="en-CA" sz="2100" dirty="0">
                <a:solidFill>
                  <a:schemeClr val="tx1">
                    <a:lumMod val="65000"/>
                    <a:lumOff val="35000"/>
                  </a:schemeClr>
                </a:solidFill>
              </a:rPr>
              <a:t>breast </a:t>
            </a:r>
            <a:r>
              <a:rPr lang="en-CA" sz="2100" dirty="0" smtClean="0">
                <a:solidFill>
                  <a:schemeClr val="tx1">
                    <a:lumMod val="65000"/>
                    <a:lumOff val="35000"/>
                  </a:schemeClr>
                </a:solidFill>
              </a:rPr>
              <a:t>density, used hormone replacement therapy in the past and/or are at high risk for benign breast disease. This differs from women at high risk who have a greater lifetime risk of developing breast cancer and/or developing more aggressive breast cancers at an earlier age.</a:t>
            </a:r>
            <a:endParaRPr lang="en-CA" sz="2100" dirty="0">
              <a:solidFill>
                <a:schemeClr val="tx1">
                  <a:lumMod val="65000"/>
                  <a:lumOff val="35000"/>
                </a:schemeClr>
              </a:solidFill>
            </a:endParaRPr>
          </a:p>
        </p:txBody>
      </p:sp>
      <p:sp>
        <p:nvSpPr>
          <p:cNvPr id="3" name="Slide Number Placeholder 2"/>
          <p:cNvSpPr>
            <a:spLocks noGrp="1"/>
          </p:cNvSpPr>
          <p:nvPr>
            <p:ph type="sldNum" sz="quarter" idx="12"/>
          </p:nvPr>
        </p:nvSpPr>
        <p:spPr/>
        <p:txBody>
          <a:bodyPr/>
          <a:lstStyle/>
          <a:p>
            <a:fld id="{C35E50E1-3288-4B49-A832-AC6F42EE392F}" type="slidenum">
              <a:rPr lang="en-US" smtClean="0"/>
              <a:pPr/>
              <a:t>29</a:t>
            </a:fld>
            <a:endParaRPr lang="en-US" dirty="0"/>
          </a:p>
        </p:txBody>
      </p:sp>
    </p:spTree>
    <p:extLst>
      <p:ext uri="{BB962C8B-B14F-4D97-AF65-F5344CB8AC3E}">
        <p14:creationId xmlns:p14="http://schemas.microsoft.com/office/powerpoint/2010/main" val="4076872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14647"/>
            <a:ext cx="6635080" cy="1143000"/>
          </a:xfrm>
        </p:spPr>
        <p:txBody>
          <a:bodyPr>
            <a:normAutofit/>
          </a:bodyPr>
          <a:lstStyle/>
          <a:p>
            <a:pPr algn="l">
              <a:lnSpc>
                <a:spcPts val="3000"/>
              </a:lnSpc>
            </a:pPr>
            <a:r>
              <a:rPr lang="en-US" sz="3000" b="1" dirty="0" smtClean="0">
                <a:solidFill>
                  <a:schemeClr val="tx1">
                    <a:lumMod val="65000"/>
                    <a:lumOff val="35000"/>
                  </a:schemeClr>
                </a:solidFill>
              </a:rPr>
              <a:t>Outline</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sp>
        <p:nvSpPr>
          <p:cNvPr id="3" name="Content Placeholder 2"/>
          <p:cNvSpPr>
            <a:spLocks noGrp="1"/>
          </p:cNvSpPr>
          <p:nvPr>
            <p:ph idx="1"/>
          </p:nvPr>
        </p:nvSpPr>
        <p:spPr>
          <a:xfrm>
            <a:off x="1907704" y="1228892"/>
            <a:ext cx="6624736" cy="5127458"/>
          </a:xfrm>
        </p:spPr>
        <p:txBody>
          <a:bodyPr>
            <a:normAutofit lnSpcReduction="10000"/>
          </a:bodyPr>
          <a:lstStyle/>
          <a:p>
            <a:pPr>
              <a:buFont typeface="Wingdings" pitchFamily="2" charset="2"/>
              <a:buChar char="q"/>
            </a:pPr>
            <a:r>
              <a:rPr lang="en-US" sz="2500" dirty="0" smtClean="0">
                <a:solidFill>
                  <a:schemeClr val="tx1">
                    <a:lumMod val="65000"/>
                    <a:lumOff val="35000"/>
                  </a:schemeClr>
                </a:solidFill>
              </a:rPr>
              <a:t>Breast Cancer Screening Programs and Guidelines</a:t>
            </a:r>
          </a:p>
          <a:p>
            <a:pPr lvl="1">
              <a:buFont typeface="Wingdings" panose="05000000000000000000" pitchFamily="2" charset="2"/>
              <a:buChar char="§"/>
            </a:pPr>
            <a:r>
              <a:rPr lang="en-US" sz="2100" dirty="0" smtClean="0">
                <a:solidFill>
                  <a:schemeClr val="tx1">
                    <a:lumMod val="65000"/>
                    <a:lumOff val="35000"/>
                  </a:schemeClr>
                </a:solidFill>
              </a:rPr>
              <a:t>Breast Cancer Screening Pathway</a:t>
            </a:r>
          </a:p>
          <a:p>
            <a:pPr lvl="1">
              <a:buFont typeface="Wingdings" panose="05000000000000000000" pitchFamily="2" charset="2"/>
              <a:buChar char="§"/>
            </a:pPr>
            <a:r>
              <a:rPr lang="en-US" sz="2100" dirty="0" smtClean="0">
                <a:solidFill>
                  <a:schemeClr val="tx1">
                    <a:lumMod val="65000"/>
                    <a:lumOff val="35000"/>
                  </a:schemeClr>
                </a:solidFill>
              </a:rPr>
              <a:t>Breast Cancer Screening Programs in Canada</a:t>
            </a:r>
          </a:p>
          <a:p>
            <a:pPr lvl="1">
              <a:buFont typeface="Wingdings" panose="05000000000000000000" pitchFamily="2" charset="2"/>
              <a:buChar char="§"/>
            </a:pPr>
            <a:r>
              <a:rPr lang="en-US" sz="2100" dirty="0" smtClean="0">
                <a:solidFill>
                  <a:schemeClr val="tx1">
                    <a:lumMod val="65000"/>
                    <a:lumOff val="35000"/>
                  </a:schemeClr>
                </a:solidFill>
              </a:rPr>
              <a:t>Canadian </a:t>
            </a:r>
            <a:r>
              <a:rPr lang="en-US" sz="2100" dirty="0">
                <a:solidFill>
                  <a:schemeClr val="tx1">
                    <a:lumMod val="65000"/>
                    <a:lumOff val="35000"/>
                  </a:schemeClr>
                </a:solidFill>
              </a:rPr>
              <a:t>Task Force on Preventive Health Care Guidelines</a:t>
            </a:r>
          </a:p>
          <a:p>
            <a:pPr lvl="1">
              <a:buFont typeface="Wingdings" panose="05000000000000000000" pitchFamily="2" charset="2"/>
              <a:buChar char="§"/>
            </a:pPr>
            <a:r>
              <a:rPr lang="en-US" sz="2100" dirty="0">
                <a:solidFill>
                  <a:schemeClr val="tx1">
                    <a:lumMod val="65000"/>
                    <a:lumOff val="35000"/>
                  </a:schemeClr>
                </a:solidFill>
              </a:rPr>
              <a:t>Provincial and Territorial Screening </a:t>
            </a:r>
            <a:r>
              <a:rPr lang="en-US" sz="2100" dirty="0" smtClean="0">
                <a:solidFill>
                  <a:schemeClr val="tx1">
                    <a:lumMod val="65000"/>
                    <a:lumOff val="35000"/>
                  </a:schemeClr>
                </a:solidFill>
              </a:rPr>
              <a:t>Guidelines</a:t>
            </a:r>
          </a:p>
          <a:p>
            <a:pPr lvl="1">
              <a:buFont typeface="Wingdings" panose="05000000000000000000" pitchFamily="2" charset="2"/>
              <a:buChar char="§"/>
            </a:pPr>
            <a:r>
              <a:rPr lang="en-US" sz="2100" dirty="0" smtClean="0">
                <a:solidFill>
                  <a:schemeClr val="tx1">
                    <a:lumMod val="65000"/>
                    <a:lumOff val="35000"/>
                  </a:schemeClr>
                </a:solidFill>
              </a:rPr>
              <a:t>Breast Cancer Screening Recruitment Methods</a:t>
            </a:r>
            <a:endParaRPr lang="en-US" sz="2500" dirty="0">
              <a:solidFill>
                <a:schemeClr val="tx1">
                  <a:lumMod val="65000"/>
                  <a:lumOff val="35000"/>
                </a:schemeClr>
              </a:solidFill>
            </a:endParaRPr>
          </a:p>
          <a:p>
            <a:pPr>
              <a:buFont typeface="Wingdings" pitchFamily="2" charset="2"/>
              <a:buChar char="q"/>
            </a:pPr>
            <a:r>
              <a:rPr lang="en-US" sz="2500" dirty="0" smtClean="0">
                <a:solidFill>
                  <a:schemeClr val="tx1">
                    <a:lumMod val="65000"/>
                    <a:lumOff val="35000"/>
                  </a:schemeClr>
                </a:solidFill>
              </a:rPr>
              <a:t>Modalities for Breast Cancer Screening</a:t>
            </a:r>
          </a:p>
          <a:p>
            <a:pPr>
              <a:buFont typeface="Wingdings" pitchFamily="2" charset="2"/>
              <a:buChar char="q"/>
            </a:pPr>
            <a:r>
              <a:rPr lang="en-US" sz="2500" dirty="0" smtClean="0">
                <a:solidFill>
                  <a:schemeClr val="tx1">
                    <a:lumMod val="65000"/>
                    <a:lumOff val="35000"/>
                  </a:schemeClr>
                </a:solidFill>
              </a:rPr>
              <a:t>Correspondence Methods and Follow-Up for Breast Cancer Screening</a:t>
            </a:r>
          </a:p>
          <a:p>
            <a:pPr marL="342900" lvl="1" indent="-342900">
              <a:buFont typeface="Wingdings" pitchFamily="2" charset="2"/>
              <a:buChar char="q"/>
            </a:pPr>
            <a:r>
              <a:rPr lang="en-US" sz="2500" dirty="0" smtClean="0">
                <a:solidFill>
                  <a:schemeClr val="tx1">
                    <a:lumMod val="65000"/>
                    <a:lumOff val="35000"/>
                  </a:schemeClr>
                </a:solidFill>
              </a:rPr>
              <a:t>Breast </a:t>
            </a:r>
            <a:r>
              <a:rPr lang="en-US" sz="2500" dirty="0">
                <a:solidFill>
                  <a:schemeClr val="tx1">
                    <a:lumMod val="65000"/>
                    <a:lumOff val="35000"/>
                  </a:schemeClr>
                </a:solidFill>
              </a:rPr>
              <a:t>Cancer Screening for </a:t>
            </a:r>
            <a:r>
              <a:rPr lang="en-US" sz="2500" dirty="0" smtClean="0">
                <a:solidFill>
                  <a:schemeClr val="tx1">
                    <a:lumMod val="65000"/>
                    <a:lumOff val="35000"/>
                  </a:schemeClr>
                </a:solidFill>
              </a:rPr>
              <a:t>Women at Elevated and High Risk</a:t>
            </a:r>
          </a:p>
        </p:txBody>
      </p:sp>
      <p:sp>
        <p:nvSpPr>
          <p:cNvPr id="6" name="Slide Number Placeholder 5"/>
          <p:cNvSpPr>
            <a:spLocks noGrp="1"/>
          </p:cNvSpPr>
          <p:nvPr>
            <p:ph type="sldNum" sz="quarter" idx="12"/>
          </p:nvPr>
        </p:nvSpPr>
        <p:spPr/>
        <p:txBody>
          <a:bodyPr/>
          <a:lstStyle/>
          <a:p>
            <a:fld id="{C35E50E1-3288-4B49-A832-AC6F42EE392F}"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smtClean="0">
                <a:solidFill>
                  <a:schemeClr val="tx1">
                    <a:lumMod val="65000"/>
                    <a:lumOff val="35000"/>
                  </a:schemeClr>
                </a:solidFill>
              </a:rPr>
              <a:t>Breast </a:t>
            </a:r>
            <a:r>
              <a:rPr lang="en-CA" sz="3000" b="1" dirty="0">
                <a:solidFill>
                  <a:schemeClr val="tx1">
                    <a:lumMod val="65000"/>
                    <a:lumOff val="35000"/>
                  </a:schemeClr>
                </a:solidFill>
              </a:rPr>
              <a:t>Cancer </a:t>
            </a:r>
            <a:r>
              <a:rPr lang="en-CA" sz="3000" b="1" dirty="0" smtClean="0">
                <a:solidFill>
                  <a:schemeClr val="tx1">
                    <a:lumMod val="65000"/>
                    <a:lumOff val="35000"/>
                  </a:schemeClr>
                </a:solidFill>
              </a:rPr>
              <a:t>Screening in Canada for  Women at Elevated Risk – Highlights</a:t>
            </a:r>
            <a:endParaRPr lang="en-CA" sz="3000" b="1" dirty="0">
              <a:solidFill>
                <a:schemeClr val="tx1">
                  <a:lumMod val="65000"/>
                  <a:lumOff val="35000"/>
                </a:schemeClr>
              </a:solidFill>
            </a:endParaRPr>
          </a:p>
        </p:txBody>
      </p:sp>
      <p:sp>
        <p:nvSpPr>
          <p:cNvPr id="3" name="Content Placeholder 2"/>
          <p:cNvSpPr>
            <a:spLocks noGrp="1"/>
          </p:cNvSpPr>
          <p:nvPr>
            <p:ph idx="1"/>
          </p:nvPr>
        </p:nvSpPr>
        <p:spPr>
          <a:xfrm>
            <a:off x="395536" y="1484784"/>
            <a:ext cx="8435280" cy="4525963"/>
          </a:xfrm>
        </p:spPr>
        <p:txBody>
          <a:bodyPr>
            <a:noAutofit/>
          </a:bodyPr>
          <a:lstStyle/>
          <a:p>
            <a:pPr marL="0" indent="0">
              <a:buNone/>
            </a:pPr>
            <a:r>
              <a:rPr lang="en-CA" sz="1400" dirty="0"/>
              <a:t>Definition of Elevated Risk (refer to slide #</a:t>
            </a:r>
            <a:r>
              <a:rPr lang="en-CA" sz="1400" dirty="0" smtClean="0"/>
              <a:t>31-32)</a:t>
            </a:r>
            <a:endParaRPr lang="en-CA" sz="1400" dirty="0"/>
          </a:p>
          <a:p>
            <a:r>
              <a:rPr lang="en-CA" sz="1400" dirty="0" smtClean="0"/>
              <a:t>Two </a:t>
            </a:r>
            <a:r>
              <a:rPr lang="en-CA" sz="1400" dirty="0"/>
              <a:t>provincial and </a:t>
            </a:r>
            <a:r>
              <a:rPr lang="en-CA" sz="1400" dirty="0" smtClean="0"/>
              <a:t>one territorial </a:t>
            </a:r>
            <a:r>
              <a:rPr lang="en-CA" sz="1400" dirty="0"/>
              <a:t>screening </a:t>
            </a:r>
            <a:r>
              <a:rPr lang="en-CA" sz="1400" dirty="0" smtClean="0"/>
              <a:t>programs define </a:t>
            </a:r>
            <a:r>
              <a:rPr lang="en-CA" sz="1400" dirty="0"/>
              <a:t>elevated risk as having first-degree family history of breast cancer, using hormone replacement therapy, having a breast density of ˃75% or ≥75%, having a history of high risk benign breast disease and having a recommendation by a radiologist. Some provincial/territorial programs only have one to four of these characteristics listed to define elevated risk. There are other characteristics that are also listed by some provincial/territorial programs and include: having personal or first-degree family history of ovarian cancer (NWT, MB, ON), Ashkenazi ancestry with any family history (MB) and first or second-degree family history of male breast cancer (MB). </a:t>
            </a:r>
          </a:p>
          <a:p>
            <a:pPr marL="0" indent="0">
              <a:buNone/>
            </a:pPr>
            <a:endParaRPr lang="en-CA" sz="1400" dirty="0" smtClean="0"/>
          </a:p>
          <a:p>
            <a:pPr marL="0" indent="0">
              <a:buNone/>
            </a:pPr>
            <a:r>
              <a:rPr lang="en-CA" sz="1400" dirty="0" smtClean="0"/>
              <a:t>Management </a:t>
            </a:r>
            <a:r>
              <a:rPr lang="en-CA" sz="1400" dirty="0"/>
              <a:t>of Elevated Risk by Screening Program (refer to slide #</a:t>
            </a:r>
            <a:r>
              <a:rPr lang="en-CA" sz="1400" dirty="0" smtClean="0"/>
              <a:t>33-34)</a:t>
            </a:r>
            <a:endParaRPr lang="en-CA" sz="1400" dirty="0"/>
          </a:p>
          <a:p>
            <a:r>
              <a:rPr lang="en-CA" sz="1400" dirty="0"/>
              <a:t>There are </a:t>
            </a:r>
            <a:r>
              <a:rPr lang="en-CA" sz="1400" dirty="0" smtClean="0"/>
              <a:t>seven </a:t>
            </a:r>
            <a:r>
              <a:rPr lang="en-CA" sz="1400" dirty="0"/>
              <a:t>provincial </a:t>
            </a:r>
            <a:r>
              <a:rPr lang="en-CA" sz="1400" dirty="0" smtClean="0"/>
              <a:t>and one </a:t>
            </a:r>
            <a:r>
              <a:rPr lang="en-CA" sz="1400" dirty="0"/>
              <a:t>territorial screening programs (with the exception of Nunavut) that screen women at elevated risk. The screening protocol most commonly recommended to women at elevated risk is a mammogram every year. Across Canada, the age group to start and stop screening women at elevated risk varies where the age groups are 40-74 </a:t>
            </a:r>
            <a:r>
              <a:rPr lang="en-CA" sz="1400" dirty="0" smtClean="0"/>
              <a:t>(two provinces/one territory), </a:t>
            </a:r>
            <a:r>
              <a:rPr lang="en-CA" sz="1400" dirty="0"/>
              <a:t>50-74 </a:t>
            </a:r>
            <a:r>
              <a:rPr lang="en-CA" sz="1400" dirty="0" smtClean="0"/>
              <a:t>(three provinces), </a:t>
            </a:r>
            <a:r>
              <a:rPr lang="en-CA" sz="1400" dirty="0"/>
              <a:t>69-74 </a:t>
            </a:r>
            <a:r>
              <a:rPr lang="en-CA" sz="1400" dirty="0" smtClean="0"/>
              <a:t>(one </a:t>
            </a:r>
            <a:r>
              <a:rPr lang="en-CA" sz="1400" dirty="0"/>
              <a:t>province) and 40+ </a:t>
            </a:r>
            <a:r>
              <a:rPr lang="en-CA" sz="1400" dirty="0" smtClean="0"/>
              <a:t>(one </a:t>
            </a:r>
            <a:r>
              <a:rPr lang="en-CA" sz="1400" dirty="0"/>
              <a:t>province). For the provincial/territorial programs that do not directly manage women at elevated risk, the follow-up strategies differ. </a:t>
            </a:r>
          </a:p>
          <a:p>
            <a:pPr marL="0" indent="0">
              <a:buNone/>
            </a:pPr>
            <a:endParaRPr lang="en-CA" sz="1400" dirty="0" smtClean="0"/>
          </a:p>
          <a:p>
            <a:pPr marL="0" indent="0">
              <a:buNone/>
            </a:pPr>
            <a:r>
              <a:rPr lang="en-CA" sz="1400" dirty="0" smtClean="0"/>
              <a:t>Referral </a:t>
            </a:r>
            <a:r>
              <a:rPr lang="en-CA" sz="1400" dirty="0"/>
              <a:t>for Elevated Risk (refer to slide #</a:t>
            </a:r>
            <a:r>
              <a:rPr lang="en-CA" sz="1400" dirty="0" smtClean="0"/>
              <a:t>35-36)</a:t>
            </a:r>
            <a:endParaRPr lang="en-CA" sz="1400" dirty="0"/>
          </a:p>
          <a:p>
            <a:r>
              <a:rPr lang="en-CA" sz="1400" dirty="0"/>
              <a:t>There are </a:t>
            </a:r>
            <a:r>
              <a:rPr lang="en-CA" sz="1400" dirty="0" smtClean="0"/>
              <a:t>six </a:t>
            </a:r>
            <a:r>
              <a:rPr lang="en-CA" sz="1400" dirty="0"/>
              <a:t>provinces </a:t>
            </a:r>
            <a:r>
              <a:rPr lang="en-CA" sz="1400" dirty="0" smtClean="0"/>
              <a:t>and one territory </a:t>
            </a:r>
            <a:r>
              <a:rPr lang="en-CA" sz="1400" dirty="0"/>
              <a:t>that </a:t>
            </a:r>
            <a:r>
              <a:rPr lang="en-CA" sz="1400" dirty="0" smtClean="0"/>
              <a:t>manages </a:t>
            </a:r>
            <a:r>
              <a:rPr lang="en-CA" sz="1400" dirty="0"/>
              <a:t>women at elevated risk through their screening programs. For the </a:t>
            </a:r>
            <a:r>
              <a:rPr lang="en-CA" sz="1400" dirty="0" smtClean="0"/>
              <a:t>provinces </a:t>
            </a:r>
            <a:r>
              <a:rPr lang="en-CA" sz="1400" dirty="0"/>
              <a:t>that do not manage women within their programs, they refer women to: their family physician (AB, QC, NB), a surveillance program (AB, PEI) or a diagnostic centre (NB). </a:t>
            </a:r>
          </a:p>
          <a:p>
            <a:pPr marL="0" indent="0">
              <a:buNone/>
            </a:pPr>
            <a:endParaRPr lang="en-CA" sz="1400" dirty="0" smtClean="0"/>
          </a:p>
        </p:txBody>
      </p:sp>
      <p:sp>
        <p:nvSpPr>
          <p:cNvPr id="5" name="Slide Number Placeholder 4"/>
          <p:cNvSpPr>
            <a:spLocks noGrp="1"/>
          </p:cNvSpPr>
          <p:nvPr>
            <p:ph type="sldNum" sz="quarter" idx="12"/>
          </p:nvPr>
        </p:nvSpPr>
        <p:spPr/>
        <p:txBody>
          <a:bodyPr/>
          <a:lstStyle/>
          <a:p>
            <a:fld id="{C35E50E1-3288-4B49-A832-AC6F42EE392F}" type="slidenum">
              <a:rPr lang="en-US" smtClean="0"/>
              <a:pPr/>
              <a:t>30</a:t>
            </a:fld>
            <a:endParaRPr lang="en-US" dirty="0"/>
          </a:p>
        </p:txBody>
      </p:sp>
    </p:spTree>
    <p:extLst>
      <p:ext uri="{BB962C8B-B14F-4D97-AF65-F5344CB8AC3E}">
        <p14:creationId xmlns:p14="http://schemas.microsoft.com/office/powerpoint/2010/main" val="756926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16632"/>
            <a:ext cx="6707088" cy="1066130"/>
          </a:xfrm>
        </p:spPr>
        <p:txBody>
          <a:bodyPr>
            <a:normAutofit/>
          </a:bodyPr>
          <a:lstStyle/>
          <a:p>
            <a:pPr algn="l"/>
            <a:r>
              <a:rPr lang="en-CA" sz="2800" b="1" dirty="0" smtClean="0">
                <a:solidFill>
                  <a:schemeClr val="tx1">
                    <a:lumMod val="65000"/>
                    <a:lumOff val="35000"/>
                  </a:schemeClr>
                </a:solidFill>
              </a:rPr>
              <a:t>Definition of Elevated Risk*</a:t>
            </a:r>
            <a:endParaRPr lang="en-CA" sz="2800" b="1"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305717940"/>
              </p:ext>
            </p:extLst>
          </p:nvPr>
        </p:nvGraphicFramePr>
        <p:xfrm>
          <a:off x="179512" y="1758635"/>
          <a:ext cx="8798532" cy="4262654"/>
        </p:xfrm>
        <a:graphic>
          <a:graphicData uri="http://schemas.openxmlformats.org/drawingml/2006/table">
            <a:tbl>
              <a:tblPr/>
              <a:tblGrid>
                <a:gridCol w="1583231"/>
                <a:gridCol w="1022613"/>
                <a:gridCol w="1008112"/>
                <a:gridCol w="1152128"/>
                <a:gridCol w="1066564"/>
                <a:gridCol w="1224136"/>
                <a:gridCol w="1741748"/>
              </a:tblGrid>
              <a:tr h="59825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First-degree family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Hormone replacement therapy 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Breast density </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&gt; 75% or ≥ 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History of high risk benign breast disease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Radiologist recommendation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34227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Personal history or 1</a:t>
                      </a:r>
                      <a:r>
                        <a:rPr kumimoji="0" lang="en-US" sz="1100" b="0" i="0" u="none" strike="noStrike" kern="1200" cap="none" normalizeH="0" baseline="30000" dirty="0" smtClean="0">
                          <a:ln>
                            <a:noFill/>
                          </a:ln>
                          <a:solidFill>
                            <a:schemeClr val="tx1"/>
                          </a:solidFill>
                          <a:effectLst/>
                          <a:latin typeface="+mn-lt"/>
                          <a:ea typeface="ヒラギノ角ゴ Pro W3" charset="-128"/>
                          <a:cs typeface="+mn-cs"/>
                        </a:rPr>
                        <a:t>st</a:t>
                      </a:r>
                      <a:r>
                        <a:rPr kumimoji="0" lang="en-US" sz="1100" b="0" i="0" u="none" strike="noStrike" kern="1200" cap="none" normalizeH="0" baseline="0" dirty="0" smtClean="0">
                          <a:ln>
                            <a:noFill/>
                          </a:ln>
                          <a:solidFill>
                            <a:schemeClr val="tx1"/>
                          </a:solidFill>
                          <a:effectLst/>
                          <a:latin typeface="+mn-lt"/>
                          <a:ea typeface="ヒラギノ角ゴ Pro W3" charset="-128"/>
                          <a:cs typeface="+mn-cs"/>
                        </a:rPr>
                        <a:t> degree family history of ovarian cancer</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916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Currently not defined in Alberta’s </a:t>
                      </a:r>
                      <a:r>
                        <a:rPr lang="en-CA" sz="1100" kern="1200" dirty="0" smtClean="0">
                          <a:solidFill>
                            <a:schemeClr val="tx1"/>
                          </a:solidFill>
                          <a:latin typeface="+mn-lt"/>
                          <a:ea typeface="+mn-ea"/>
                          <a:cs typeface="Arial" panose="020B0604020202020204" pitchFamily="34" charset="0"/>
                        </a:rPr>
                        <a:t>Toward Optimized</a:t>
                      </a:r>
                      <a:r>
                        <a:rPr lang="en-CA" sz="1100" kern="1200" baseline="0" dirty="0" smtClean="0">
                          <a:solidFill>
                            <a:schemeClr val="tx1"/>
                          </a:solidFill>
                          <a:latin typeface="+mn-lt"/>
                          <a:ea typeface="+mn-ea"/>
                          <a:cs typeface="Arial" panose="020B0604020202020204" pitchFamily="34" charset="0"/>
                        </a:rPr>
                        <a:t> Practice - </a:t>
                      </a:r>
                      <a:r>
                        <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rPr>
                        <a:t>Clinical Practice Guideline; and being reviewed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5918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cap="none" normalizeH="0" baseline="0" dirty="0" smtClean="0">
                        <a:ln>
                          <a:noFill/>
                        </a:ln>
                        <a:solidFill>
                          <a:schemeClr val="tx1"/>
                        </a:solidFill>
                        <a:effectLst/>
                        <a:latin typeface="+mj-lt"/>
                        <a:ea typeface="ヒラギノ角ゴ Pro W3" charset="-128"/>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1</a:t>
                      </a:r>
                      <a:r>
                        <a:rPr kumimoji="0" lang="en-CA"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st</a:t>
                      </a: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or 2</a:t>
                      </a:r>
                      <a:r>
                        <a:rPr kumimoji="0" lang="en-CA" sz="1100" b="0" i="0" u="none" strike="noStrike" kern="1200" cap="none" normalizeH="0" baseline="30000" dirty="0" smtClean="0">
                          <a:ln>
                            <a:noFill/>
                          </a:ln>
                          <a:solidFill>
                            <a:schemeClr val="tx1"/>
                          </a:solidFill>
                          <a:effectLst/>
                          <a:latin typeface="+mn-lt"/>
                          <a:ea typeface="ヒラギノ角ゴ Pro W3" charset="-128"/>
                          <a:cs typeface="+mn-cs"/>
                          <a:sym typeface="Wingdings 2" pitchFamily="18" charset="2"/>
                        </a:rPr>
                        <a:t>nd</a:t>
                      </a: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 degree family history of ovarian cancer; age at diagnosis; Ashkenazi ancestry with any family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634945" y="1182762"/>
            <a:ext cx="7509055" cy="646331"/>
          </a:xfrm>
          <a:prstGeom prst="rect">
            <a:avLst/>
          </a:prstGeom>
          <a:noFill/>
        </p:spPr>
        <p:txBody>
          <a:bodyPr wrap="square" rtlCol="0">
            <a:spAutoFit/>
          </a:bodyPr>
          <a:lstStyle/>
          <a:p>
            <a:r>
              <a:rPr lang="en-CA" dirty="0" smtClean="0"/>
              <a:t>Within your program</a:t>
            </a:r>
            <a:r>
              <a:rPr lang="en-CA" dirty="0"/>
              <a:t>, </a:t>
            </a:r>
            <a:r>
              <a:rPr lang="en-CA" dirty="0" smtClean="0"/>
              <a:t>which characteristics, based on a participant’s screening </a:t>
            </a:r>
            <a:r>
              <a:rPr lang="en-CA" dirty="0"/>
              <a:t>history, might put her at </a:t>
            </a:r>
            <a:r>
              <a:rPr lang="en-CA" dirty="0" smtClean="0"/>
              <a:t>‘elevated' </a:t>
            </a:r>
            <a:r>
              <a:rPr lang="en-CA" dirty="0"/>
              <a:t>risk of breast </a:t>
            </a:r>
            <a:r>
              <a:rPr lang="en-CA" dirty="0" smtClean="0"/>
              <a:t>cancer? (check all that apply)</a:t>
            </a:r>
            <a:endParaRPr lang="en-CA" dirty="0"/>
          </a:p>
        </p:txBody>
      </p:sp>
      <p:sp>
        <p:nvSpPr>
          <p:cNvPr id="7" name="TextBox 6"/>
          <p:cNvSpPr txBox="1"/>
          <p:nvPr/>
        </p:nvSpPr>
        <p:spPr>
          <a:xfrm>
            <a:off x="179512" y="6056223"/>
            <a:ext cx="8798532" cy="784830"/>
          </a:xfrm>
          <a:prstGeom prst="rect">
            <a:avLst/>
          </a:prstGeom>
          <a:solidFill>
            <a:schemeClr val="bg1"/>
          </a:solidFill>
        </p:spPr>
        <p:txBody>
          <a:bodyPr wrap="square" rtlCol="0">
            <a:spAutoFit/>
          </a:bodyPr>
          <a:lstStyle/>
          <a:p>
            <a:r>
              <a:rPr lang="en-CA" sz="900" dirty="0"/>
              <a:t>*Elevated risk = women who are not considered average risk or high </a:t>
            </a:r>
            <a:r>
              <a:rPr lang="en-CA" sz="900" dirty="0" smtClean="0"/>
              <a:t>risk  </a:t>
            </a:r>
          </a:p>
          <a:p>
            <a:r>
              <a:rPr lang="en-CA" sz="900" dirty="0" smtClean="0"/>
              <a:t>**No </a:t>
            </a:r>
            <a:r>
              <a:rPr lang="en-CA" sz="900" dirty="0">
                <a:cs typeface="Arial" panose="020B0604020202020204" pitchFamily="34" charset="0"/>
              </a:rPr>
              <a:t>organized </a:t>
            </a:r>
            <a:r>
              <a:rPr lang="en-CA" sz="900" dirty="0" smtClean="0"/>
              <a:t>screening program available in Nunavut</a:t>
            </a:r>
          </a:p>
          <a:p>
            <a:r>
              <a:rPr lang="en-US" sz="900" dirty="0" smtClean="0">
                <a:ea typeface="ヒラギノ角ゴ Pro W3" charset="-128"/>
              </a:rPr>
              <a:t>ᶲ In Manitoba, this definition includes women at low risk (</a:t>
            </a:r>
            <a:r>
              <a:rPr lang="en-US" sz="900" dirty="0" smtClean="0"/>
              <a:t>12-24% lifetime risk) and is based on </a:t>
            </a:r>
            <a:r>
              <a:rPr lang="en-US" sz="900" dirty="0"/>
              <a:t>the Claus Model, which takes into consideration the number of first or second degree blood relatives (male and female) diagnosed with breast cancer and/or ovarian </a:t>
            </a:r>
            <a:r>
              <a:rPr lang="en-US" sz="900" dirty="0" smtClean="0"/>
              <a:t>cancer, as well as the factors listed in the other category </a:t>
            </a:r>
            <a:endParaRPr lang="en-CA" sz="900" dirty="0" smtClean="0"/>
          </a:p>
          <a:p>
            <a:r>
              <a:rPr lang="en-CA" sz="900" dirty="0" smtClean="0"/>
              <a:t>---- </a:t>
            </a:r>
            <a:r>
              <a:rPr lang="en-CA" sz="900" dirty="0"/>
              <a:t>No information was provided at the time the data was </a:t>
            </a:r>
            <a:r>
              <a:rPr lang="en-CA" sz="900" dirty="0" smtClean="0"/>
              <a:t>collected</a:t>
            </a:r>
            <a:endParaRPr lang="en-CA" sz="900"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31</a:t>
            </a:fld>
            <a:endParaRPr lang="en-US" dirty="0"/>
          </a:p>
        </p:txBody>
      </p:sp>
    </p:spTree>
    <p:extLst>
      <p:ext uri="{BB962C8B-B14F-4D97-AF65-F5344CB8AC3E}">
        <p14:creationId xmlns:p14="http://schemas.microsoft.com/office/powerpoint/2010/main" val="40006264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16632"/>
            <a:ext cx="6707088" cy="1066130"/>
          </a:xfrm>
        </p:spPr>
        <p:txBody>
          <a:bodyPr>
            <a:normAutofit/>
          </a:bodyPr>
          <a:lstStyle/>
          <a:p>
            <a:pPr algn="l"/>
            <a:r>
              <a:rPr lang="en-CA" sz="2800" b="1" dirty="0" smtClean="0">
                <a:solidFill>
                  <a:schemeClr val="tx1">
                    <a:lumMod val="65000"/>
                    <a:lumOff val="35000"/>
                  </a:schemeClr>
                </a:solidFill>
              </a:rPr>
              <a:t>Definition of Elevated Risk*</a:t>
            </a:r>
            <a:endParaRPr lang="en-CA" sz="2800" b="1" dirty="0">
              <a:solidFill>
                <a:schemeClr val="tx1">
                  <a:lumMod val="65000"/>
                  <a:lumOff val="35000"/>
                </a:schemeClr>
              </a:solidFill>
            </a:endParaRPr>
          </a:p>
        </p:txBody>
      </p:sp>
      <p:graphicFrame>
        <p:nvGraphicFramePr>
          <p:cNvPr id="5" name="Group 97"/>
          <p:cNvGraphicFramePr>
            <a:graphicFrameLocks/>
          </p:cNvGraphicFramePr>
          <p:nvPr>
            <p:extLst>
              <p:ext uri="{D42A27DB-BD31-4B8C-83A1-F6EECF244321}">
                <p14:modId xmlns:p14="http://schemas.microsoft.com/office/powerpoint/2010/main" val="2918861802"/>
              </p:ext>
            </p:extLst>
          </p:nvPr>
        </p:nvGraphicFramePr>
        <p:xfrm>
          <a:off x="179512" y="1916832"/>
          <a:ext cx="8798532" cy="3741096"/>
        </p:xfrm>
        <a:graphic>
          <a:graphicData uri="http://schemas.openxmlformats.org/drawingml/2006/table">
            <a:tbl>
              <a:tblPr/>
              <a:tblGrid>
                <a:gridCol w="1440160"/>
                <a:gridCol w="1165684"/>
                <a:gridCol w="1008112"/>
                <a:gridCol w="1152128"/>
                <a:gridCol w="1296144"/>
                <a:gridCol w="1210580"/>
                <a:gridCol w="1525724"/>
              </a:tblGrid>
              <a:tr h="59825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First-degree family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Hormone replacement therapy 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Breast density </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&gt; 75% or ≥ 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History of high risk benign breast disease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Radiologist recommendation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solidFill>
                          <a:effectLst/>
                          <a:latin typeface="+mj-lt"/>
                          <a:ea typeface="ヒラギノ角ゴ Pro W3" charset="-128"/>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Personal history or first-degree family history of ovarian cancer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kern="1200" cap="none" normalizeH="0" baseline="0" dirty="0" smtClean="0">
                          <a:ln>
                            <a:noFill/>
                          </a:ln>
                          <a:solidFill>
                            <a:schemeClr val="tx1"/>
                          </a:solidFill>
                          <a:effectLst/>
                          <a:latin typeface="+mn-lt"/>
                          <a:ea typeface="ヒラギノ角ゴ Pro W3" charset="-128"/>
                          <a:cs typeface="+mn-cs"/>
                        </a:rPr>
                        <a:t>Québec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916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Currently not defined and under review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r>
                        <a:rPr lang="en-CA" sz="1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radiologist </a:t>
                      </a:r>
                      <a:r>
                        <a:rPr lang="en-CA"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recommendation </a:t>
                      </a:r>
                      <a:r>
                        <a:rPr lang="en-CA" sz="1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 </a:t>
                      </a:r>
                      <a:r>
                        <a:rPr lang="en-CA"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based on the four </a:t>
                      </a:r>
                      <a:r>
                        <a:rPr lang="en-CA"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categories </a:t>
                      </a:r>
                      <a:r>
                        <a:rPr lang="en-CA" sz="11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listed</a:t>
                      </a:r>
                      <a:r>
                        <a:rPr lang="en-CA" sz="1100" baseline="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to the left</a:t>
                      </a:r>
                      <a:r>
                        <a:rPr lang="en-CA" sz="11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077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634945" y="1182762"/>
            <a:ext cx="7509055" cy="646331"/>
          </a:xfrm>
          <a:prstGeom prst="rect">
            <a:avLst/>
          </a:prstGeom>
          <a:noFill/>
        </p:spPr>
        <p:txBody>
          <a:bodyPr wrap="square" rtlCol="0">
            <a:spAutoFit/>
          </a:bodyPr>
          <a:lstStyle/>
          <a:p>
            <a:r>
              <a:rPr lang="en-CA" dirty="0" smtClean="0"/>
              <a:t>Within your program</a:t>
            </a:r>
            <a:r>
              <a:rPr lang="en-CA" dirty="0"/>
              <a:t>, </a:t>
            </a:r>
            <a:r>
              <a:rPr lang="en-CA" dirty="0" smtClean="0"/>
              <a:t>which characteristics, based on a participant’s screening </a:t>
            </a:r>
            <a:r>
              <a:rPr lang="en-CA" dirty="0"/>
              <a:t>history, might put her at </a:t>
            </a:r>
            <a:r>
              <a:rPr lang="en-CA" dirty="0" smtClean="0"/>
              <a:t>‘elevated' </a:t>
            </a:r>
            <a:r>
              <a:rPr lang="en-CA" dirty="0"/>
              <a:t>risk of breast </a:t>
            </a:r>
            <a:r>
              <a:rPr lang="en-CA" dirty="0" smtClean="0"/>
              <a:t>cancer? (check all that apply)</a:t>
            </a:r>
            <a:endParaRPr lang="en-CA" dirty="0"/>
          </a:p>
        </p:txBody>
      </p:sp>
      <p:sp>
        <p:nvSpPr>
          <p:cNvPr id="7" name="TextBox 6"/>
          <p:cNvSpPr txBox="1"/>
          <p:nvPr/>
        </p:nvSpPr>
        <p:spPr>
          <a:xfrm>
            <a:off x="187816" y="5666764"/>
            <a:ext cx="6480720" cy="507831"/>
          </a:xfrm>
          <a:prstGeom prst="rect">
            <a:avLst/>
          </a:prstGeom>
          <a:solidFill>
            <a:schemeClr val="bg1"/>
          </a:solidFill>
        </p:spPr>
        <p:txBody>
          <a:bodyPr wrap="square" rtlCol="0">
            <a:spAutoFit/>
          </a:bodyPr>
          <a:lstStyle/>
          <a:p>
            <a:r>
              <a:rPr lang="en-CA" sz="900" dirty="0"/>
              <a:t>*Elevated risk = women who are not considered average risk or high </a:t>
            </a:r>
            <a:r>
              <a:rPr lang="en-CA" sz="900" dirty="0" smtClean="0"/>
              <a:t>risk  </a:t>
            </a:r>
          </a:p>
          <a:p>
            <a:r>
              <a:rPr lang="en-CA" sz="900" dirty="0" smtClean="0"/>
              <a:t>---- </a:t>
            </a:r>
            <a:r>
              <a:rPr lang="en-CA" sz="900" dirty="0"/>
              <a:t>No information was provided at the time the data was </a:t>
            </a:r>
            <a:r>
              <a:rPr lang="en-CA" sz="900" dirty="0" smtClean="0"/>
              <a:t>collected</a:t>
            </a:r>
          </a:p>
          <a:p>
            <a:r>
              <a:rPr lang="en-CA" sz="900" dirty="0" smtClean="0"/>
              <a:t>N/A= Not applicable</a:t>
            </a:r>
            <a:endParaRPr lang="en-CA" sz="900"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32</a:t>
            </a:fld>
            <a:endParaRPr lang="en-US" dirty="0"/>
          </a:p>
        </p:txBody>
      </p:sp>
    </p:spTree>
    <p:extLst>
      <p:ext uri="{BB962C8B-B14F-4D97-AF65-F5344CB8AC3E}">
        <p14:creationId xmlns:p14="http://schemas.microsoft.com/office/powerpoint/2010/main" val="19295449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0"/>
            <a:ext cx="6851104" cy="1143000"/>
          </a:xfrm>
        </p:spPr>
        <p:txBody>
          <a:bodyPr>
            <a:normAutofit/>
          </a:bodyPr>
          <a:lstStyle/>
          <a:p>
            <a:pPr algn="l"/>
            <a:r>
              <a:rPr lang="en-CA" sz="2800" b="1" dirty="0" smtClean="0">
                <a:solidFill>
                  <a:schemeClr val="tx1">
                    <a:lumMod val="65000"/>
                    <a:lumOff val="35000"/>
                  </a:schemeClr>
                </a:solidFill>
              </a:rPr>
              <a:t>Management of Elevated Risk* by Screening Program</a:t>
            </a:r>
            <a:endParaRPr lang="en-CA" sz="2800" b="1" dirty="0">
              <a:solidFill>
                <a:schemeClr val="tx1">
                  <a:lumMod val="65000"/>
                  <a:lumOff val="35000"/>
                </a:schemeClr>
              </a:solidFill>
            </a:endParaRPr>
          </a:p>
        </p:txBody>
      </p:sp>
      <p:sp>
        <p:nvSpPr>
          <p:cNvPr id="6" name="TextBox 5"/>
          <p:cNvSpPr txBox="1"/>
          <p:nvPr/>
        </p:nvSpPr>
        <p:spPr>
          <a:xfrm>
            <a:off x="1660848" y="1143000"/>
            <a:ext cx="7344816" cy="369332"/>
          </a:xfrm>
          <a:prstGeom prst="rect">
            <a:avLst/>
          </a:prstGeom>
          <a:noFill/>
        </p:spPr>
        <p:txBody>
          <a:bodyPr wrap="square" rtlCol="0">
            <a:spAutoFit/>
          </a:bodyPr>
          <a:lstStyle/>
          <a:p>
            <a:r>
              <a:rPr lang="en-CA" dirty="0" smtClean="0"/>
              <a:t>How does your program manage women who are identified at elevated risk? </a:t>
            </a:r>
            <a:endParaRPr lang="en-CA" dirty="0"/>
          </a:p>
        </p:txBody>
      </p:sp>
      <p:sp>
        <p:nvSpPr>
          <p:cNvPr id="7" name="TextBox 6"/>
          <p:cNvSpPr txBox="1"/>
          <p:nvPr/>
        </p:nvSpPr>
        <p:spPr>
          <a:xfrm>
            <a:off x="140135" y="6093297"/>
            <a:ext cx="8865529" cy="646331"/>
          </a:xfrm>
          <a:prstGeom prst="rect">
            <a:avLst/>
          </a:prstGeom>
          <a:solidFill>
            <a:srgbClr val="FFFFFF"/>
          </a:solidFill>
        </p:spPr>
        <p:txBody>
          <a:bodyPr wrap="square" rtlCol="0">
            <a:spAutoFit/>
          </a:bodyPr>
          <a:lstStyle/>
          <a:p>
            <a:r>
              <a:rPr lang="en-CA" sz="900" dirty="0"/>
              <a:t>*Elevated risk = women who are not considered average risk or high </a:t>
            </a:r>
            <a:r>
              <a:rPr lang="en-CA" sz="900" dirty="0" smtClean="0"/>
              <a:t>risk </a:t>
            </a:r>
          </a:p>
          <a:p>
            <a:r>
              <a:rPr lang="en-CA" sz="900" dirty="0" smtClean="0"/>
              <a:t>**</a:t>
            </a:r>
            <a:r>
              <a:rPr lang="en-CA" sz="900" dirty="0"/>
              <a:t>No </a:t>
            </a:r>
            <a:r>
              <a:rPr lang="en-CA" sz="900" dirty="0">
                <a:cs typeface="Arial" panose="020B0604020202020204" pitchFamily="34" charset="0"/>
              </a:rPr>
              <a:t>organized </a:t>
            </a:r>
            <a:r>
              <a:rPr lang="en-CA" sz="900" dirty="0" smtClean="0"/>
              <a:t>screening </a:t>
            </a:r>
            <a:r>
              <a:rPr lang="en-CA" sz="900" dirty="0"/>
              <a:t>program available in </a:t>
            </a:r>
            <a:r>
              <a:rPr lang="en-CA" sz="900" dirty="0" smtClean="0"/>
              <a:t>Nunavut</a:t>
            </a:r>
            <a:endParaRPr lang="en-CA" sz="900" dirty="0"/>
          </a:p>
          <a:p>
            <a:r>
              <a:rPr lang="en-CA" sz="900" dirty="0"/>
              <a:t>---- No information was provided at the time the data was </a:t>
            </a:r>
            <a:r>
              <a:rPr lang="en-CA" sz="900" dirty="0" smtClean="0"/>
              <a:t>collected</a:t>
            </a:r>
          </a:p>
          <a:p>
            <a:r>
              <a:rPr lang="en-CA" sz="900" dirty="0"/>
              <a:t>N/A = Not </a:t>
            </a:r>
            <a:r>
              <a:rPr lang="en-CA" sz="900" dirty="0" smtClean="0"/>
              <a:t>applicable</a:t>
            </a:r>
            <a:endParaRPr lang="en-CA" sz="900" dirty="0"/>
          </a:p>
        </p:txBody>
      </p:sp>
      <p:graphicFrame>
        <p:nvGraphicFramePr>
          <p:cNvPr id="8" name="Group 82"/>
          <p:cNvGraphicFramePr>
            <a:graphicFrameLocks/>
          </p:cNvGraphicFramePr>
          <p:nvPr>
            <p:extLst>
              <p:ext uri="{D42A27DB-BD31-4B8C-83A1-F6EECF244321}">
                <p14:modId xmlns:p14="http://schemas.microsoft.com/office/powerpoint/2010/main" val="3745983947"/>
              </p:ext>
            </p:extLst>
          </p:nvPr>
        </p:nvGraphicFramePr>
        <p:xfrm>
          <a:off x="107506" y="1506047"/>
          <a:ext cx="8928990" cy="4587240"/>
        </p:xfrm>
        <a:graphic>
          <a:graphicData uri="http://schemas.openxmlformats.org/drawingml/2006/table">
            <a:tbl>
              <a:tblPr/>
              <a:tblGrid>
                <a:gridCol w="1300414"/>
                <a:gridCol w="1492675"/>
                <a:gridCol w="1492675"/>
                <a:gridCol w="1090933"/>
                <a:gridCol w="845150"/>
                <a:gridCol w="2707143"/>
              </a:tblGrid>
              <a:tr h="425440">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b="1" dirty="0" smtClean="0">
                          <a:solidFill>
                            <a:schemeClr val="tx1"/>
                          </a:solidFill>
                        </a:rPr>
                        <a:t>Does your program manage women who are identified at elevated risk* (yes;</a:t>
                      </a:r>
                      <a:r>
                        <a:rPr lang="en-CA" sz="1100" b="1" baseline="0" dirty="0" smtClean="0">
                          <a:solidFill>
                            <a:schemeClr val="tx1"/>
                          </a:solidFill>
                        </a:rPr>
                        <a:t> no)</a:t>
                      </a: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If yes, what is the screening protocol administered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Additional information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590123">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Screening modality used (e.g. 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Interval</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(e.g. 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Start and 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5723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l"/>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2368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marL="91437" marR="91437"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marL="91437" marR="91437"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marL="91437" marR="91437"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2301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dirty="0" smtClean="0">
                          <a:solidFill>
                            <a:schemeClr val="tx1"/>
                          </a:solidFill>
                          <a:latin typeface="+mn-lt"/>
                          <a:ea typeface="+mn-ea"/>
                          <a:cs typeface="Arial" panose="020B0604020202020204" pitchFamily="34" charset="0"/>
                        </a:rPr>
                        <a:t>Program collects</a:t>
                      </a:r>
                      <a:r>
                        <a:rPr lang="en-CA" sz="1100" kern="1200" baseline="0" dirty="0" smtClean="0">
                          <a:solidFill>
                            <a:schemeClr val="tx1"/>
                          </a:solidFill>
                          <a:latin typeface="+mn-lt"/>
                          <a:ea typeface="+mn-ea"/>
                          <a:cs typeface="Arial" panose="020B0604020202020204" pitchFamily="34" charset="0"/>
                        </a:rPr>
                        <a:t> information on family history, HRT use, and history of benign breast disease at time of screening. Program then follows radiologist recommendation for recall interval</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67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rPr>
                        <a:t>Routine annual screening for women with first-degree family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565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Not currently identified by program.</a:t>
                      </a:r>
                      <a:r>
                        <a:rPr lang="en-CA" sz="1100" kern="1200" baseline="0" dirty="0" smtClean="0">
                          <a:solidFill>
                            <a:schemeClr val="tx1"/>
                          </a:solidFill>
                          <a:latin typeface="+mn-lt"/>
                          <a:ea typeface="+mn-ea"/>
                          <a:cs typeface="Arial" panose="020B0604020202020204" pitchFamily="34" charset="0"/>
                        </a:rPr>
                        <a:t> I</a:t>
                      </a:r>
                      <a:r>
                        <a:rPr lang="en-CA" sz="1100" kern="1200" dirty="0" smtClean="0">
                          <a:solidFill>
                            <a:schemeClr val="tx1"/>
                          </a:solidFill>
                          <a:latin typeface="+mn-lt"/>
                          <a:ea typeface="+mn-ea"/>
                          <a:cs typeface="Arial" panose="020B0604020202020204" pitchFamily="34" charset="0"/>
                        </a:rPr>
                        <a:t>f identified by family physician, </a:t>
                      </a:r>
                      <a:r>
                        <a:rPr lang="en-CA" sz="1100" kern="1200" baseline="0" dirty="0" smtClean="0">
                          <a:solidFill>
                            <a:schemeClr val="tx1"/>
                          </a:solidFill>
                          <a:latin typeface="+mn-lt"/>
                          <a:ea typeface="+mn-ea"/>
                          <a:cs typeface="Arial" panose="020B0604020202020204" pitchFamily="34" charset="0"/>
                        </a:rPr>
                        <a:t>may refer to high risk clinics; if not identified, included in current program as assumed average risk</a:t>
                      </a:r>
                      <a:endParaRPr lang="en-CA" sz="110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5571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69-74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Program will complete mammogram for women with: family history, breast density over 75%, ADH, LCIS - if radiologist requests mammogram in one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Slide Number Placeholder 3"/>
          <p:cNvSpPr>
            <a:spLocks noGrp="1"/>
          </p:cNvSpPr>
          <p:nvPr>
            <p:ph type="sldNum" sz="quarter" idx="12"/>
          </p:nvPr>
        </p:nvSpPr>
        <p:spPr/>
        <p:txBody>
          <a:bodyPr/>
          <a:lstStyle/>
          <a:p>
            <a:fld id="{C35E50E1-3288-4B49-A832-AC6F42EE392F}" type="slidenum">
              <a:rPr lang="en-US" smtClean="0"/>
              <a:pPr/>
              <a:t>33</a:t>
            </a:fld>
            <a:endParaRPr lang="en-US" dirty="0"/>
          </a:p>
        </p:txBody>
      </p:sp>
    </p:spTree>
    <p:extLst>
      <p:ext uri="{BB962C8B-B14F-4D97-AF65-F5344CB8AC3E}">
        <p14:creationId xmlns:p14="http://schemas.microsoft.com/office/powerpoint/2010/main" val="32744768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0"/>
            <a:ext cx="6851104" cy="1143000"/>
          </a:xfrm>
        </p:spPr>
        <p:txBody>
          <a:bodyPr>
            <a:normAutofit/>
          </a:bodyPr>
          <a:lstStyle/>
          <a:p>
            <a:pPr algn="l"/>
            <a:r>
              <a:rPr lang="en-CA" sz="2800" b="1" dirty="0">
                <a:solidFill>
                  <a:schemeClr val="tx1">
                    <a:lumMod val="65000"/>
                    <a:lumOff val="35000"/>
                  </a:schemeClr>
                </a:solidFill>
              </a:rPr>
              <a:t>Management of Elevated </a:t>
            </a:r>
            <a:r>
              <a:rPr lang="en-CA" sz="2800" b="1" dirty="0" smtClean="0">
                <a:solidFill>
                  <a:schemeClr val="tx1">
                    <a:lumMod val="65000"/>
                    <a:lumOff val="35000"/>
                  </a:schemeClr>
                </a:solidFill>
              </a:rPr>
              <a:t>Risk* </a:t>
            </a:r>
            <a:r>
              <a:rPr lang="en-CA" sz="2800" b="1" dirty="0">
                <a:solidFill>
                  <a:schemeClr val="tx1">
                    <a:lumMod val="65000"/>
                    <a:lumOff val="35000"/>
                  </a:schemeClr>
                </a:solidFill>
              </a:rPr>
              <a:t>by Screening </a:t>
            </a:r>
            <a:r>
              <a:rPr lang="en-CA" sz="2800" b="1" dirty="0" smtClean="0">
                <a:solidFill>
                  <a:schemeClr val="tx1">
                    <a:lumMod val="65000"/>
                    <a:lumOff val="35000"/>
                  </a:schemeClr>
                </a:solidFill>
              </a:rPr>
              <a:t>Program, cont’d</a:t>
            </a:r>
            <a:endParaRPr lang="en-CA" sz="2800" b="1" dirty="0"/>
          </a:p>
        </p:txBody>
      </p:sp>
      <p:sp>
        <p:nvSpPr>
          <p:cNvPr id="6" name="TextBox 5"/>
          <p:cNvSpPr txBox="1"/>
          <p:nvPr/>
        </p:nvSpPr>
        <p:spPr>
          <a:xfrm>
            <a:off x="1907704" y="1133231"/>
            <a:ext cx="6984776" cy="353943"/>
          </a:xfrm>
          <a:prstGeom prst="rect">
            <a:avLst/>
          </a:prstGeom>
          <a:noFill/>
        </p:spPr>
        <p:txBody>
          <a:bodyPr wrap="square" rtlCol="0">
            <a:spAutoFit/>
          </a:bodyPr>
          <a:lstStyle/>
          <a:p>
            <a:r>
              <a:rPr lang="en-CA" sz="1700" dirty="0"/>
              <a:t>How does your </a:t>
            </a:r>
            <a:r>
              <a:rPr lang="en-CA" sz="1700" dirty="0" smtClean="0"/>
              <a:t>program </a:t>
            </a:r>
            <a:r>
              <a:rPr lang="en-CA" sz="1700" dirty="0"/>
              <a:t>manage women who are identified at elevated risk? </a:t>
            </a:r>
          </a:p>
        </p:txBody>
      </p:sp>
      <p:graphicFrame>
        <p:nvGraphicFramePr>
          <p:cNvPr id="8" name="Group 82"/>
          <p:cNvGraphicFramePr>
            <a:graphicFrameLocks/>
          </p:cNvGraphicFramePr>
          <p:nvPr>
            <p:extLst>
              <p:ext uri="{D42A27DB-BD31-4B8C-83A1-F6EECF244321}">
                <p14:modId xmlns:p14="http://schemas.microsoft.com/office/powerpoint/2010/main" val="2425046908"/>
              </p:ext>
            </p:extLst>
          </p:nvPr>
        </p:nvGraphicFramePr>
        <p:xfrm>
          <a:off x="98746" y="1412776"/>
          <a:ext cx="8928994" cy="4922520"/>
        </p:xfrm>
        <a:graphic>
          <a:graphicData uri="http://schemas.openxmlformats.org/drawingml/2006/table">
            <a:tbl>
              <a:tblPr/>
              <a:tblGrid>
                <a:gridCol w="1160886"/>
                <a:gridCol w="1296144"/>
                <a:gridCol w="1224136"/>
                <a:gridCol w="1008112"/>
                <a:gridCol w="720080"/>
                <a:gridCol w="3519636"/>
              </a:tblGrid>
              <a:tr h="245408">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b="1" dirty="0" smtClean="0">
                          <a:solidFill>
                            <a:schemeClr val="tx1"/>
                          </a:solidFill>
                        </a:rPr>
                        <a:t>Does your program manage women who are identified at elevated risk</a:t>
                      </a:r>
                      <a:r>
                        <a:rPr lang="en-CA" sz="1100" b="1" baseline="0" dirty="0" smtClean="0">
                          <a:solidFill>
                            <a:schemeClr val="tx1"/>
                          </a:solidFill>
                        </a:rPr>
                        <a:t> </a:t>
                      </a:r>
                      <a:r>
                        <a:rPr lang="en-CA" sz="1100" b="1" dirty="0" smtClean="0">
                          <a:solidFill>
                            <a:schemeClr val="tx1"/>
                          </a:solidFill>
                        </a:rPr>
                        <a:t>(Yes;</a:t>
                      </a:r>
                      <a:r>
                        <a:rPr lang="en-CA" sz="1100" b="1" baseline="0" dirty="0" smtClean="0">
                          <a:solidFill>
                            <a:schemeClr val="tx1"/>
                          </a:solidFill>
                        </a:rPr>
                        <a:t> No)</a:t>
                      </a: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If yes, what is the screening protocol administered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Additional information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37376">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Screening modality used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Interval</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(e.g. 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Start and 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595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Annual (for some cases)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Women ages 40-49 accepted to mobile unit with physician referral; </a:t>
                      </a:r>
                      <a:r>
                        <a:rPr kumimoji="0" lang="en-US" sz="1100" b="0" i="0" u="none" strike="noStrike" kern="1200" cap="none" normalizeH="0" baseline="0" dirty="0" smtClean="0">
                          <a:ln>
                            <a:noFill/>
                          </a:ln>
                          <a:solidFill>
                            <a:schemeClr val="tx1"/>
                          </a:solidFill>
                          <a:effectLst/>
                          <a:latin typeface="+mn-lt"/>
                          <a:ea typeface="ヒラギノ角ゴ Pro W3"/>
                          <a:cs typeface="ヒラギノ角ゴ Pro W3"/>
                        </a:rPr>
                        <a:t>age 75+ accepted by self-referral but not actively recruited or recalled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16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50-74</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Women may be recalled annually (up to age 74) if they meet one of the following criteria: </a:t>
                      </a: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high-risk pathology lesions; family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47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Women with a personal history of breast cancer or ductal carcinoma in situ (DCIS) are excluded from the screening program </a:t>
                      </a:r>
                      <a:endParaRPr kumimoji="0" lang="en-CA" sz="1100" b="0" i="0" u="none" strike="noStrike" kern="1200" cap="none" normalizeH="0" baseline="0" dirty="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044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119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After age 69, women are not sent a reminder postcard to book their next screen, but are accepted into the program if they choose to continue screening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886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40- 74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Women with a first-degree relative with breast cancer can enter the screening program 10 years prior to when the cancer was detected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50-74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Start/stop age is variable depending upon condition for elevated risk designation (e.g. breast density ≥75% may be a transitory condition therefore, start/stop age would be adjusted)</a:t>
                      </a:r>
                      <a:endParaRPr kumimoji="0" lang="en-CA"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 name="Rectangle 2"/>
          <p:cNvSpPr/>
          <p:nvPr/>
        </p:nvSpPr>
        <p:spPr>
          <a:xfrm>
            <a:off x="107504" y="6350169"/>
            <a:ext cx="8928993" cy="507831"/>
          </a:xfrm>
          <a:prstGeom prst="rect">
            <a:avLst/>
          </a:prstGeom>
          <a:solidFill>
            <a:schemeClr val="bg1"/>
          </a:solidFill>
          <a:ln>
            <a:solidFill>
              <a:schemeClr val="bg1"/>
            </a:solidFill>
          </a:ln>
        </p:spPr>
        <p:txBody>
          <a:bodyPr wrap="square">
            <a:spAutoFit/>
          </a:bodyPr>
          <a:lstStyle/>
          <a:p>
            <a:r>
              <a:rPr lang="en-CA" sz="900" dirty="0"/>
              <a:t>*Elevated risk = women who are not considered average risk or high </a:t>
            </a:r>
            <a:r>
              <a:rPr lang="en-CA" sz="900" dirty="0" smtClean="0"/>
              <a:t>risk</a:t>
            </a:r>
          </a:p>
          <a:p>
            <a:r>
              <a:rPr lang="en-CA" sz="900" dirty="0" smtClean="0"/>
              <a:t>---- </a:t>
            </a:r>
            <a:r>
              <a:rPr lang="en-CA" sz="900" dirty="0"/>
              <a:t>No information was provided at the time the data was </a:t>
            </a:r>
            <a:r>
              <a:rPr lang="en-CA" sz="900" dirty="0" smtClean="0"/>
              <a:t>collected</a:t>
            </a:r>
          </a:p>
          <a:p>
            <a:r>
              <a:rPr lang="en-CA" sz="900" dirty="0"/>
              <a:t>N/A = Not </a:t>
            </a:r>
            <a:r>
              <a:rPr lang="en-CA" sz="900" dirty="0" smtClean="0"/>
              <a:t>applicable</a:t>
            </a:r>
            <a:endParaRPr lang="en-CA" sz="900" dirty="0"/>
          </a:p>
        </p:txBody>
      </p:sp>
      <p:sp>
        <p:nvSpPr>
          <p:cNvPr id="5" name="Slide Number Placeholder 4"/>
          <p:cNvSpPr>
            <a:spLocks noGrp="1"/>
          </p:cNvSpPr>
          <p:nvPr>
            <p:ph type="sldNum" sz="quarter" idx="12"/>
          </p:nvPr>
        </p:nvSpPr>
        <p:spPr/>
        <p:txBody>
          <a:bodyPr/>
          <a:lstStyle/>
          <a:p>
            <a:fld id="{C35E50E1-3288-4B49-A832-AC6F42EE392F}" type="slidenum">
              <a:rPr lang="en-US" smtClean="0"/>
              <a:pPr/>
              <a:t>34</a:t>
            </a:fld>
            <a:endParaRPr lang="en-US" dirty="0"/>
          </a:p>
        </p:txBody>
      </p:sp>
    </p:spTree>
    <p:extLst>
      <p:ext uri="{BB962C8B-B14F-4D97-AF65-F5344CB8AC3E}">
        <p14:creationId xmlns:p14="http://schemas.microsoft.com/office/powerpoint/2010/main" val="7271521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82"/>
          <p:cNvGraphicFramePr>
            <a:graphicFrameLocks noGrp="1"/>
          </p:cNvGraphicFramePr>
          <p:nvPr>
            <p:ph sz="quarter" idx="1"/>
            <p:extLst>
              <p:ext uri="{D42A27DB-BD31-4B8C-83A1-F6EECF244321}">
                <p14:modId xmlns:p14="http://schemas.microsoft.com/office/powerpoint/2010/main" val="1633516983"/>
              </p:ext>
            </p:extLst>
          </p:nvPr>
        </p:nvGraphicFramePr>
        <p:xfrm>
          <a:off x="290464" y="1651205"/>
          <a:ext cx="8605464" cy="4262079"/>
        </p:xfrm>
        <a:graphic>
          <a:graphicData uri="http://schemas.openxmlformats.org/drawingml/2006/table">
            <a:tbl>
              <a:tblPr/>
              <a:tblGrid>
                <a:gridCol w="1188640"/>
                <a:gridCol w="1152128"/>
                <a:gridCol w="1440160"/>
                <a:gridCol w="1440160"/>
                <a:gridCol w="1512168"/>
                <a:gridCol w="1872208"/>
              </a:tblGrid>
              <a:tr h="254799">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Managed by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OR referred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355759">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rgbClr val="FF0000"/>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Surveillance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Diagnostic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Referral back to primary physician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3033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2139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p>
                      <a:pPr algn="ct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935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Currently</a:t>
                      </a:r>
                      <a:r>
                        <a:rPr lang="en-CA" sz="1100" kern="1200" baseline="0" dirty="0" smtClean="0">
                          <a:solidFill>
                            <a:schemeClr val="tx1"/>
                          </a:solidFill>
                          <a:latin typeface="+mn-lt"/>
                          <a:ea typeface="+mn-ea"/>
                          <a:cs typeface="Arial" panose="020B0604020202020204" pitchFamily="34" charset="0"/>
                        </a:rPr>
                        <a:t> no specific definition of elevated risk in program policies </a:t>
                      </a:r>
                      <a:endParaRPr lang="en-CA" sz="110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9816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lang="en-CA" sz="1100" b="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1804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r>
                        <a:rPr kumimoji="0" lang="en-CA" sz="1100" b="0" i="0" u="none" strike="noStrike" kern="1200" cap="none" normalizeH="0" baseline="0" dirty="0" smtClean="0">
                          <a:ln>
                            <a:noFill/>
                          </a:ln>
                          <a:solidFill>
                            <a:schemeClr val="tx1"/>
                          </a:solidFill>
                          <a:effectLst/>
                          <a:latin typeface="+mj-lt"/>
                          <a:ea typeface="+mn-ea"/>
                          <a:cs typeface="Arial" panose="020B0604020202020204" pitchFamily="34" charset="0"/>
                          <a:sym typeface="Wingdings 2" pitchFamily="18" charset="2"/>
                        </a:rPr>
                        <a:t>(m</a:t>
                      </a:r>
                      <a:r>
                        <a:rPr lang="en-CA" sz="1100" dirty="0" smtClean="0">
                          <a:solidFill>
                            <a:schemeClr val="tx1"/>
                          </a:solidFill>
                          <a:latin typeface="+mj-lt"/>
                          <a:cs typeface="Arial" panose="020B0604020202020204" pitchFamily="34" charset="0"/>
                        </a:rPr>
                        <a:t>anaged by high risk</a:t>
                      </a:r>
                      <a:r>
                        <a:rPr lang="en-CA" sz="1100" baseline="0" dirty="0" smtClean="0">
                          <a:solidFill>
                            <a:schemeClr val="tx1"/>
                          </a:solidFill>
                          <a:latin typeface="+mj-lt"/>
                          <a:cs typeface="Arial" panose="020B0604020202020204" pitchFamily="34" charset="0"/>
                        </a:rPr>
                        <a:t> clinics)</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a:t>
                      </a:r>
                      <a:r>
                        <a:rPr lang="en-CA" sz="1100" dirty="0" smtClean="0">
                          <a:solidFill>
                            <a:schemeClr val="tx1"/>
                          </a:solidFill>
                          <a:latin typeface="+mj-lt"/>
                          <a:cs typeface="Arial" panose="020B0604020202020204" pitchFamily="34" charset="0"/>
                        </a:rPr>
                        <a:t>s determined by high risk clinics)</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solidFill>
                            <a:schemeClr val="tx1"/>
                          </a:solidFill>
                          <a:latin typeface="+mj-lt"/>
                          <a:cs typeface="Arial" panose="020B0604020202020204" pitchFamily="34" charset="0"/>
                        </a:rPr>
                        <a:t>Not currently identified by program.</a:t>
                      </a:r>
                      <a:r>
                        <a:rPr lang="en-CA" sz="1100" baseline="0" dirty="0" smtClean="0">
                          <a:solidFill>
                            <a:schemeClr val="tx1"/>
                          </a:solidFill>
                          <a:latin typeface="+mj-lt"/>
                          <a:cs typeface="Arial" panose="020B0604020202020204" pitchFamily="34" charset="0"/>
                        </a:rPr>
                        <a:t> </a:t>
                      </a:r>
                      <a:r>
                        <a:rPr lang="en-CA" sz="1100" dirty="0" smtClean="0">
                          <a:solidFill>
                            <a:schemeClr val="tx1"/>
                          </a:solidFill>
                          <a:latin typeface="+mj-lt"/>
                          <a:cs typeface="Arial" panose="020B0604020202020204" pitchFamily="34" charset="0"/>
                        </a:rPr>
                        <a:t>If identified by family physician, </a:t>
                      </a:r>
                      <a:r>
                        <a:rPr lang="en-CA" sz="1100" baseline="0" dirty="0" smtClean="0">
                          <a:solidFill>
                            <a:schemeClr val="tx1"/>
                          </a:solidFill>
                          <a:latin typeface="+mj-lt"/>
                          <a:cs typeface="Arial" panose="020B0604020202020204" pitchFamily="34" charset="0"/>
                        </a:rPr>
                        <a:t>may refer to high risk clinics; if not identified, included in current program </a:t>
                      </a:r>
                      <a:r>
                        <a:rPr lang="en-CA" sz="1100" kern="1200" baseline="0" dirty="0" smtClean="0">
                          <a:solidFill>
                            <a:schemeClr val="tx1"/>
                          </a:solidFill>
                          <a:latin typeface="+mn-lt"/>
                          <a:ea typeface="+mn-ea"/>
                          <a:cs typeface="Arial" panose="020B0604020202020204" pitchFamily="34" charset="0"/>
                        </a:rPr>
                        <a:t>as assumed average risk</a:t>
                      </a:r>
                      <a:endParaRPr lang="en-CA" sz="110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87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016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lang="en-CA" sz="1100" b="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itle 1"/>
          <p:cNvSpPr>
            <a:spLocks noGrp="1"/>
          </p:cNvSpPr>
          <p:nvPr>
            <p:ph type="title"/>
          </p:nvPr>
        </p:nvSpPr>
        <p:spPr>
          <a:xfrm>
            <a:off x="1835696" y="0"/>
            <a:ext cx="7308304" cy="1143000"/>
          </a:xfrm>
        </p:spPr>
        <p:txBody>
          <a:bodyPr>
            <a:normAutofit/>
          </a:bodyPr>
          <a:lstStyle/>
          <a:p>
            <a:pPr algn="l"/>
            <a:r>
              <a:rPr lang="en-US" sz="2800" b="1" dirty="0" smtClean="0">
                <a:solidFill>
                  <a:schemeClr val="tx1">
                    <a:lumMod val="65000"/>
                    <a:lumOff val="35000"/>
                  </a:schemeClr>
                </a:solidFill>
              </a:rPr>
              <a:t>Referral for Elevated Risk*</a:t>
            </a:r>
            <a:endParaRPr lang="en-CA" sz="2800" dirty="0">
              <a:solidFill>
                <a:schemeClr val="tx1">
                  <a:lumMod val="65000"/>
                  <a:lumOff val="35000"/>
                </a:schemeClr>
              </a:solidFill>
            </a:endParaRPr>
          </a:p>
        </p:txBody>
      </p:sp>
      <p:sp>
        <p:nvSpPr>
          <p:cNvPr id="7" name="TextBox 6"/>
          <p:cNvSpPr txBox="1"/>
          <p:nvPr/>
        </p:nvSpPr>
        <p:spPr>
          <a:xfrm>
            <a:off x="393210" y="5913284"/>
            <a:ext cx="8605464" cy="646331"/>
          </a:xfrm>
          <a:prstGeom prst="rect">
            <a:avLst/>
          </a:prstGeom>
          <a:noFill/>
        </p:spPr>
        <p:txBody>
          <a:bodyPr wrap="square" rtlCol="0">
            <a:spAutoFit/>
          </a:bodyPr>
          <a:lstStyle/>
          <a:p>
            <a:r>
              <a:rPr lang="en-CA" sz="900" dirty="0"/>
              <a:t>*Elevated risk = women who are not considered average risk or high </a:t>
            </a:r>
            <a:r>
              <a:rPr lang="en-CA" sz="900" dirty="0" smtClean="0"/>
              <a:t>risk </a:t>
            </a:r>
          </a:p>
          <a:p>
            <a:r>
              <a:rPr lang="en-CA" sz="900" dirty="0" smtClean="0"/>
              <a:t>**No </a:t>
            </a:r>
            <a:r>
              <a:rPr lang="en-CA" sz="900" dirty="0">
                <a:cs typeface="Arial" panose="020B0604020202020204" pitchFamily="34" charset="0"/>
              </a:rPr>
              <a:t>organized </a:t>
            </a:r>
            <a:r>
              <a:rPr lang="en-CA" sz="900" dirty="0" smtClean="0"/>
              <a:t>screening </a:t>
            </a:r>
            <a:r>
              <a:rPr lang="en-CA" sz="900" dirty="0"/>
              <a:t>program available in </a:t>
            </a:r>
            <a:r>
              <a:rPr lang="en-CA" sz="900" dirty="0" smtClean="0"/>
              <a:t>Nunavut</a:t>
            </a:r>
          </a:p>
          <a:p>
            <a:r>
              <a:rPr lang="en-CA" sz="900" dirty="0"/>
              <a:t>---- No information was provided at the time the data was </a:t>
            </a:r>
            <a:r>
              <a:rPr lang="en-CA" sz="900" dirty="0" smtClean="0"/>
              <a:t>collected</a:t>
            </a:r>
          </a:p>
          <a:p>
            <a:r>
              <a:rPr lang="en-CA" sz="900" dirty="0"/>
              <a:t>N/A = Not </a:t>
            </a:r>
            <a:r>
              <a:rPr lang="en-CA" sz="900" dirty="0" smtClean="0"/>
              <a:t>applicable</a:t>
            </a:r>
          </a:p>
        </p:txBody>
      </p:sp>
      <p:sp>
        <p:nvSpPr>
          <p:cNvPr id="3" name="TextBox 2"/>
          <p:cNvSpPr txBox="1"/>
          <p:nvPr/>
        </p:nvSpPr>
        <p:spPr>
          <a:xfrm>
            <a:off x="1691680" y="1176065"/>
            <a:ext cx="7314665" cy="369332"/>
          </a:xfrm>
          <a:prstGeom prst="rect">
            <a:avLst/>
          </a:prstGeom>
          <a:noFill/>
        </p:spPr>
        <p:txBody>
          <a:bodyPr wrap="square" rtlCol="0">
            <a:spAutoFit/>
          </a:bodyPr>
          <a:lstStyle/>
          <a:p>
            <a:pPr lvl="0" fontAlgn="base">
              <a:spcBef>
                <a:spcPct val="20000"/>
              </a:spcBef>
              <a:spcAft>
                <a:spcPct val="0"/>
              </a:spcAft>
              <a:buClr>
                <a:srgbClr val="FBAF5F"/>
              </a:buClr>
              <a:buSzPct val="88000"/>
            </a:pPr>
            <a:r>
              <a:rPr lang="en-US" dirty="0">
                <a:ea typeface="ヒラギノ角ゴ Pro W3" charset="-128"/>
                <a:cs typeface="Arial" panose="020B0604020202020204" pitchFamily="34" charset="0"/>
              </a:rPr>
              <a:t>Where are women </a:t>
            </a:r>
            <a:r>
              <a:rPr lang="en-US" dirty="0" smtClean="0">
                <a:ea typeface="ヒラギノ角ゴ Pro W3" charset="-128"/>
                <a:cs typeface="Arial" panose="020B0604020202020204" pitchFamily="34" charset="0"/>
              </a:rPr>
              <a:t>referred </a:t>
            </a:r>
            <a:r>
              <a:rPr lang="en-US" dirty="0">
                <a:ea typeface="ヒラギノ角ゴ Pro W3" charset="-128"/>
                <a:cs typeface="Arial" panose="020B0604020202020204" pitchFamily="34" charset="0"/>
              </a:rPr>
              <a:t>when they have been identified as elevated </a:t>
            </a:r>
            <a:r>
              <a:rPr lang="en-US" dirty="0" smtClean="0">
                <a:ea typeface="ヒラギノ角ゴ Pro W3" charset="-128"/>
                <a:cs typeface="Arial" panose="020B0604020202020204" pitchFamily="34" charset="0"/>
              </a:rPr>
              <a:t>risk? </a:t>
            </a:r>
            <a:endParaRPr lang="en-US" dirty="0">
              <a:ea typeface="ヒラギノ角ゴ Pro W3" charset="-128"/>
              <a:cs typeface="Arial" panose="020B0604020202020204" pitchFamily="34" charset="0"/>
            </a:endParaRPr>
          </a:p>
        </p:txBody>
      </p:sp>
      <p:sp>
        <p:nvSpPr>
          <p:cNvPr id="5" name="Slide Number Placeholder 4"/>
          <p:cNvSpPr>
            <a:spLocks noGrp="1"/>
          </p:cNvSpPr>
          <p:nvPr>
            <p:ph type="sldNum" sz="quarter" idx="12"/>
          </p:nvPr>
        </p:nvSpPr>
        <p:spPr/>
        <p:txBody>
          <a:bodyPr/>
          <a:lstStyle/>
          <a:p>
            <a:fld id="{C35E50E1-3288-4B49-A832-AC6F42EE392F}" type="slidenum">
              <a:rPr lang="en-US" smtClean="0"/>
              <a:pPr/>
              <a:t>35</a:t>
            </a:fld>
            <a:endParaRPr lang="en-US" dirty="0"/>
          </a:p>
        </p:txBody>
      </p:sp>
    </p:spTree>
    <p:extLst>
      <p:ext uri="{BB962C8B-B14F-4D97-AF65-F5344CB8AC3E}">
        <p14:creationId xmlns:p14="http://schemas.microsoft.com/office/powerpoint/2010/main" val="18173421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763688" y="116632"/>
            <a:ext cx="7380312" cy="864096"/>
          </a:xfrm>
        </p:spPr>
        <p:txBody>
          <a:bodyPr>
            <a:noAutofit/>
          </a:bodyPr>
          <a:lstStyle/>
          <a:p>
            <a:pPr algn="l"/>
            <a:r>
              <a:rPr lang="en-US" sz="2800" b="1" dirty="0">
                <a:solidFill>
                  <a:schemeClr val="tx1">
                    <a:lumMod val="65000"/>
                    <a:lumOff val="35000"/>
                  </a:schemeClr>
                </a:solidFill>
              </a:rPr>
              <a:t>Referral for </a:t>
            </a:r>
            <a:r>
              <a:rPr lang="en-US" sz="2800" b="1" dirty="0" smtClean="0">
                <a:solidFill>
                  <a:schemeClr val="tx1">
                    <a:lumMod val="65000"/>
                    <a:lumOff val="35000"/>
                  </a:schemeClr>
                </a:solidFill>
              </a:rPr>
              <a:t>Elevated Risk*, cont’d</a:t>
            </a:r>
            <a:endParaRPr lang="en-CA" sz="2800" dirty="0" smtClean="0">
              <a:solidFill>
                <a:schemeClr val="tx1">
                  <a:lumMod val="65000"/>
                  <a:lumOff val="35000"/>
                </a:schemeClr>
              </a:solidFill>
            </a:endParaRPr>
          </a:p>
        </p:txBody>
      </p:sp>
      <p:graphicFrame>
        <p:nvGraphicFramePr>
          <p:cNvPr id="6" name="Group 82"/>
          <p:cNvGraphicFramePr>
            <a:graphicFrameLocks noGrp="1"/>
          </p:cNvGraphicFramePr>
          <p:nvPr>
            <p:ph sz="quarter" idx="1"/>
            <p:extLst>
              <p:ext uri="{D42A27DB-BD31-4B8C-83A1-F6EECF244321}">
                <p14:modId xmlns:p14="http://schemas.microsoft.com/office/powerpoint/2010/main" val="4112884795"/>
              </p:ext>
            </p:extLst>
          </p:nvPr>
        </p:nvGraphicFramePr>
        <p:xfrm>
          <a:off x="323528" y="2060848"/>
          <a:ext cx="8253331" cy="3279224"/>
        </p:xfrm>
        <a:graphic>
          <a:graphicData uri="http://schemas.openxmlformats.org/drawingml/2006/table">
            <a:tbl>
              <a:tblPr/>
              <a:tblGrid>
                <a:gridCol w="1565510"/>
                <a:gridCol w="1224829"/>
                <a:gridCol w="1224829"/>
                <a:gridCol w="1232940"/>
                <a:gridCol w="1297832"/>
                <a:gridCol w="1707391"/>
              </a:tblGrid>
              <a:tr h="317416">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Managed by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OR referred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317416">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rgbClr val="FF0000"/>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Surveillance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Diagnostic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Referral back to primary physician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319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algn="ct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baseline="0" dirty="0" smtClean="0">
                          <a:solidFill>
                            <a:schemeClr val="tx1"/>
                          </a:solidFill>
                          <a:latin typeface="+mj-lt"/>
                          <a:cs typeface="Arial" panose="020B0604020202020204" pitchFamily="34" charset="0"/>
                        </a:rPr>
                        <a:t>N/A</a:t>
                      </a:r>
                      <a:endParaRPr lang="en-CA" sz="1100" baseline="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endParaRPr lang="en-CA" sz="110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TextBox 6"/>
          <p:cNvSpPr txBox="1"/>
          <p:nvPr/>
        </p:nvSpPr>
        <p:spPr>
          <a:xfrm>
            <a:off x="1829335" y="1268760"/>
            <a:ext cx="7314665" cy="923330"/>
          </a:xfrm>
          <a:prstGeom prst="rect">
            <a:avLst/>
          </a:prstGeom>
          <a:noFill/>
        </p:spPr>
        <p:txBody>
          <a:bodyPr wrap="square" rtlCol="0">
            <a:spAutoFit/>
          </a:bodyPr>
          <a:lstStyle/>
          <a:p>
            <a:pPr lvl="0"/>
            <a:r>
              <a:rPr lang="en-US" dirty="0">
                <a:ea typeface="ヒラギノ角ゴ Pro W3" charset="-128"/>
                <a:cs typeface="Arial" panose="020B0604020202020204" pitchFamily="34" charset="0"/>
              </a:rPr>
              <a:t>Where are women referred when they have been identified as elevated risk? (check </a:t>
            </a:r>
            <a:r>
              <a:rPr lang="en-US" dirty="0" smtClean="0">
                <a:ea typeface="ヒラギノ角ゴ Pro W3" charset="-128"/>
                <a:cs typeface="Arial" panose="020B0604020202020204" pitchFamily="34" charset="0"/>
              </a:rPr>
              <a:t>all </a:t>
            </a:r>
            <a:r>
              <a:rPr lang="en-US" dirty="0">
                <a:ea typeface="ヒラギノ角ゴ Pro W3" charset="-128"/>
                <a:cs typeface="Arial" panose="020B0604020202020204" pitchFamily="34" charset="0"/>
              </a:rPr>
              <a:t>that apply)</a:t>
            </a:r>
          </a:p>
          <a:p>
            <a:endParaRPr lang="en-CA" dirty="0"/>
          </a:p>
        </p:txBody>
      </p:sp>
      <p:sp>
        <p:nvSpPr>
          <p:cNvPr id="2" name="Rectangle 1"/>
          <p:cNvSpPr/>
          <p:nvPr/>
        </p:nvSpPr>
        <p:spPr>
          <a:xfrm>
            <a:off x="358295" y="5361625"/>
            <a:ext cx="8330719" cy="784830"/>
          </a:xfrm>
          <a:prstGeom prst="rect">
            <a:avLst/>
          </a:prstGeom>
        </p:spPr>
        <p:txBody>
          <a:bodyPr wrap="square">
            <a:spAutoFit/>
          </a:bodyPr>
          <a:lstStyle/>
          <a:p>
            <a:r>
              <a:rPr lang="en-CA" sz="900" dirty="0"/>
              <a:t>*Elevated risk = women who are not considered average risk or high </a:t>
            </a:r>
            <a:r>
              <a:rPr lang="en-CA" sz="900" dirty="0" smtClean="0"/>
              <a:t>risk </a:t>
            </a:r>
          </a:p>
          <a:p>
            <a:r>
              <a:rPr lang="en-CA" sz="900" dirty="0" smtClean="0"/>
              <a:t>**</a:t>
            </a:r>
            <a:r>
              <a:rPr lang="en-US" sz="900" dirty="0">
                <a:ea typeface="ヒラギノ角ゴ Pro W3" charset="-128"/>
                <a:cs typeface="Arial" panose="020B0604020202020204" pitchFamily="34" charset="0"/>
                <a:sym typeface="Wingdings 2" pitchFamily="18" charset="2"/>
              </a:rPr>
              <a:t>This pertains to women over the age of </a:t>
            </a:r>
            <a:r>
              <a:rPr lang="en-US" sz="900" dirty="0" smtClean="0">
                <a:ea typeface="ヒラギノ角ゴ Pro W3" charset="-128"/>
                <a:cs typeface="Arial" panose="020B0604020202020204" pitchFamily="34" charset="0"/>
                <a:sym typeface="Wingdings 2" pitchFamily="18" charset="2"/>
              </a:rPr>
              <a:t>40; women </a:t>
            </a:r>
            <a:r>
              <a:rPr lang="en-US" sz="900" dirty="0">
                <a:ea typeface="ヒラギノ角ゴ Pro W3" charset="-128"/>
                <a:cs typeface="Arial" panose="020B0604020202020204" pitchFamily="34" charset="0"/>
                <a:sym typeface="Wingdings 2" pitchFamily="18" charset="2"/>
              </a:rPr>
              <a:t>who are younger than 40  are imaged in a</a:t>
            </a:r>
            <a:r>
              <a:rPr lang="en-US" sz="900" dirty="0" smtClean="0">
                <a:ea typeface="ヒラギノ角ゴ Pro W3" charset="-128"/>
                <a:cs typeface="Arial" panose="020B0604020202020204" pitchFamily="34" charset="0"/>
                <a:sym typeface="Wingdings 2" pitchFamily="18" charset="2"/>
              </a:rPr>
              <a:t> diagnostic </a:t>
            </a:r>
            <a:r>
              <a:rPr lang="en-US" sz="900" dirty="0" err="1" smtClean="0">
                <a:ea typeface="ヒラギノ角ゴ Pro W3" charset="-128"/>
                <a:cs typeface="Arial" panose="020B0604020202020204" pitchFamily="34" charset="0"/>
                <a:sym typeface="Wingdings 2" pitchFamily="18" charset="2"/>
              </a:rPr>
              <a:t>centre</a:t>
            </a:r>
            <a:r>
              <a:rPr lang="en-US" sz="900" dirty="0" smtClean="0">
                <a:ea typeface="ヒラギノ角ゴ Pro W3" charset="-128"/>
                <a:cs typeface="Arial" panose="020B0604020202020204" pitchFamily="34" charset="0"/>
                <a:sym typeface="Wingdings 2" pitchFamily="18" charset="2"/>
              </a:rPr>
              <a:t> but managed by the screening program</a:t>
            </a:r>
            <a:endParaRPr lang="en-CA" sz="900" dirty="0" smtClean="0"/>
          </a:p>
          <a:p>
            <a:r>
              <a:rPr lang="en-CA" sz="900" dirty="0" smtClean="0"/>
              <a:t>---- </a:t>
            </a:r>
            <a:r>
              <a:rPr lang="en-CA" sz="900" dirty="0"/>
              <a:t>No information was provided at the time the data was </a:t>
            </a:r>
            <a:r>
              <a:rPr lang="en-CA" sz="900" dirty="0" smtClean="0"/>
              <a:t>collected</a:t>
            </a:r>
          </a:p>
          <a:p>
            <a:r>
              <a:rPr lang="en-CA" sz="900" dirty="0"/>
              <a:t>N/A = </a:t>
            </a:r>
            <a:r>
              <a:rPr lang="en-CA" sz="900" dirty="0" smtClean="0"/>
              <a:t>Not </a:t>
            </a:r>
            <a:r>
              <a:rPr lang="en-CA" sz="900" dirty="0"/>
              <a:t>applicable</a:t>
            </a:r>
          </a:p>
          <a:p>
            <a:endParaRPr lang="en-CA" sz="900" dirty="0"/>
          </a:p>
        </p:txBody>
      </p:sp>
      <p:sp>
        <p:nvSpPr>
          <p:cNvPr id="8" name="Slide Number Placeholder 7"/>
          <p:cNvSpPr>
            <a:spLocks noGrp="1"/>
          </p:cNvSpPr>
          <p:nvPr>
            <p:ph type="sldNum" sz="quarter" idx="12"/>
          </p:nvPr>
        </p:nvSpPr>
        <p:spPr/>
        <p:txBody>
          <a:bodyPr/>
          <a:lstStyle/>
          <a:p>
            <a:fld id="{C35E50E1-3288-4B49-A832-AC6F42EE392F}" type="slidenum">
              <a:rPr lang="en-US" smtClean="0"/>
              <a:pPr/>
              <a:t>36</a:t>
            </a:fld>
            <a:endParaRPr lang="en-US" dirty="0"/>
          </a:p>
        </p:txBody>
      </p:sp>
    </p:spTree>
    <p:extLst>
      <p:ext uri="{BB962C8B-B14F-4D97-AF65-F5344CB8AC3E}">
        <p14:creationId xmlns:p14="http://schemas.microsoft.com/office/powerpoint/2010/main" val="20745530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CA" dirty="0"/>
              <a:t>Breast Cancer </a:t>
            </a:r>
            <a:r>
              <a:rPr lang="en-CA" dirty="0" smtClean="0"/>
              <a:t>Screening in Canada for Women at High Risk</a:t>
            </a:r>
            <a:endParaRPr lang="en-CA" dirty="0"/>
          </a:p>
        </p:txBody>
      </p:sp>
      <p:sp>
        <p:nvSpPr>
          <p:cNvPr id="6" name="Subtitle 5"/>
          <p:cNvSpPr>
            <a:spLocks noGrp="1"/>
          </p:cNvSpPr>
          <p:nvPr>
            <p:ph type="subTitle" idx="1"/>
          </p:nvPr>
        </p:nvSpPr>
        <p:spPr>
          <a:xfrm>
            <a:off x="694365" y="3910856"/>
            <a:ext cx="7918648" cy="2135088"/>
          </a:xfrm>
        </p:spPr>
        <p:txBody>
          <a:bodyPr>
            <a:noAutofit/>
          </a:bodyPr>
          <a:lstStyle/>
          <a:p>
            <a:pPr algn="l"/>
            <a:r>
              <a:rPr lang="en-CA" sz="2100" dirty="0" smtClean="0">
                <a:solidFill>
                  <a:schemeClr val="tx1">
                    <a:lumMod val="65000"/>
                    <a:lumOff val="35000"/>
                  </a:schemeClr>
                </a:solidFill>
              </a:rPr>
              <a:t>Women at high risk have a </a:t>
            </a:r>
            <a:r>
              <a:rPr lang="en-CA" sz="2100" dirty="0">
                <a:solidFill>
                  <a:schemeClr val="tx1">
                    <a:lumMod val="65000"/>
                    <a:lumOff val="35000"/>
                  </a:schemeClr>
                </a:solidFill>
              </a:rPr>
              <a:t>greater lifetime risk of developing breast cancer and/or developing more aggressive breast cancers at an earlier </a:t>
            </a:r>
            <a:r>
              <a:rPr lang="en-CA" sz="2100" dirty="0" smtClean="0">
                <a:solidFill>
                  <a:schemeClr val="tx1">
                    <a:lumMod val="65000"/>
                    <a:lumOff val="35000"/>
                  </a:schemeClr>
                </a:solidFill>
              </a:rPr>
              <a:t>age. Currently, there are no national guidelines for screening women at high risk and screening protocols vary across jurisdictions. </a:t>
            </a:r>
            <a:endParaRPr lang="en-CA" sz="2100" dirty="0"/>
          </a:p>
        </p:txBody>
      </p:sp>
      <p:sp>
        <p:nvSpPr>
          <p:cNvPr id="3" name="Slide Number Placeholder 2"/>
          <p:cNvSpPr>
            <a:spLocks noGrp="1"/>
          </p:cNvSpPr>
          <p:nvPr>
            <p:ph type="sldNum" sz="quarter" idx="12"/>
          </p:nvPr>
        </p:nvSpPr>
        <p:spPr/>
        <p:txBody>
          <a:bodyPr/>
          <a:lstStyle/>
          <a:p>
            <a:fld id="{C35E50E1-3288-4B49-A832-AC6F42EE392F}" type="slidenum">
              <a:rPr lang="en-US" smtClean="0"/>
              <a:pPr/>
              <a:t>37</a:t>
            </a:fld>
            <a:endParaRPr lang="en-US" dirty="0"/>
          </a:p>
        </p:txBody>
      </p:sp>
    </p:spTree>
    <p:extLst>
      <p:ext uri="{BB962C8B-B14F-4D97-AF65-F5344CB8AC3E}">
        <p14:creationId xmlns:p14="http://schemas.microsoft.com/office/powerpoint/2010/main" val="20601154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smtClean="0">
                <a:solidFill>
                  <a:schemeClr val="tx1">
                    <a:lumMod val="65000"/>
                    <a:lumOff val="35000"/>
                  </a:schemeClr>
                </a:solidFill>
              </a:rPr>
              <a:t>Breast </a:t>
            </a:r>
            <a:r>
              <a:rPr lang="en-CA" sz="3000" b="1" dirty="0">
                <a:solidFill>
                  <a:schemeClr val="tx1">
                    <a:lumMod val="65000"/>
                    <a:lumOff val="35000"/>
                  </a:schemeClr>
                </a:solidFill>
              </a:rPr>
              <a:t>Cancer </a:t>
            </a:r>
            <a:r>
              <a:rPr lang="en-CA" sz="3000" b="1" dirty="0" smtClean="0">
                <a:solidFill>
                  <a:schemeClr val="tx1">
                    <a:lumMod val="65000"/>
                    <a:lumOff val="35000"/>
                  </a:schemeClr>
                </a:solidFill>
              </a:rPr>
              <a:t>Screening in Canada for  Women at High Risk – Highlights</a:t>
            </a:r>
            <a:endParaRPr lang="en-CA" sz="3000" b="1" dirty="0">
              <a:solidFill>
                <a:schemeClr val="tx1">
                  <a:lumMod val="65000"/>
                  <a:lumOff val="35000"/>
                </a:schemeClr>
              </a:solidFill>
            </a:endParaRPr>
          </a:p>
        </p:txBody>
      </p:sp>
      <p:sp>
        <p:nvSpPr>
          <p:cNvPr id="3" name="Content Placeholder 2"/>
          <p:cNvSpPr>
            <a:spLocks noGrp="1"/>
          </p:cNvSpPr>
          <p:nvPr>
            <p:ph idx="1"/>
          </p:nvPr>
        </p:nvSpPr>
        <p:spPr>
          <a:xfrm>
            <a:off x="395536" y="1484784"/>
            <a:ext cx="8496944" cy="4525963"/>
          </a:xfrm>
        </p:spPr>
        <p:txBody>
          <a:bodyPr>
            <a:noAutofit/>
          </a:bodyPr>
          <a:lstStyle/>
          <a:p>
            <a:pPr marL="0" indent="0">
              <a:buNone/>
            </a:pPr>
            <a:r>
              <a:rPr lang="en-CA" sz="1400" dirty="0"/>
              <a:t>Definition of High Risk (refer to slide #</a:t>
            </a:r>
            <a:r>
              <a:rPr lang="en-CA" sz="1400" dirty="0" smtClean="0"/>
              <a:t>39-42)</a:t>
            </a:r>
            <a:endParaRPr lang="en-CA" sz="1400" dirty="0"/>
          </a:p>
          <a:p>
            <a:r>
              <a:rPr lang="en-CA" sz="1400" dirty="0"/>
              <a:t>The Ontario Breast Screening Program (OBSP) screens women at high risk through their high risk screening program by meeting the following eligibility criteria: known carriers of a deleterious gene mutation (e.g. BRCA 1/2 mutation), first-degree relative of a mutation carrier (e.g. BRCA 1/2 mutation) and have declined genetic testing, at ≥ 25% lifetime risk of breast cancer (must be assessed by using IBIS or BOADICEA risk assessment tools) and received chest radiation before the age of 30 and at least </a:t>
            </a:r>
            <a:r>
              <a:rPr lang="en-CA" sz="1400" dirty="0" smtClean="0"/>
              <a:t>eight years </a:t>
            </a:r>
            <a:r>
              <a:rPr lang="en-CA" sz="1400" dirty="0"/>
              <a:t>previously. Five provinces include the same characteristics listed in the OBSP high risk eligibility </a:t>
            </a:r>
            <a:r>
              <a:rPr lang="en-CA" sz="1400" dirty="0" smtClean="0"/>
              <a:t>criteria. Four </a:t>
            </a:r>
            <a:r>
              <a:rPr lang="en-CA" sz="1400" dirty="0"/>
              <a:t>provinces </a:t>
            </a:r>
            <a:r>
              <a:rPr lang="en-CA" sz="1400" dirty="0" smtClean="0"/>
              <a:t>include </a:t>
            </a:r>
            <a:r>
              <a:rPr lang="en-CA" sz="1400" dirty="0"/>
              <a:t>two or three out of the four characteristics to define women at high risk. </a:t>
            </a:r>
          </a:p>
          <a:p>
            <a:pPr marL="0" indent="0">
              <a:buNone/>
            </a:pPr>
            <a:endParaRPr lang="en-CA" sz="1400" dirty="0" smtClean="0"/>
          </a:p>
          <a:p>
            <a:pPr marL="0" indent="0">
              <a:buNone/>
            </a:pPr>
            <a:r>
              <a:rPr lang="en-CA" sz="1400" dirty="0" smtClean="0"/>
              <a:t>Management </a:t>
            </a:r>
            <a:r>
              <a:rPr lang="en-CA" sz="1400" dirty="0"/>
              <a:t>of High Risk by Screening Program (refer to slide #</a:t>
            </a:r>
            <a:r>
              <a:rPr lang="en-CA" sz="1400" dirty="0" smtClean="0"/>
              <a:t>43-44)</a:t>
            </a:r>
            <a:endParaRPr lang="en-CA" sz="1400" dirty="0"/>
          </a:p>
          <a:p>
            <a:r>
              <a:rPr lang="en-CA" sz="1400" dirty="0" smtClean="0"/>
              <a:t>Six provincial </a:t>
            </a:r>
            <a:r>
              <a:rPr lang="en-CA" sz="1400" dirty="0"/>
              <a:t>screening programs screen women identified at high risk by recommending mammography screening every year (BC, MB, NS, </a:t>
            </a:r>
            <a:r>
              <a:rPr lang="en-CA" sz="1400" dirty="0" smtClean="0"/>
              <a:t>PEI, ON) </a:t>
            </a:r>
            <a:r>
              <a:rPr lang="en-CA" sz="1400" dirty="0"/>
              <a:t>or every two years (QC). </a:t>
            </a:r>
            <a:r>
              <a:rPr lang="en-CA" sz="1400" dirty="0" smtClean="0"/>
              <a:t>Depending on the province, guidelines recommend that women at high risk start screening at age 30, 40 or 50 and continue screening until age 69 or 74. In Ontario, women at high risk are also screened annually with MRI (or </a:t>
            </a:r>
            <a:r>
              <a:rPr lang="en-CA" sz="1400" dirty="0"/>
              <a:t>ultrasound </a:t>
            </a:r>
            <a:r>
              <a:rPr lang="en-CA" sz="1400" dirty="0" smtClean="0"/>
              <a:t>if </a:t>
            </a:r>
            <a:r>
              <a:rPr lang="en-CA" sz="1400" dirty="0"/>
              <a:t>MRI is contraindicated</a:t>
            </a:r>
            <a:r>
              <a:rPr lang="en-CA" sz="1400" dirty="0" smtClean="0"/>
              <a:t>). </a:t>
            </a:r>
            <a:endParaRPr lang="en-CA" sz="1400" dirty="0"/>
          </a:p>
          <a:p>
            <a:pPr marL="0" indent="0">
              <a:buNone/>
            </a:pPr>
            <a:endParaRPr lang="en-CA" sz="1400" dirty="0" smtClean="0"/>
          </a:p>
        </p:txBody>
      </p:sp>
      <p:sp>
        <p:nvSpPr>
          <p:cNvPr id="5" name="Slide Number Placeholder 4"/>
          <p:cNvSpPr>
            <a:spLocks noGrp="1"/>
          </p:cNvSpPr>
          <p:nvPr>
            <p:ph type="sldNum" sz="quarter" idx="12"/>
          </p:nvPr>
        </p:nvSpPr>
        <p:spPr/>
        <p:txBody>
          <a:bodyPr/>
          <a:lstStyle/>
          <a:p>
            <a:fld id="{C35E50E1-3288-4B49-A832-AC6F42EE392F}" type="slidenum">
              <a:rPr lang="en-US" smtClean="0"/>
              <a:pPr/>
              <a:t>38</a:t>
            </a:fld>
            <a:endParaRPr lang="en-US" dirty="0"/>
          </a:p>
        </p:txBody>
      </p:sp>
    </p:spTree>
    <p:extLst>
      <p:ext uri="{BB962C8B-B14F-4D97-AF65-F5344CB8AC3E}">
        <p14:creationId xmlns:p14="http://schemas.microsoft.com/office/powerpoint/2010/main" val="253148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835696" y="188640"/>
            <a:ext cx="7074495" cy="990600"/>
          </a:xfrm>
        </p:spPr>
        <p:txBody>
          <a:bodyPr>
            <a:normAutofit/>
          </a:bodyPr>
          <a:lstStyle/>
          <a:p>
            <a:pPr algn="l"/>
            <a:r>
              <a:rPr lang="en-US" sz="2800" b="1" dirty="0" smtClean="0">
                <a:solidFill>
                  <a:schemeClr val="tx1">
                    <a:lumMod val="65000"/>
                    <a:lumOff val="35000"/>
                  </a:schemeClr>
                </a:solidFill>
              </a:rPr>
              <a:t>Definition of High Risk* </a:t>
            </a:r>
            <a:endParaRPr lang="en-CA" sz="2800" dirty="0" smtClean="0">
              <a:solidFill>
                <a:schemeClr val="tx1">
                  <a:lumMod val="65000"/>
                  <a:lumOff val="35000"/>
                </a:schemeClr>
              </a:solidFill>
            </a:endParaRPr>
          </a:p>
        </p:txBody>
      </p:sp>
      <p:graphicFrame>
        <p:nvGraphicFramePr>
          <p:cNvPr id="9" name="Group 82"/>
          <p:cNvGraphicFramePr>
            <a:graphicFrameLocks/>
          </p:cNvGraphicFramePr>
          <p:nvPr>
            <p:extLst>
              <p:ext uri="{D42A27DB-BD31-4B8C-83A1-F6EECF244321}">
                <p14:modId xmlns:p14="http://schemas.microsoft.com/office/powerpoint/2010/main" val="84137746"/>
              </p:ext>
            </p:extLst>
          </p:nvPr>
        </p:nvGraphicFramePr>
        <p:xfrm>
          <a:off x="162047" y="2180343"/>
          <a:ext cx="8802441" cy="2751703"/>
        </p:xfrm>
        <a:graphic>
          <a:graphicData uri="http://schemas.openxmlformats.org/drawingml/2006/table">
            <a:tbl>
              <a:tblPr/>
              <a:tblGrid>
                <a:gridCol w="1080357"/>
                <a:gridCol w="928176"/>
                <a:gridCol w="1218231"/>
                <a:gridCol w="1347727"/>
                <a:gridCol w="1008112"/>
                <a:gridCol w="1773691"/>
                <a:gridCol w="1446147"/>
              </a:tblGrid>
              <a:tr h="31741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Known carriers of a deleterious gene mutation (e.g. BRCA1, BRCA2)**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First-degree relative of a mutation carrier (e.g. BRCA1, BRCA2) and have declined genetic testing**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&gt;=25% lifetime risk of breast cancer (assessed using IBIS or BOADICEA risk assessment tools)**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Received chest radiation before age 30 and at least 8 years previously**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Source of definition [e.g. clinical practice guideline (CPG)]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4724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l"/>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43478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US" sz="1100" kern="1200" dirty="0" smtClean="0">
                          <a:solidFill>
                            <a:schemeClr val="tx1"/>
                          </a:solidFill>
                          <a:latin typeface="+mn-lt"/>
                          <a:ea typeface="+mn-ea"/>
                          <a:cs typeface="Arial" panose="020B0604020202020204" pitchFamily="34" charset="0"/>
                        </a:rPr>
                        <a:t>Guidelines currently under review</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62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Yukonᶤ</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kern="1200" dirty="0" smtClean="0">
                          <a:solidFill>
                            <a:schemeClr val="tx1"/>
                          </a:solidFill>
                          <a:latin typeface="+mn-lt"/>
                          <a:ea typeface="+mn-ea"/>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973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endParaRPr kumimoji="0" lang="en-US" sz="1100" b="0" i="0" u="none" strike="noStrike" cap="none" normalizeH="0" baseline="0" dirty="0" smtClean="0">
                        <a:ln>
                          <a:noFill/>
                        </a:ln>
                        <a:solidFill>
                          <a:schemeClr val="tx1"/>
                        </a:solidFill>
                        <a:effectLst/>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rPr>
                        <a:t>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73640" y="5099842"/>
            <a:ext cx="8352928" cy="1061829"/>
          </a:xfrm>
          <a:prstGeom prst="rect">
            <a:avLst/>
          </a:prstGeom>
          <a:solidFill>
            <a:schemeClr val="bg1"/>
          </a:solidFill>
        </p:spPr>
        <p:txBody>
          <a:bodyPr wrap="square" rtlCol="0">
            <a:spAutoFit/>
          </a:bodyPr>
          <a:lstStyle/>
          <a:p>
            <a:r>
              <a:rPr lang="en-CA" sz="900" dirty="0" smtClean="0"/>
              <a:t>*High </a:t>
            </a:r>
            <a:r>
              <a:rPr lang="en-CA" sz="900" dirty="0"/>
              <a:t>risk = women who </a:t>
            </a:r>
            <a:r>
              <a:rPr lang="en-CA" sz="900" dirty="0" smtClean="0"/>
              <a:t>are at </a:t>
            </a:r>
            <a:r>
              <a:rPr lang="en-CA" sz="900" dirty="0"/>
              <a:t>a greater lifetime risk of developing breast cancer and/or developing more aggressive breast cancers at an earlier </a:t>
            </a:r>
            <a:r>
              <a:rPr lang="en-CA" sz="900" dirty="0" smtClean="0"/>
              <a:t>age</a:t>
            </a:r>
          </a:p>
          <a:p>
            <a:r>
              <a:rPr lang="en-CA" sz="900" dirty="0" smtClean="0"/>
              <a:t>**High </a:t>
            </a:r>
            <a:r>
              <a:rPr lang="en-CA" sz="900" dirty="0"/>
              <a:t>risk eligibility criteria obtained from the Ontario Breast Screening Program Category A - High Risk Screening (</a:t>
            </a:r>
            <a:r>
              <a:rPr lang="en-CA" sz="900" dirty="0" smtClean="0"/>
              <a:t>Cancer Care </a:t>
            </a:r>
            <a:r>
              <a:rPr lang="en-CA" sz="900" dirty="0"/>
              <a:t>Ontario, 2011</a:t>
            </a:r>
            <a:r>
              <a:rPr lang="en-CA" sz="900" dirty="0" smtClean="0"/>
              <a:t>) – for more </a:t>
            </a:r>
            <a:r>
              <a:rPr lang="en-CA" sz="900" dirty="0"/>
              <a:t>information visit </a:t>
            </a:r>
            <a:r>
              <a:rPr lang="en-CA" sz="900" dirty="0">
                <a:hlinkClick r:id="rId3"/>
              </a:rPr>
              <a:t>https://</a:t>
            </a:r>
            <a:r>
              <a:rPr lang="en-CA" sz="900" dirty="0" smtClean="0">
                <a:hlinkClick r:id="rId3"/>
              </a:rPr>
              <a:t>www.cancercare.on.ca/pcs/screening/breastscreening/OBSP/highrisk/</a:t>
            </a:r>
            <a:endParaRPr lang="en-CA" sz="900" dirty="0" smtClean="0"/>
          </a:p>
          <a:p>
            <a:r>
              <a:rPr lang="en-CA" sz="900" dirty="0" smtClean="0"/>
              <a:t>ᶲ No </a:t>
            </a:r>
            <a:r>
              <a:rPr lang="en-CA" sz="900" dirty="0">
                <a:cs typeface="Arial" panose="020B0604020202020204" pitchFamily="34" charset="0"/>
              </a:rPr>
              <a:t>organized </a:t>
            </a:r>
            <a:r>
              <a:rPr lang="en-CA" sz="900" dirty="0" smtClean="0"/>
              <a:t>screening </a:t>
            </a:r>
            <a:r>
              <a:rPr lang="en-CA" sz="900" dirty="0"/>
              <a:t>program available in </a:t>
            </a:r>
            <a:r>
              <a:rPr lang="en-CA" sz="900" dirty="0" smtClean="0"/>
              <a:t>Nunavut</a:t>
            </a:r>
          </a:p>
          <a:p>
            <a:r>
              <a:rPr lang="en-CA" sz="900" dirty="0" smtClean="0">
                <a:cs typeface="Arial" panose="020B0604020202020204" pitchFamily="34" charset="0"/>
              </a:rPr>
              <a:t>ᶤ Currently </a:t>
            </a:r>
            <a:r>
              <a:rPr lang="en-CA" sz="900" dirty="0">
                <a:cs typeface="Arial" panose="020B0604020202020204" pitchFamily="34" charset="0"/>
              </a:rPr>
              <a:t>no specific definition of high risk in program </a:t>
            </a:r>
            <a:r>
              <a:rPr lang="en-CA" sz="900" dirty="0" smtClean="0">
                <a:cs typeface="Arial" panose="020B0604020202020204" pitchFamily="34" charset="0"/>
              </a:rPr>
              <a:t>policies</a:t>
            </a:r>
            <a:endParaRPr lang="en-CA" sz="900" dirty="0" smtClean="0"/>
          </a:p>
          <a:p>
            <a:r>
              <a:rPr lang="en-CA" sz="900" dirty="0" smtClean="0"/>
              <a:t>---- </a:t>
            </a:r>
            <a:r>
              <a:rPr lang="en-CA" sz="900" dirty="0"/>
              <a:t>No information was provided at the time the data was </a:t>
            </a:r>
            <a:r>
              <a:rPr lang="en-CA" sz="900" dirty="0" smtClean="0"/>
              <a:t>collected</a:t>
            </a:r>
          </a:p>
          <a:p>
            <a:r>
              <a:rPr lang="en-CA" sz="900" dirty="0"/>
              <a:t>N/A = </a:t>
            </a:r>
            <a:r>
              <a:rPr lang="en-CA" sz="900" dirty="0" smtClean="0"/>
              <a:t>Not applicable</a:t>
            </a:r>
            <a:endParaRPr lang="en-CA" sz="900" dirty="0"/>
          </a:p>
        </p:txBody>
      </p:sp>
      <p:sp>
        <p:nvSpPr>
          <p:cNvPr id="8" name="TextBox 7"/>
          <p:cNvSpPr txBox="1"/>
          <p:nvPr/>
        </p:nvSpPr>
        <p:spPr>
          <a:xfrm>
            <a:off x="1612760" y="1201557"/>
            <a:ext cx="7538501" cy="646331"/>
          </a:xfrm>
          <a:prstGeom prst="rect">
            <a:avLst/>
          </a:prstGeom>
          <a:noFill/>
        </p:spPr>
        <p:txBody>
          <a:bodyPr wrap="square" rtlCol="0">
            <a:spAutoFit/>
          </a:bodyPr>
          <a:lstStyle/>
          <a:p>
            <a:pPr fontAlgn="base">
              <a:spcBef>
                <a:spcPct val="20000"/>
              </a:spcBef>
              <a:spcAft>
                <a:spcPct val="0"/>
              </a:spcAft>
              <a:buClr>
                <a:srgbClr val="FBAF5F"/>
              </a:buClr>
              <a:buSzPct val="88000"/>
            </a:pPr>
            <a:r>
              <a:rPr lang="en-CA" dirty="0"/>
              <a:t>Within your </a:t>
            </a:r>
            <a:r>
              <a:rPr lang="en-CA" dirty="0" smtClean="0"/>
              <a:t>program</a:t>
            </a:r>
            <a:r>
              <a:rPr lang="en-CA" dirty="0"/>
              <a:t>, what characteristics of a </a:t>
            </a:r>
            <a:r>
              <a:rPr lang="en-CA" dirty="0" smtClean="0"/>
              <a:t>woman </a:t>
            </a:r>
            <a:r>
              <a:rPr lang="en-CA" dirty="0"/>
              <a:t>or screening </a:t>
            </a:r>
            <a:r>
              <a:rPr lang="en-CA" dirty="0" smtClean="0"/>
              <a:t>history </a:t>
            </a:r>
            <a:r>
              <a:rPr lang="en-CA" dirty="0"/>
              <a:t>might put her at high risk of breast cancer? (check all that apply)</a:t>
            </a:r>
          </a:p>
        </p:txBody>
      </p:sp>
      <p:sp>
        <p:nvSpPr>
          <p:cNvPr id="3" name="Slide Number Placeholder 2"/>
          <p:cNvSpPr>
            <a:spLocks noGrp="1"/>
          </p:cNvSpPr>
          <p:nvPr>
            <p:ph type="sldNum" sz="quarter" idx="12"/>
          </p:nvPr>
        </p:nvSpPr>
        <p:spPr/>
        <p:txBody>
          <a:bodyPr/>
          <a:lstStyle/>
          <a:p>
            <a:fld id="{C35E50E1-3288-4B49-A832-AC6F42EE392F}" type="slidenum">
              <a:rPr lang="en-US" smtClean="0"/>
              <a:pPr/>
              <a:t>39</a:t>
            </a:fld>
            <a:endParaRPr lang="en-US" dirty="0"/>
          </a:p>
        </p:txBody>
      </p:sp>
    </p:spTree>
    <p:extLst>
      <p:ext uri="{BB962C8B-B14F-4D97-AF65-F5344CB8AC3E}">
        <p14:creationId xmlns:p14="http://schemas.microsoft.com/office/powerpoint/2010/main" val="3124859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CA" dirty="0" smtClean="0"/>
              <a:t>Breast Cancer Screening Programs and Guidelines</a:t>
            </a:r>
            <a:endParaRPr lang="en-CA" dirty="0"/>
          </a:p>
        </p:txBody>
      </p:sp>
      <p:sp>
        <p:nvSpPr>
          <p:cNvPr id="6" name="Subtitle 5"/>
          <p:cNvSpPr>
            <a:spLocks noGrp="1"/>
          </p:cNvSpPr>
          <p:nvPr>
            <p:ph type="subTitle" idx="1"/>
          </p:nvPr>
        </p:nvSpPr>
        <p:spPr>
          <a:xfrm>
            <a:off x="1043608" y="3789040"/>
            <a:ext cx="7270576" cy="1872208"/>
          </a:xfrm>
        </p:spPr>
        <p:txBody>
          <a:bodyPr>
            <a:noAutofit/>
          </a:bodyPr>
          <a:lstStyle/>
          <a:p>
            <a:pPr algn="l"/>
            <a:r>
              <a:rPr lang="en-CA" sz="2200" dirty="0" smtClean="0">
                <a:solidFill>
                  <a:schemeClr val="tx1">
                    <a:lumMod val="65000"/>
                    <a:lumOff val="35000"/>
                  </a:schemeClr>
                </a:solidFill>
              </a:rPr>
              <a:t>Organized breast cancer screening programs are available in most provinces and territories across Canada. The programs screen women who are </a:t>
            </a:r>
            <a:r>
              <a:rPr lang="en-CA" sz="2200" dirty="0">
                <a:solidFill>
                  <a:schemeClr val="tx1">
                    <a:lumMod val="65000"/>
                    <a:lumOff val="35000"/>
                  </a:schemeClr>
                </a:solidFill>
              </a:rPr>
              <a:t>asymptomatic </a:t>
            </a:r>
            <a:r>
              <a:rPr lang="en-CA" sz="2200" dirty="0" smtClean="0">
                <a:solidFill>
                  <a:schemeClr val="tx1">
                    <a:lumMod val="65000"/>
                    <a:lumOff val="35000"/>
                  </a:schemeClr>
                </a:solidFill>
              </a:rPr>
              <a:t>(no </a:t>
            </a:r>
            <a:r>
              <a:rPr lang="en-CA" sz="2200" dirty="0">
                <a:solidFill>
                  <a:schemeClr val="tx1">
                    <a:lumMod val="65000"/>
                    <a:lumOff val="35000"/>
                  </a:schemeClr>
                </a:solidFill>
              </a:rPr>
              <a:t>signs or symptoms of breast </a:t>
            </a:r>
            <a:r>
              <a:rPr lang="en-CA" sz="2200" dirty="0" smtClean="0">
                <a:solidFill>
                  <a:schemeClr val="tx1">
                    <a:lumMod val="65000"/>
                    <a:lumOff val="35000"/>
                  </a:schemeClr>
                </a:solidFill>
              </a:rPr>
              <a:t>cancer present) and at average risk for breast cancer. Where organized screening programs are not available, screening services may be provided opportunistically through a primary care provider.</a:t>
            </a:r>
            <a:endParaRPr lang="en-CA" sz="2200" dirty="0">
              <a:solidFill>
                <a:schemeClr val="tx1">
                  <a:lumMod val="65000"/>
                  <a:lumOff val="35000"/>
                </a:schemeClr>
              </a:solidFill>
            </a:endParaRPr>
          </a:p>
        </p:txBody>
      </p:sp>
      <p:sp>
        <p:nvSpPr>
          <p:cNvPr id="3" name="Slide Number Placeholder 2"/>
          <p:cNvSpPr>
            <a:spLocks noGrp="1"/>
          </p:cNvSpPr>
          <p:nvPr>
            <p:ph type="sldNum" sz="quarter" idx="12"/>
          </p:nvPr>
        </p:nvSpPr>
        <p:spPr/>
        <p:txBody>
          <a:bodyPr/>
          <a:lstStyle/>
          <a:p>
            <a:fld id="{C35E50E1-3288-4B49-A832-AC6F42EE392F}" type="slidenum">
              <a:rPr lang="en-US" smtClean="0"/>
              <a:pPr/>
              <a:t>4</a:t>
            </a:fld>
            <a:endParaRPr lang="en-US" dirty="0"/>
          </a:p>
        </p:txBody>
      </p:sp>
    </p:spTree>
    <p:extLst>
      <p:ext uri="{BB962C8B-B14F-4D97-AF65-F5344CB8AC3E}">
        <p14:creationId xmlns:p14="http://schemas.microsoft.com/office/powerpoint/2010/main" val="19270464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2"/>
          <p:cNvGraphicFramePr>
            <a:graphicFrameLocks/>
          </p:cNvGraphicFramePr>
          <p:nvPr>
            <p:extLst>
              <p:ext uri="{D42A27DB-BD31-4B8C-83A1-F6EECF244321}">
                <p14:modId xmlns:p14="http://schemas.microsoft.com/office/powerpoint/2010/main" val="2883682280"/>
              </p:ext>
            </p:extLst>
          </p:nvPr>
        </p:nvGraphicFramePr>
        <p:xfrm>
          <a:off x="104146" y="1870276"/>
          <a:ext cx="8886825" cy="4302327"/>
        </p:xfrm>
        <a:graphic>
          <a:graphicData uri="http://schemas.openxmlformats.org/drawingml/2006/table">
            <a:tbl>
              <a:tblPr/>
              <a:tblGrid>
                <a:gridCol w="1035224"/>
                <a:gridCol w="912350"/>
                <a:gridCol w="1224136"/>
                <a:gridCol w="1296144"/>
                <a:gridCol w="1008112"/>
                <a:gridCol w="2304256"/>
                <a:gridCol w="1106603"/>
              </a:tblGrid>
              <a:tr h="100288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Known carriers of a deleterious gene mutation (e.g. BRCA1, BRCA2)**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First-degree relative of a mutation carrier (e.g. BRCA1, BRCA2) and have declined genetic testing**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&gt;=25% lifetime risk of breast cancer (assessed using IBIS or BOADICEA risk assessment tools)**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Received chest radiation before age 30 and at least 8 years previously**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Source of definition [e.g. clinical practice guideline (CPG)]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23802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rPr>
                        <a:t></a:t>
                      </a:r>
                    </a:p>
                    <a:p>
                      <a:pPr algn="ctr"/>
                      <a:r>
                        <a:rPr lang="en-CA" sz="1100" dirty="0" smtClean="0">
                          <a:solidFill>
                            <a:schemeClr val="tx1"/>
                          </a:solidFill>
                          <a:latin typeface="+mj-lt"/>
                          <a:cs typeface="Arial" panose="020B0604020202020204" pitchFamily="34" charset="0"/>
                        </a:rPr>
                        <a:t>(assessment</a:t>
                      </a:r>
                      <a:r>
                        <a:rPr lang="en-CA" sz="1100" baseline="0" dirty="0" smtClean="0">
                          <a:solidFill>
                            <a:schemeClr val="tx1"/>
                          </a:solidFill>
                          <a:latin typeface="+mj-lt"/>
                          <a:cs typeface="Arial" panose="020B0604020202020204" pitchFamily="34" charset="0"/>
                        </a:rPr>
                        <a:t> tool not specified in policy/guideline)</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p>
                      <a:pPr algn="ctr"/>
                      <a:r>
                        <a:rPr kumimoji="0" lang="en-CA" sz="1100" kern="1200" baseline="0" dirty="0" smtClean="0">
                          <a:solidFill>
                            <a:schemeClr val="tx1"/>
                          </a:solidFill>
                          <a:latin typeface="+mj-lt"/>
                          <a:ea typeface="+mn-ea"/>
                          <a:cs typeface="Arial" panose="020B0604020202020204" pitchFamily="34" charset="0"/>
                        </a:rPr>
                        <a:t>(annual mammogram and MRI starting 5-10 years after radiation given; no later than age 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dirty="0" smtClean="0">
                          <a:solidFill>
                            <a:schemeClr val="tx1"/>
                          </a:solidFill>
                          <a:latin typeface="+mj-lt"/>
                          <a:cs typeface="Arial" panose="020B0604020202020204" pitchFamily="34" charset="0"/>
                        </a:rPr>
                        <a:t>Screening Clinical Practice</a:t>
                      </a:r>
                      <a:r>
                        <a:rPr lang="en-CA" sz="1100" baseline="0" dirty="0" smtClean="0">
                          <a:solidFill>
                            <a:schemeClr val="tx1"/>
                          </a:solidFill>
                          <a:latin typeface="+mj-lt"/>
                          <a:cs typeface="Arial" panose="020B0604020202020204" pitchFamily="34" charset="0"/>
                        </a:rPr>
                        <a:t> </a:t>
                      </a:r>
                      <a:r>
                        <a:rPr lang="en-CA" sz="1100" dirty="0" smtClean="0">
                          <a:solidFill>
                            <a:schemeClr val="tx1"/>
                          </a:solidFill>
                          <a:latin typeface="+mj-lt"/>
                          <a:cs typeface="Arial" panose="020B0604020202020204" pitchFamily="34" charset="0"/>
                        </a:rPr>
                        <a:t>Guideline also includes the following which may be equivalent to elevated in other regions:</a:t>
                      </a:r>
                      <a:endParaRPr kumimoji="0" lang="en-CA" sz="1100" kern="1200" baseline="0" dirty="0" smtClean="0">
                        <a:solidFill>
                          <a:schemeClr val="tx1"/>
                        </a:solidFill>
                        <a:latin typeface="+mj-lt"/>
                        <a:ea typeface="+mn-ea"/>
                        <a:cs typeface="Arial" panose="020B0604020202020204" pitchFamily="34" charset="0"/>
                      </a:endParaRPr>
                    </a:p>
                    <a:p>
                      <a:pPr>
                        <a:buFont typeface="Arial" pitchFamily="34" charset="0"/>
                        <a:buChar char="•"/>
                      </a:pPr>
                      <a:r>
                        <a:rPr kumimoji="0" lang="en-CA" sz="1100" kern="1200" baseline="0" dirty="0" smtClean="0">
                          <a:solidFill>
                            <a:schemeClr val="tx1"/>
                          </a:solidFill>
                          <a:latin typeface="+mj-lt"/>
                          <a:ea typeface="+mn-ea"/>
                          <a:cs typeface="Arial" panose="020B0604020202020204" pitchFamily="34" charset="0"/>
                        </a:rPr>
                        <a:t> Breast biopsy showing atypical hyperplasia or lobular carcinoma in situ (LCIS) and following surgical management to rule out invasive carcinoma</a:t>
                      </a:r>
                    </a:p>
                    <a:p>
                      <a:pPr>
                        <a:buFont typeface="Arial" pitchFamily="34" charset="0"/>
                        <a:buChar char="•"/>
                      </a:pPr>
                      <a:r>
                        <a:rPr kumimoji="0" lang="en-CA" sz="1100" kern="1200" baseline="0" dirty="0" smtClean="0">
                          <a:solidFill>
                            <a:schemeClr val="tx1"/>
                          </a:solidFill>
                          <a:latin typeface="+mj-lt"/>
                          <a:ea typeface="+mn-ea"/>
                          <a:cs typeface="Arial" panose="020B0604020202020204" pitchFamily="34" charset="0"/>
                        </a:rPr>
                        <a:t> One or two first-degree relatives with invasive breast cancer, but do not meet the criteria for referral to Medical Genetics</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buFont typeface="Arial" pitchFamily="34" charset="0"/>
                        <a:buNone/>
                      </a:pPr>
                      <a:r>
                        <a:rPr lang="en-CA" sz="1100" dirty="0" smtClean="0">
                          <a:solidFill>
                            <a:schemeClr val="tx1"/>
                          </a:solidFill>
                          <a:latin typeface="+mj-lt"/>
                          <a:cs typeface="Arial" panose="020B0604020202020204" pitchFamily="34" charset="0"/>
                        </a:rPr>
                        <a:t>Alberta’s Toward Optimized</a:t>
                      </a:r>
                      <a:r>
                        <a:rPr lang="en-CA" sz="1100" baseline="0" dirty="0" smtClean="0">
                          <a:solidFill>
                            <a:schemeClr val="tx1"/>
                          </a:solidFill>
                          <a:latin typeface="+mj-lt"/>
                          <a:cs typeface="Arial" panose="020B0604020202020204" pitchFamily="34" charset="0"/>
                        </a:rPr>
                        <a:t> Practice - CPG</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6664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Abnormal mammograms, diagnostic </a:t>
                      </a:r>
                      <a:r>
                        <a:rPr kumimoji="0" lang="en-US" sz="1100" b="0" i="0" u="none" strike="noStrike" cap="none" normalizeH="0" baseline="0" dirty="0" err="1" smtClean="0">
                          <a:ln>
                            <a:noFill/>
                          </a:ln>
                          <a:solidFill>
                            <a:schemeClr val="tx1"/>
                          </a:solidFill>
                          <a:effectLst/>
                          <a:latin typeface="+mj-lt"/>
                          <a:ea typeface="ヒラギノ角ゴ Pro W3" charset="-128"/>
                          <a:cs typeface="Arial" panose="020B0604020202020204" pitchFamily="34" charset="0"/>
                        </a:rPr>
                        <a:t>centres</a:t>
                      </a: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 Breast density, atypical ductal hyperplasia, LCIS; physician request or radiologist request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itle 1"/>
          <p:cNvSpPr txBox="1">
            <a:spLocks/>
          </p:cNvSpPr>
          <p:nvPr/>
        </p:nvSpPr>
        <p:spPr>
          <a:xfrm>
            <a:off x="1916476" y="137160"/>
            <a:ext cx="7074495"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chemeClr val="tx1">
                    <a:lumMod val="65000"/>
                    <a:lumOff val="35000"/>
                  </a:schemeClr>
                </a:solidFill>
              </a:rPr>
              <a:t>Definition of High Risk*, cont’d </a:t>
            </a:r>
            <a:endParaRPr lang="en-CA" sz="2800" dirty="0" smtClean="0">
              <a:solidFill>
                <a:schemeClr val="tx1">
                  <a:lumMod val="65000"/>
                  <a:lumOff val="35000"/>
                </a:schemeClr>
              </a:solidFill>
            </a:endParaRPr>
          </a:p>
        </p:txBody>
      </p:sp>
      <p:sp>
        <p:nvSpPr>
          <p:cNvPr id="8" name="TextBox 7"/>
          <p:cNvSpPr txBox="1"/>
          <p:nvPr/>
        </p:nvSpPr>
        <p:spPr>
          <a:xfrm>
            <a:off x="119702" y="6194991"/>
            <a:ext cx="8912158" cy="646331"/>
          </a:xfrm>
          <a:prstGeom prst="rect">
            <a:avLst/>
          </a:prstGeom>
          <a:solidFill>
            <a:schemeClr val="bg1"/>
          </a:solidFill>
        </p:spPr>
        <p:txBody>
          <a:bodyPr wrap="square" rtlCol="0">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**High risk eligibility criteria obtained from the Ontario Breast Screening Program Category A - High Risk Screening (Cancer Care Ontario, 2011</a:t>
            </a:r>
            <a:r>
              <a:rPr lang="en-CA" sz="900" dirty="0"/>
              <a:t>) – for more information visit </a:t>
            </a:r>
            <a:r>
              <a:rPr lang="en-CA" sz="900" dirty="0">
                <a:hlinkClick r:id="rId3"/>
              </a:rPr>
              <a:t>https://www.cancercare.on.ca/pcs/screening/breastscreening/OBSP/highrisk</a:t>
            </a:r>
            <a:r>
              <a:rPr lang="en-CA" sz="900" dirty="0" smtClean="0">
                <a:hlinkClick r:id="rId3"/>
              </a:rPr>
              <a:t>/</a:t>
            </a:r>
            <a:endParaRPr lang="en-CA" sz="900" dirty="0" smtClean="0"/>
          </a:p>
          <a:p>
            <a:r>
              <a:rPr lang="en-CA" sz="900" dirty="0" smtClean="0"/>
              <a:t>---- </a:t>
            </a:r>
            <a:r>
              <a:rPr lang="en-CA" sz="900" dirty="0"/>
              <a:t>No information was provided at the time the data was </a:t>
            </a:r>
            <a:r>
              <a:rPr lang="en-CA" sz="900" dirty="0" smtClean="0"/>
              <a:t>collected</a:t>
            </a:r>
          </a:p>
        </p:txBody>
      </p:sp>
      <p:sp>
        <p:nvSpPr>
          <p:cNvPr id="7" name="TextBox 6"/>
          <p:cNvSpPr txBox="1"/>
          <p:nvPr/>
        </p:nvSpPr>
        <p:spPr>
          <a:xfrm>
            <a:off x="1612760" y="1201557"/>
            <a:ext cx="7538501" cy="646331"/>
          </a:xfrm>
          <a:prstGeom prst="rect">
            <a:avLst/>
          </a:prstGeom>
          <a:noFill/>
        </p:spPr>
        <p:txBody>
          <a:bodyPr wrap="square" rtlCol="0">
            <a:spAutoFit/>
          </a:bodyPr>
          <a:lstStyle/>
          <a:p>
            <a:pPr fontAlgn="base">
              <a:spcBef>
                <a:spcPct val="20000"/>
              </a:spcBef>
              <a:spcAft>
                <a:spcPct val="0"/>
              </a:spcAft>
              <a:buClr>
                <a:srgbClr val="FBAF5F"/>
              </a:buClr>
              <a:buSzPct val="88000"/>
            </a:pPr>
            <a:r>
              <a:rPr lang="en-CA" dirty="0"/>
              <a:t>Within your </a:t>
            </a:r>
            <a:r>
              <a:rPr lang="en-CA" dirty="0" smtClean="0"/>
              <a:t>program</a:t>
            </a:r>
            <a:r>
              <a:rPr lang="en-CA" dirty="0"/>
              <a:t>, what characteristics of a </a:t>
            </a:r>
            <a:r>
              <a:rPr lang="en-CA" dirty="0" smtClean="0"/>
              <a:t>woman </a:t>
            </a:r>
            <a:r>
              <a:rPr lang="en-CA" dirty="0"/>
              <a:t>or screening </a:t>
            </a:r>
            <a:r>
              <a:rPr lang="en-CA" dirty="0" smtClean="0"/>
              <a:t>history </a:t>
            </a:r>
            <a:r>
              <a:rPr lang="en-CA" dirty="0"/>
              <a:t>might put her at high risk of breast cancer? (check all that apply)</a:t>
            </a:r>
          </a:p>
        </p:txBody>
      </p:sp>
      <p:sp>
        <p:nvSpPr>
          <p:cNvPr id="3" name="Slide Number Placeholder 2"/>
          <p:cNvSpPr>
            <a:spLocks noGrp="1"/>
          </p:cNvSpPr>
          <p:nvPr>
            <p:ph type="sldNum" sz="quarter" idx="12"/>
          </p:nvPr>
        </p:nvSpPr>
        <p:spPr/>
        <p:txBody>
          <a:bodyPr/>
          <a:lstStyle/>
          <a:p>
            <a:fld id="{C35E50E1-3288-4B49-A832-AC6F42EE392F}" type="slidenum">
              <a:rPr lang="en-US" smtClean="0"/>
              <a:pPr/>
              <a:t>40</a:t>
            </a:fld>
            <a:endParaRPr lang="en-US" dirty="0"/>
          </a:p>
        </p:txBody>
      </p:sp>
    </p:spTree>
    <p:extLst>
      <p:ext uri="{BB962C8B-B14F-4D97-AF65-F5344CB8AC3E}">
        <p14:creationId xmlns:p14="http://schemas.microsoft.com/office/powerpoint/2010/main" val="18056933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2"/>
          <p:cNvGraphicFramePr>
            <a:graphicFrameLocks/>
          </p:cNvGraphicFramePr>
          <p:nvPr>
            <p:extLst>
              <p:ext uri="{D42A27DB-BD31-4B8C-83A1-F6EECF244321}">
                <p14:modId xmlns:p14="http://schemas.microsoft.com/office/powerpoint/2010/main" val="4212477419"/>
              </p:ext>
            </p:extLst>
          </p:nvPr>
        </p:nvGraphicFramePr>
        <p:xfrm>
          <a:off x="165238" y="1885056"/>
          <a:ext cx="8886825" cy="3087404"/>
        </p:xfrm>
        <a:graphic>
          <a:graphicData uri="http://schemas.openxmlformats.org/drawingml/2006/table">
            <a:tbl>
              <a:tblPr/>
              <a:tblGrid>
                <a:gridCol w="1022386"/>
                <a:gridCol w="1008112"/>
                <a:gridCol w="1224136"/>
                <a:gridCol w="1296144"/>
                <a:gridCol w="1008112"/>
                <a:gridCol w="1944216"/>
                <a:gridCol w="1383719"/>
              </a:tblGrid>
              <a:tr h="31741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Known carriers of a deleterious gene mutation (e.g. BRCA1, BRCA2)**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First-degree relative of a mutation carrier (e.g. BRCA1, BRCA2) and have declined genetic testing**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&gt;=25% lifetime risk of breast cancer (assessed using IBIS or BOADICEA risk assessment tools)**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Received chest radiation before age 30 and at least 8 years previously**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Source of definition [e.g. clinical practice guideline (CPG)]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106048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 </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(based on Claus model)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rtl="0" eaLnBrk="1" fontAlgn="base" latinLnBrk="0" hangingPunct="1"/>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Ashkenazi ancestry with any family history; </a:t>
                      </a:r>
                      <a:r>
                        <a:rPr lang="en-CA" sz="1100" b="0" i="0" u="none" strike="noStrike" kern="1200" baseline="0" dirty="0" smtClean="0">
                          <a:solidFill>
                            <a:schemeClr val="tx1"/>
                          </a:solidFill>
                          <a:effectLst/>
                          <a:latin typeface="+mn-lt"/>
                          <a:ea typeface="+mn-ea"/>
                          <a:cs typeface="+mn-cs"/>
                        </a:rPr>
                        <a:t>History of high risk benign breast disease; Radiologist recommendation</a:t>
                      </a:r>
                      <a:endParaRPr lang="en-US" sz="1100" b="0" i="0" u="none" strike="noStrike" kern="1200" dirty="0" smtClean="0">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67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dirty="0" smtClean="0">
                          <a:solidFill>
                            <a:schemeClr val="tx1"/>
                          </a:solidFill>
                          <a:latin typeface="+mn-lt"/>
                          <a:ea typeface="+mn-ea"/>
                          <a:cs typeface="Arial" panose="020B0604020202020204" pitchFamily="34" charset="0"/>
                        </a:rPr>
                        <a:t>Other eligibility</a:t>
                      </a:r>
                      <a:r>
                        <a:rPr lang="en-CA" sz="1100" kern="1200" baseline="0" dirty="0" smtClean="0">
                          <a:solidFill>
                            <a:schemeClr val="tx1"/>
                          </a:solidFill>
                          <a:latin typeface="+mn-lt"/>
                          <a:ea typeface="+mn-ea"/>
                          <a:cs typeface="Arial" panose="020B0604020202020204" pitchFamily="34" charset="0"/>
                        </a:rPr>
                        <a:t> criteria for the High Risk OBSP: a</a:t>
                      </a:r>
                      <a:r>
                        <a:rPr lang="en-CA" sz="1100" dirty="0" smtClean="0">
                          <a:solidFill>
                            <a:schemeClr val="tx1"/>
                          </a:solidFill>
                          <a:latin typeface="+mj-lt"/>
                          <a:cs typeface="Arial" panose="020B0604020202020204" pitchFamily="34" charset="0"/>
                        </a:rPr>
                        <a:t>ges 30-69;</a:t>
                      </a:r>
                      <a:r>
                        <a:rPr lang="en-CA" sz="1100" baseline="0" dirty="0" smtClean="0">
                          <a:solidFill>
                            <a:schemeClr val="tx1"/>
                          </a:solidFill>
                          <a:latin typeface="+mj-lt"/>
                          <a:cs typeface="Arial" panose="020B0604020202020204" pitchFamily="34" charset="0"/>
                        </a:rPr>
                        <a:t> have no acute breast symptoms</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US" sz="1100" kern="1200" dirty="0" smtClean="0">
                          <a:solidFill>
                            <a:schemeClr val="tx1"/>
                          </a:solidFill>
                          <a:latin typeface="+mn-lt"/>
                          <a:ea typeface="+mn-ea"/>
                          <a:cs typeface="Arial" panose="020B0604020202020204" pitchFamily="34" charset="0"/>
                        </a:rPr>
                        <a:t>Cancer Care Ontario Program in Evidence-Based Care (PEBC)</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itle 1"/>
          <p:cNvSpPr txBox="1">
            <a:spLocks/>
          </p:cNvSpPr>
          <p:nvPr/>
        </p:nvSpPr>
        <p:spPr>
          <a:xfrm>
            <a:off x="1835696" y="210957"/>
            <a:ext cx="7074495"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chemeClr val="tx1">
                    <a:lumMod val="65000"/>
                    <a:lumOff val="35000"/>
                  </a:schemeClr>
                </a:solidFill>
              </a:rPr>
              <a:t>Definition of High Risk*, cont’d </a:t>
            </a:r>
            <a:endParaRPr lang="en-CA" sz="2800" dirty="0" smtClean="0">
              <a:solidFill>
                <a:schemeClr val="tx1">
                  <a:lumMod val="65000"/>
                  <a:lumOff val="35000"/>
                </a:schemeClr>
              </a:solidFill>
            </a:endParaRPr>
          </a:p>
        </p:txBody>
      </p:sp>
      <p:sp>
        <p:nvSpPr>
          <p:cNvPr id="7" name="TextBox 6"/>
          <p:cNvSpPr txBox="1"/>
          <p:nvPr/>
        </p:nvSpPr>
        <p:spPr>
          <a:xfrm>
            <a:off x="165239" y="5125044"/>
            <a:ext cx="8886824" cy="1061829"/>
          </a:xfrm>
          <a:prstGeom prst="rect">
            <a:avLst/>
          </a:prstGeom>
          <a:solidFill>
            <a:schemeClr val="bg1"/>
          </a:solidFill>
        </p:spPr>
        <p:txBody>
          <a:bodyPr wrap="square" rtlCol="0">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a:t>
            </a:r>
            <a:r>
              <a:rPr lang="en-CA" sz="900" dirty="0"/>
              <a:t>High risk eligibility criteria obtained from the Ontario Breast Screening Program Category A - High Risk Screening (</a:t>
            </a:r>
            <a:r>
              <a:rPr lang="en-CA" sz="900" dirty="0" smtClean="0"/>
              <a:t>Cancer Care </a:t>
            </a:r>
            <a:r>
              <a:rPr lang="en-CA" sz="900" dirty="0"/>
              <a:t>Ontario, 2011) – for more information visit </a:t>
            </a:r>
            <a:r>
              <a:rPr lang="en-CA" sz="900" dirty="0">
                <a:hlinkClick r:id="rId3"/>
              </a:rPr>
              <a:t>https://www.cancercare.on.ca/pcs/screening/breastscreening/OBSP/highrisk</a:t>
            </a:r>
            <a:r>
              <a:rPr lang="en-CA" sz="900" dirty="0" smtClean="0">
                <a:hlinkClick r:id="rId3"/>
              </a:rPr>
              <a:t>/</a:t>
            </a:r>
            <a:endParaRPr lang="en-CA" sz="900" dirty="0" smtClean="0"/>
          </a:p>
          <a:p>
            <a:r>
              <a:rPr lang="en-US" sz="900" dirty="0" smtClean="0">
                <a:ea typeface="ヒラギノ角ゴ Pro W3" charset="-128"/>
                <a:cs typeface="Arial" panose="020B0604020202020204" pitchFamily="34" charset="0"/>
              </a:rPr>
              <a:t>ᶲIn Manitoba, </a:t>
            </a:r>
            <a:r>
              <a:rPr lang="en-US" sz="900" dirty="0">
                <a:ea typeface="ヒラギノ角ゴ Pro W3" charset="-128"/>
              </a:rPr>
              <a:t>this definition includes women at </a:t>
            </a:r>
            <a:r>
              <a:rPr lang="en-US" sz="900" dirty="0" smtClean="0">
                <a:ea typeface="ヒラギノ角ゴ Pro W3" charset="-128"/>
              </a:rPr>
              <a:t>high </a:t>
            </a:r>
            <a:r>
              <a:rPr lang="en-US" sz="900" dirty="0">
                <a:ea typeface="ヒラギノ角ゴ Pro W3" charset="-128"/>
              </a:rPr>
              <a:t>risk </a:t>
            </a:r>
            <a:r>
              <a:rPr lang="en-US" sz="900" dirty="0" smtClean="0">
                <a:ea typeface="ヒラギノ角ゴ Pro W3" charset="-128"/>
              </a:rPr>
              <a:t>(</a:t>
            </a:r>
            <a:r>
              <a:rPr lang="en-US" sz="900" dirty="0" smtClean="0"/>
              <a:t> </a:t>
            </a:r>
            <a:r>
              <a:rPr lang="en-US" sz="900" dirty="0"/>
              <a:t>≥ </a:t>
            </a:r>
            <a:r>
              <a:rPr lang="en-US" sz="900" dirty="0" smtClean="0"/>
              <a:t>25% </a:t>
            </a:r>
            <a:r>
              <a:rPr lang="en-US" sz="900" dirty="0"/>
              <a:t>lifetime risk) and is based on the Claus Model, which takes into consideration the number of first or second degree blood relatives (male and female) diagnosed with breast cancer and/or ovarian cancer, and the age at which they were diagnosed, as well as the factors listed in the other </a:t>
            </a:r>
            <a:r>
              <a:rPr lang="en-US" sz="900" dirty="0" smtClean="0"/>
              <a:t>category</a:t>
            </a:r>
            <a:endParaRPr lang="en-CA" sz="900" dirty="0"/>
          </a:p>
          <a:p>
            <a:r>
              <a:rPr lang="en-CA" sz="900" dirty="0" smtClean="0"/>
              <a:t>---- </a:t>
            </a:r>
            <a:r>
              <a:rPr lang="en-CA" sz="900" dirty="0"/>
              <a:t>No information was provided at the time the data was </a:t>
            </a:r>
            <a:r>
              <a:rPr lang="en-CA" sz="900" dirty="0" smtClean="0"/>
              <a:t>collected</a:t>
            </a:r>
          </a:p>
          <a:p>
            <a:r>
              <a:rPr lang="en-CA" sz="900" dirty="0"/>
              <a:t>N/A = </a:t>
            </a:r>
            <a:r>
              <a:rPr lang="en-CA" sz="900" dirty="0" smtClean="0"/>
              <a:t>Not applicable</a:t>
            </a:r>
          </a:p>
        </p:txBody>
      </p:sp>
      <p:sp>
        <p:nvSpPr>
          <p:cNvPr id="8" name="TextBox 7"/>
          <p:cNvSpPr txBox="1"/>
          <p:nvPr/>
        </p:nvSpPr>
        <p:spPr>
          <a:xfrm>
            <a:off x="1835696" y="1153447"/>
            <a:ext cx="7538501" cy="646331"/>
          </a:xfrm>
          <a:prstGeom prst="rect">
            <a:avLst/>
          </a:prstGeom>
          <a:noFill/>
        </p:spPr>
        <p:txBody>
          <a:bodyPr wrap="square" rtlCol="0">
            <a:spAutoFit/>
          </a:bodyPr>
          <a:lstStyle/>
          <a:p>
            <a:pPr fontAlgn="base">
              <a:spcBef>
                <a:spcPct val="20000"/>
              </a:spcBef>
              <a:spcAft>
                <a:spcPct val="0"/>
              </a:spcAft>
              <a:buClr>
                <a:srgbClr val="FBAF5F"/>
              </a:buClr>
              <a:buSzPct val="88000"/>
            </a:pPr>
            <a:r>
              <a:rPr lang="en-CA" dirty="0"/>
              <a:t>Within your </a:t>
            </a:r>
            <a:r>
              <a:rPr lang="en-CA" dirty="0" smtClean="0"/>
              <a:t>program</a:t>
            </a:r>
            <a:r>
              <a:rPr lang="en-CA" dirty="0"/>
              <a:t>, what characteristics of a </a:t>
            </a:r>
            <a:r>
              <a:rPr lang="en-CA" dirty="0" smtClean="0"/>
              <a:t>woman </a:t>
            </a:r>
            <a:r>
              <a:rPr lang="en-CA" dirty="0"/>
              <a:t>or screening </a:t>
            </a:r>
            <a:r>
              <a:rPr lang="en-CA" dirty="0" smtClean="0"/>
              <a:t>history </a:t>
            </a:r>
            <a:r>
              <a:rPr lang="en-CA" dirty="0"/>
              <a:t>might put her at high risk of breast cancer? (check all that apply)</a:t>
            </a:r>
          </a:p>
        </p:txBody>
      </p:sp>
      <p:sp>
        <p:nvSpPr>
          <p:cNvPr id="3" name="Slide Number Placeholder 2"/>
          <p:cNvSpPr>
            <a:spLocks noGrp="1"/>
          </p:cNvSpPr>
          <p:nvPr>
            <p:ph type="sldNum" sz="quarter" idx="12"/>
          </p:nvPr>
        </p:nvSpPr>
        <p:spPr/>
        <p:txBody>
          <a:bodyPr/>
          <a:lstStyle/>
          <a:p>
            <a:fld id="{C35E50E1-3288-4B49-A832-AC6F42EE392F}" type="slidenum">
              <a:rPr lang="en-US" smtClean="0"/>
              <a:pPr/>
              <a:t>41</a:t>
            </a:fld>
            <a:endParaRPr lang="en-US" dirty="0"/>
          </a:p>
        </p:txBody>
      </p:sp>
    </p:spTree>
    <p:extLst>
      <p:ext uri="{BB962C8B-B14F-4D97-AF65-F5344CB8AC3E}">
        <p14:creationId xmlns:p14="http://schemas.microsoft.com/office/powerpoint/2010/main" val="4392900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2"/>
          <p:cNvGraphicFramePr>
            <a:graphicFrameLocks/>
          </p:cNvGraphicFramePr>
          <p:nvPr>
            <p:extLst>
              <p:ext uri="{D42A27DB-BD31-4B8C-83A1-F6EECF244321}">
                <p14:modId xmlns:p14="http://schemas.microsoft.com/office/powerpoint/2010/main" val="2217054068"/>
              </p:ext>
            </p:extLst>
          </p:nvPr>
        </p:nvGraphicFramePr>
        <p:xfrm>
          <a:off x="107479" y="1764698"/>
          <a:ext cx="9036521" cy="4069080"/>
        </p:xfrm>
        <a:graphic>
          <a:graphicData uri="http://schemas.openxmlformats.org/drawingml/2006/table">
            <a:tbl>
              <a:tblPr/>
              <a:tblGrid>
                <a:gridCol w="1436479"/>
                <a:gridCol w="974585"/>
                <a:gridCol w="1261369"/>
                <a:gridCol w="1224136"/>
                <a:gridCol w="1008112"/>
                <a:gridCol w="1728192"/>
                <a:gridCol w="1403648"/>
              </a:tblGrid>
              <a:tr h="123225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Known carriers of a deleterious gene mutation (e.g. BRCA1, BRCA2)**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First-degree relative of a mutation carrier (e.g. BRCA1, BRCA2) and have declined genetic testing**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At &gt;=25% lifetime risk of breast cancer (assessed using IBIS or BOADICEA risk assessment tools)**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Received chest radiation before age 30 and at least 8 years previously**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Source of definition [e.g. clinical practice guideline (CPG)]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903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Québecᶲ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kern="1200" dirty="0" smtClean="0">
                          <a:solidFill>
                            <a:schemeClr val="tx1"/>
                          </a:solidFill>
                          <a:latin typeface="+mn-lt"/>
                          <a:ea typeface="+mn-ea"/>
                          <a:cs typeface="Arial" panose="020B0604020202020204" pitchFamily="34" charset="0"/>
                        </a:rPr>
                        <a:t>N/A</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dirty="0" smtClean="0">
                          <a:solidFill>
                            <a:schemeClr val="tx1"/>
                          </a:solidFill>
                        </a:rPr>
                        <a:t>The </a:t>
                      </a:r>
                      <a:r>
                        <a:rPr lang="en-US" sz="1100" dirty="0" err="1" smtClean="0">
                          <a:solidFill>
                            <a:schemeClr val="tx1"/>
                          </a:solidFill>
                        </a:rPr>
                        <a:t>Institut</a:t>
                      </a:r>
                      <a:r>
                        <a:rPr lang="en-US" sz="1100" baseline="0" dirty="0" smtClean="0">
                          <a:solidFill>
                            <a:schemeClr val="tx1"/>
                          </a:solidFill>
                        </a:rPr>
                        <a:t> national </a:t>
                      </a:r>
                      <a:r>
                        <a:rPr lang="en-US" sz="1100" baseline="0" dirty="0" err="1" smtClean="0">
                          <a:solidFill>
                            <a:schemeClr val="tx1"/>
                          </a:solidFill>
                        </a:rPr>
                        <a:t>d’excellence</a:t>
                      </a:r>
                      <a:r>
                        <a:rPr lang="en-US" sz="1100" baseline="0" dirty="0" smtClean="0">
                          <a:solidFill>
                            <a:schemeClr val="tx1"/>
                          </a:solidFill>
                        </a:rPr>
                        <a:t> </a:t>
                      </a:r>
                      <a:r>
                        <a:rPr lang="en-US" sz="1100" baseline="0" dirty="0" err="1" smtClean="0">
                          <a:solidFill>
                            <a:schemeClr val="tx1"/>
                          </a:solidFill>
                        </a:rPr>
                        <a:t>en</a:t>
                      </a:r>
                      <a:r>
                        <a:rPr lang="en-US" sz="1100" baseline="0" dirty="0" smtClean="0">
                          <a:solidFill>
                            <a:schemeClr val="tx1"/>
                          </a:solidFill>
                        </a:rPr>
                        <a:t> santé et services </a:t>
                      </a:r>
                      <a:r>
                        <a:rPr lang="en-US" sz="1100" baseline="0" dirty="0" err="1" smtClean="0">
                          <a:solidFill>
                            <a:schemeClr val="tx1"/>
                          </a:solidFill>
                        </a:rPr>
                        <a:t>sociaux</a:t>
                      </a:r>
                      <a:r>
                        <a:rPr lang="en-US" sz="1100" baseline="0" dirty="0" smtClean="0">
                          <a:solidFill>
                            <a:schemeClr val="tx1"/>
                          </a:solidFill>
                        </a:rPr>
                        <a:t> is</a:t>
                      </a:r>
                      <a:r>
                        <a:rPr lang="en-US" sz="1100" dirty="0" smtClean="0">
                          <a:solidFill>
                            <a:schemeClr val="tx1"/>
                          </a:solidFill>
                        </a:rPr>
                        <a:t> developing recommendations</a:t>
                      </a:r>
                      <a:endParaRPr lang="en-CA" sz="1100" kern="12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5743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dirty="0" smtClean="0">
                          <a:solidFill>
                            <a:schemeClr val="tx1"/>
                          </a:solidFill>
                          <a:latin typeface="+mn-lt"/>
                          <a:ea typeface="+mn-ea"/>
                          <a:cs typeface="Arial" panose="020B0604020202020204" pitchFamily="34" charset="0"/>
                        </a:rPr>
                        <a:t>Currently</a:t>
                      </a:r>
                      <a:r>
                        <a:rPr lang="en-CA" sz="1100" kern="1200" baseline="0" dirty="0" smtClean="0">
                          <a:solidFill>
                            <a:schemeClr val="tx1"/>
                          </a:solidFill>
                          <a:latin typeface="+mn-lt"/>
                          <a:ea typeface="+mn-ea"/>
                          <a:cs typeface="Arial" panose="020B0604020202020204" pitchFamily="34" charset="0"/>
                        </a:rPr>
                        <a:t> no specific definition of high risk; program policies under review</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416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kern="1200" dirty="0" smtClean="0">
                          <a:solidFill>
                            <a:schemeClr val="tx1"/>
                          </a:solidFill>
                          <a:latin typeface="+mn-lt"/>
                          <a:ea typeface="+mn-ea"/>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100" dirty="0" smtClean="0">
                          <a:solidFill>
                            <a:schemeClr val="tx1"/>
                          </a:solidFill>
                          <a:latin typeface="+mj-lt"/>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In the process of developing a 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752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4165">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CPG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itle 1"/>
          <p:cNvSpPr txBox="1">
            <a:spLocks/>
          </p:cNvSpPr>
          <p:nvPr/>
        </p:nvSpPr>
        <p:spPr>
          <a:xfrm>
            <a:off x="1835696" y="210957"/>
            <a:ext cx="7074495"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chemeClr val="tx1">
                    <a:lumMod val="65000"/>
                    <a:lumOff val="35000"/>
                  </a:schemeClr>
                </a:solidFill>
              </a:rPr>
              <a:t>Definition of High Risk*, cont’d </a:t>
            </a:r>
            <a:endParaRPr lang="en-CA" sz="2800" dirty="0" smtClean="0">
              <a:solidFill>
                <a:schemeClr val="tx1">
                  <a:lumMod val="65000"/>
                  <a:lumOff val="35000"/>
                </a:schemeClr>
              </a:solidFill>
            </a:endParaRPr>
          </a:p>
        </p:txBody>
      </p:sp>
      <p:sp>
        <p:nvSpPr>
          <p:cNvPr id="7" name="TextBox 6"/>
          <p:cNvSpPr txBox="1"/>
          <p:nvPr/>
        </p:nvSpPr>
        <p:spPr>
          <a:xfrm>
            <a:off x="105991" y="5863656"/>
            <a:ext cx="9036521" cy="923330"/>
          </a:xfrm>
          <a:prstGeom prst="rect">
            <a:avLst/>
          </a:prstGeom>
          <a:solidFill>
            <a:schemeClr val="bg1"/>
          </a:solidFill>
        </p:spPr>
        <p:txBody>
          <a:bodyPr wrap="square" rtlCol="0">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**High </a:t>
            </a:r>
            <a:r>
              <a:rPr lang="en-CA" sz="900" dirty="0"/>
              <a:t>risk eligibility criteria obtained from the Ontario Breast Screening Program Category A - High Risk Screening (</a:t>
            </a:r>
            <a:r>
              <a:rPr lang="en-CA" sz="900" dirty="0" smtClean="0"/>
              <a:t>Cancer Care </a:t>
            </a:r>
            <a:r>
              <a:rPr lang="en-CA" sz="900" dirty="0"/>
              <a:t>Ontario, 2011) – for more information visit </a:t>
            </a:r>
            <a:r>
              <a:rPr lang="en-CA" sz="900" dirty="0">
                <a:hlinkClick r:id="rId3"/>
              </a:rPr>
              <a:t>https://www.cancercare.on.ca/pcs/screening/breastscreening/OBSP/highrisk</a:t>
            </a:r>
            <a:r>
              <a:rPr lang="en-CA" sz="900" dirty="0" smtClean="0">
                <a:hlinkClick r:id="rId3"/>
              </a:rPr>
              <a:t>/</a:t>
            </a:r>
            <a:endParaRPr lang="en-CA" sz="900" dirty="0" smtClean="0"/>
          </a:p>
          <a:p>
            <a:r>
              <a:rPr lang="en-CA" sz="900" dirty="0" smtClean="0"/>
              <a:t>ᶲ </a:t>
            </a:r>
            <a:r>
              <a:rPr lang="en-CA" sz="900" dirty="0">
                <a:cs typeface="Arial" panose="020B0604020202020204" pitchFamily="34" charset="0"/>
              </a:rPr>
              <a:t>All of the categories are considered for high risk; however, there is no standard definition or provincial recommendation for </a:t>
            </a:r>
            <a:r>
              <a:rPr lang="en-CA" sz="900" dirty="0" smtClean="0">
                <a:cs typeface="Arial" panose="020B0604020202020204" pitchFamily="34" charset="0"/>
              </a:rPr>
              <a:t>high risk </a:t>
            </a:r>
            <a:r>
              <a:rPr lang="en-CA" sz="900" dirty="0">
                <a:cs typeface="Arial" panose="020B0604020202020204" pitchFamily="34" charset="0"/>
              </a:rPr>
              <a:t>women to pursue MRI</a:t>
            </a:r>
          </a:p>
          <a:p>
            <a:r>
              <a:rPr lang="en-CA" sz="900" dirty="0" smtClean="0"/>
              <a:t>---- </a:t>
            </a:r>
            <a:r>
              <a:rPr lang="en-CA" sz="900" dirty="0"/>
              <a:t>No information was provided at the time the data was </a:t>
            </a:r>
            <a:r>
              <a:rPr lang="en-CA" sz="900" dirty="0" smtClean="0"/>
              <a:t>collected</a:t>
            </a:r>
          </a:p>
          <a:p>
            <a:r>
              <a:rPr lang="en-CA" sz="900" dirty="0"/>
              <a:t>N/A = </a:t>
            </a:r>
            <a:r>
              <a:rPr lang="en-CA" sz="900" dirty="0" smtClean="0"/>
              <a:t>Not applicable</a:t>
            </a:r>
            <a:endParaRPr lang="en-CA" sz="900" dirty="0"/>
          </a:p>
        </p:txBody>
      </p:sp>
      <p:sp>
        <p:nvSpPr>
          <p:cNvPr id="8" name="TextBox 7"/>
          <p:cNvSpPr txBox="1"/>
          <p:nvPr/>
        </p:nvSpPr>
        <p:spPr>
          <a:xfrm>
            <a:off x="1835696" y="1163118"/>
            <a:ext cx="7538501" cy="646331"/>
          </a:xfrm>
          <a:prstGeom prst="rect">
            <a:avLst/>
          </a:prstGeom>
          <a:noFill/>
        </p:spPr>
        <p:txBody>
          <a:bodyPr wrap="square" rtlCol="0">
            <a:spAutoFit/>
          </a:bodyPr>
          <a:lstStyle/>
          <a:p>
            <a:pPr fontAlgn="base">
              <a:spcBef>
                <a:spcPct val="20000"/>
              </a:spcBef>
              <a:spcAft>
                <a:spcPct val="0"/>
              </a:spcAft>
              <a:buClr>
                <a:srgbClr val="FBAF5F"/>
              </a:buClr>
              <a:buSzPct val="88000"/>
            </a:pPr>
            <a:r>
              <a:rPr lang="en-CA" dirty="0"/>
              <a:t>Within your </a:t>
            </a:r>
            <a:r>
              <a:rPr lang="en-CA" dirty="0" smtClean="0"/>
              <a:t>program</a:t>
            </a:r>
            <a:r>
              <a:rPr lang="en-CA" dirty="0"/>
              <a:t>, what characteristics of a </a:t>
            </a:r>
            <a:r>
              <a:rPr lang="en-CA" dirty="0" smtClean="0"/>
              <a:t>woman </a:t>
            </a:r>
            <a:r>
              <a:rPr lang="en-CA" dirty="0"/>
              <a:t>or screening </a:t>
            </a:r>
            <a:r>
              <a:rPr lang="en-CA" dirty="0" smtClean="0"/>
              <a:t>history </a:t>
            </a:r>
            <a:r>
              <a:rPr lang="en-CA" dirty="0"/>
              <a:t>might put her at high risk of breast cancer? (check all that apply)</a:t>
            </a:r>
          </a:p>
        </p:txBody>
      </p:sp>
      <p:sp>
        <p:nvSpPr>
          <p:cNvPr id="3" name="Slide Number Placeholder 2"/>
          <p:cNvSpPr>
            <a:spLocks noGrp="1"/>
          </p:cNvSpPr>
          <p:nvPr>
            <p:ph type="sldNum" sz="quarter" idx="12"/>
          </p:nvPr>
        </p:nvSpPr>
        <p:spPr/>
        <p:txBody>
          <a:bodyPr/>
          <a:lstStyle/>
          <a:p>
            <a:fld id="{C35E50E1-3288-4B49-A832-AC6F42EE392F}" type="slidenum">
              <a:rPr lang="en-US" smtClean="0"/>
              <a:pPr/>
              <a:t>42</a:t>
            </a:fld>
            <a:endParaRPr lang="en-US" dirty="0"/>
          </a:p>
        </p:txBody>
      </p:sp>
    </p:spTree>
    <p:extLst>
      <p:ext uri="{BB962C8B-B14F-4D97-AF65-F5344CB8AC3E}">
        <p14:creationId xmlns:p14="http://schemas.microsoft.com/office/powerpoint/2010/main" val="30829466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07704" y="11219"/>
            <a:ext cx="7111007" cy="990600"/>
          </a:xfrm>
        </p:spPr>
        <p:txBody>
          <a:bodyPr>
            <a:normAutofit/>
          </a:bodyPr>
          <a:lstStyle/>
          <a:p>
            <a:pPr algn="l"/>
            <a:r>
              <a:rPr lang="en-CA" sz="2800" b="1" dirty="0">
                <a:solidFill>
                  <a:schemeClr val="tx1">
                    <a:lumMod val="65000"/>
                    <a:lumOff val="35000"/>
                  </a:schemeClr>
                </a:solidFill>
              </a:rPr>
              <a:t>Management of </a:t>
            </a:r>
            <a:r>
              <a:rPr lang="en-CA" sz="2800" b="1" dirty="0" smtClean="0">
                <a:solidFill>
                  <a:schemeClr val="tx1">
                    <a:lumMod val="65000"/>
                    <a:lumOff val="35000"/>
                  </a:schemeClr>
                </a:solidFill>
              </a:rPr>
              <a:t>High Risk* </a:t>
            </a:r>
            <a:r>
              <a:rPr lang="en-CA" sz="2800" b="1" dirty="0">
                <a:solidFill>
                  <a:schemeClr val="tx1">
                    <a:lumMod val="65000"/>
                    <a:lumOff val="35000"/>
                  </a:schemeClr>
                </a:solidFill>
              </a:rPr>
              <a:t>by Screening Program</a:t>
            </a:r>
            <a:endParaRPr lang="en-CA" sz="2800" dirty="0" smtClean="0">
              <a:solidFill>
                <a:schemeClr val="tx1">
                  <a:lumMod val="65000"/>
                  <a:lumOff val="35000"/>
                </a:schemeClr>
              </a:solidFill>
            </a:endParaRPr>
          </a:p>
        </p:txBody>
      </p:sp>
      <p:sp>
        <p:nvSpPr>
          <p:cNvPr id="2" name="TextBox 1"/>
          <p:cNvSpPr txBox="1"/>
          <p:nvPr/>
        </p:nvSpPr>
        <p:spPr>
          <a:xfrm>
            <a:off x="112819" y="6120122"/>
            <a:ext cx="8839822" cy="646331"/>
          </a:xfrm>
          <a:prstGeom prst="rect">
            <a:avLst/>
          </a:prstGeom>
          <a:solidFill>
            <a:schemeClr val="bg1"/>
          </a:solidFill>
        </p:spPr>
        <p:txBody>
          <a:bodyPr wrap="square" rtlCol="0">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**No </a:t>
            </a:r>
            <a:r>
              <a:rPr lang="en-CA" sz="900" dirty="0">
                <a:cs typeface="Arial" panose="020B0604020202020204" pitchFamily="34" charset="0"/>
              </a:rPr>
              <a:t>organized </a:t>
            </a:r>
            <a:r>
              <a:rPr lang="en-CA" sz="900" dirty="0" smtClean="0"/>
              <a:t>screening </a:t>
            </a:r>
            <a:r>
              <a:rPr lang="en-CA" sz="900" dirty="0"/>
              <a:t>program available in </a:t>
            </a:r>
            <a:r>
              <a:rPr lang="en-CA" sz="900" dirty="0" smtClean="0"/>
              <a:t>Nunavut</a:t>
            </a:r>
          </a:p>
          <a:p>
            <a:r>
              <a:rPr lang="en-CA" sz="900" dirty="0" smtClean="0"/>
              <a:t>---- </a:t>
            </a:r>
            <a:r>
              <a:rPr lang="en-CA" sz="900" dirty="0"/>
              <a:t>No information was provided at the time the data was </a:t>
            </a:r>
            <a:r>
              <a:rPr lang="en-CA" sz="900" dirty="0" smtClean="0"/>
              <a:t>collected</a:t>
            </a:r>
          </a:p>
          <a:p>
            <a:r>
              <a:rPr lang="en-CA" sz="900" dirty="0" smtClean="0"/>
              <a:t>N/A = Not applicable</a:t>
            </a:r>
          </a:p>
        </p:txBody>
      </p:sp>
      <p:graphicFrame>
        <p:nvGraphicFramePr>
          <p:cNvPr id="7" name="Group 82"/>
          <p:cNvGraphicFramePr>
            <a:graphicFrameLocks/>
          </p:cNvGraphicFramePr>
          <p:nvPr>
            <p:extLst>
              <p:ext uri="{D42A27DB-BD31-4B8C-83A1-F6EECF244321}">
                <p14:modId xmlns:p14="http://schemas.microsoft.com/office/powerpoint/2010/main" val="2382905737"/>
              </p:ext>
            </p:extLst>
          </p:nvPr>
        </p:nvGraphicFramePr>
        <p:xfrm>
          <a:off x="112819" y="1776722"/>
          <a:ext cx="8923677" cy="4343400"/>
        </p:xfrm>
        <a:graphic>
          <a:graphicData uri="http://schemas.openxmlformats.org/drawingml/2006/table">
            <a:tbl>
              <a:tblPr/>
              <a:tblGrid>
                <a:gridCol w="1506853"/>
                <a:gridCol w="1241169"/>
                <a:gridCol w="1276125"/>
                <a:gridCol w="1047825"/>
                <a:gridCol w="1043393"/>
                <a:gridCol w="2808312"/>
              </a:tblGrid>
              <a:tr h="421319">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b="1" dirty="0" smtClean="0">
                          <a:solidFill>
                            <a:schemeClr val="tx1"/>
                          </a:solidFill>
                          <a:latin typeface="+mj-lt"/>
                        </a:rPr>
                        <a:t>Does your program screen women who are identified at high risk (Yes;</a:t>
                      </a:r>
                      <a:r>
                        <a:rPr lang="en-CA" sz="1100" b="1" baseline="0" dirty="0" smtClean="0">
                          <a:solidFill>
                            <a:schemeClr val="tx1"/>
                          </a:solidFill>
                          <a:latin typeface="+mj-lt"/>
                        </a:rPr>
                        <a:t> No)</a:t>
                      </a: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j-lt"/>
                          <a:ea typeface="ヒラギノ角ゴ Pro W3" charset="-128"/>
                          <a:cs typeface="Arial" panose="020B0604020202020204" pitchFamily="34" charset="0"/>
                        </a:rPr>
                        <a:t>If yes, what is the screening protocol administered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Additional information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505478">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Screening modality used (e.g. MRI)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Interval</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(e.g. 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Start and 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1991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l"/>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22810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US" sz="1100" kern="1200" dirty="0" smtClean="0">
                          <a:solidFill>
                            <a:schemeClr val="tx1"/>
                          </a:solidFill>
                          <a:latin typeface="+mj-lt"/>
                          <a:ea typeface="+mn-ea"/>
                          <a:cs typeface="Arial" panose="020B0604020202020204" pitchFamily="34" charset="0"/>
                        </a:rPr>
                        <a:t>Guidelines currently under review</a:t>
                      </a:r>
                      <a:endParaRPr lang="en-CA" sz="1100" kern="1200" dirty="0">
                        <a:solidFill>
                          <a:schemeClr val="tx1"/>
                        </a:solidFill>
                        <a:latin typeface="+mj-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343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dirty="0" smtClean="0">
                          <a:solidFill>
                            <a:schemeClr val="tx1"/>
                          </a:solidFill>
                          <a:latin typeface="+mj-lt"/>
                          <a:ea typeface="+mn-ea"/>
                          <a:cs typeface="Arial" panose="020B0604020202020204" pitchFamily="34" charset="0"/>
                        </a:rPr>
                        <a:t>No current program policies</a:t>
                      </a:r>
                      <a:r>
                        <a:rPr lang="en-CA" sz="1100" kern="1200" baseline="0" dirty="0" smtClean="0">
                          <a:solidFill>
                            <a:schemeClr val="tx1"/>
                          </a:solidFill>
                          <a:latin typeface="+mj-lt"/>
                          <a:ea typeface="+mn-ea"/>
                          <a:cs typeface="Arial" panose="020B0604020202020204" pitchFamily="34" charset="0"/>
                        </a:rPr>
                        <a:t> for high risk</a:t>
                      </a:r>
                      <a:endParaRPr lang="en-CA" sz="1100" kern="1200" dirty="0">
                        <a:solidFill>
                          <a:schemeClr val="tx1"/>
                        </a:solidFill>
                        <a:latin typeface="+mj-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131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kern="1200" cap="none" normalizeH="0" baseline="0" dirty="0" smtClean="0">
                          <a:ln>
                            <a:noFill/>
                          </a:ln>
                          <a:solidFill>
                            <a:schemeClr val="tx1"/>
                          </a:solidFill>
                          <a:effectLst/>
                          <a:latin typeface="+mj-lt"/>
                          <a:ea typeface="+mn-ea"/>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kern="1200" dirty="0" smtClean="0">
                          <a:solidFill>
                            <a:schemeClr val="tx1"/>
                          </a:solidFill>
                          <a:effectLst/>
                          <a:latin typeface="+mn-lt"/>
                          <a:ea typeface="+mn-ea"/>
                          <a:cs typeface="+mn-cs"/>
                        </a:rPr>
                        <a:t>Women under age 40 are accepted</a:t>
                      </a:r>
                      <a:r>
                        <a:rPr lang="en-US" sz="1100" kern="1200" baseline="0" dirty="0" smtClean="0">
                          <a:solidFill>
                            <a:schemeClr val="tx1"/>
                          </a:solidFill>
                          <a:effectLst/>
                          <a:latin typeface="+mn-lt"/>
                          <a:ea typeface="+mn-ea"/>
                          <a:cs typeface="+mn-cs"/>
                        </a:rPr>
                        <a:t> with a physician referral</a:t>
                      </a:r>
                    </a:p>
                    <a:p>
                      <a:pPr marL="0" marR="0" lvl="0" indent="0" algn="l" defTabSz="914400" rtl="0" eaLnBrk="1" fontAlgn="base" latinLnBrk="0" hangingPunct="1">
                        <a:lnSpc>
                          <a:spcPct val="100000"/>
                        </a:lnSpc>
                        <a:spcBef>
                          <a:spcPct val="0"/>
                        </a:spcBef>
                        <a:spcAft>
                          <a:spcPct val="0"/>
                        </a:spcAft>
                        <a:buClrTx/>
                        <a:buSzTx/>
                        <a:buFontTx/>
                        <a:buNone/>
                        <a:tabLst/>
                      </a:pPr>
                      <a:r>
                        <a:rPr lang="en-US" sz="1100" kern="1200" dirty="0" smtClean="0">
                          <a:solidFill>
                            <a:schemeClr val="tx1"/>
                          </a:solidFill>
                          <a:effectLst/>
                          <a:latin typeface="+mn-lt"/>
                          <a:ea typeface="+mn-ea"/>
                          <a:cs typeface="+mn-cs"/>
                        </a:rPr>
                        <a:t>Annual breast MRI is available outside the screening program by physician referral for women with BRCA1/2 gene mutations or very strong family history of breast cancer</a:t>
                      </a:r>
                      <a:endPar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980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58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5443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50-74</a:t>
                      </a:r>
                      <a:endParaRPr kumimoji="0" lang="en-US" sz="1100" b="0" i="0" u="none" strike="noStrike" kern="1200" cap="none" normalizeH="0" baseline="0" dirty="0" smtClean="0">
                        <a:ln>
                          <a:noFill/>
                        </a:ln>
                        <a:solidFill>
                          <a:schemeClr val="tx1"/>
                        </a:solidFill>
                        <a:effectLst/>
                        <a:latin typeface="+mn-lt"/>
                        <a:ea typeface="ヒラギノ角ゴ Pro W3"/>
                        <a:cs typeface="ヒラギノ角ゴ Pro W3"/>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tx1"/>
                          </a:solidFill>
                          <a:latin typeface="+mn-lt"/>
                          <a:ea typeface="+mn-ea"/>
                          <a:cs typeface="Arial" panose="020B0604020202020204" pitchFamily="34" charset="0"/>
                        </a:rPr>
                        <a:t>Women can access genetic counselling and MRI through physician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Ages 40-49 accepted to mobile unit with physician referral; </a:t>
                      </a:r>
                      <a:r>
                        <a:rPr kumimoji="0" lang="en-US" sz="1100" b="0" i="0" u="none" strike="noStrike" kern="1200" cap="none" normalizeH="0" baseline="0" dirty="0" smtClean="0">
                          <a:ln>
                            <a:noFill/>
                          </a:ln>
                          <a:solidFill>
                            <a:schemeClr val="tx1"/>
                          </a:solidFill>
                          <a:effectLst/>
                          <a:latin typeface="+mn-lt"/>
                          <a:ea typeface="ヒラギノ角ゴ Pro W3"/>
                          <a:cs typeface="ヒラギノ角ゴ Pro W3"/>
                        </a:rPr>
                        <a:t>age 75+ accepted by self-referral but not actively recruited or recalled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1835696" y="1148449"/>
            <a:ext cx="7272808" cy="923330"/>
          </a:xfrm>
          <a:prstGeom prst="rect">
            <a:avLst/>
          </a:prstGeom>
          <a:noFill/>
        </p:spPr>
        <p:txBody>
          <a:bodyPr wrap="square" rtlCol="0">
            <a:spAutoFit/>
          </a:bodyPr>
          <a:lstStyle/>
          <a:p>
            <a:r>
              <a:rPr lang="en-CA" dirty="0"/>
              <a:t>How does your </a:t>
            </a:r>
            <a:r>
              <a:rPr lang="en-CA" dirty="0" smtClean="0"/>
              <a:t>program </a:t>
            </a:r>
            <a:r>
              <a:rPr lang="en-CA" dirty="0"/>
              <a:t>manage women who are identified </a:t>
            </a:r>
            <a:r>
              <a:rPr lang="en-CA" dirty="0" smtClean="0"/>
              <a:t>as high </a:t>
            </a:r>
            <a:r>
              <a:rPr lang="en-CA" dirty="0"/>
              <a:t>risk? (check all that apply)</a:t>
            </a:r>
          </a:p>
          <a:p>
            <a:endParaRPr lang="en-CA"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43</a:t>
            </a:fld>
            <a:endParaRPr lang="en-US" dirty="0"/>
          </a:p>
        </p:txBody>
      </p:sp>
    </p:spTree>
    <p:extLst>
      <p:ext uri="{BB962C8B-B14F-4D97-AF65-F5344CB8AC3E}">
        <p14:creationId xmlns:p14="http://schemas.microsoft.com/office/powerpoint/2010/main" val="2010862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07704" y="11219"/>
            <a:ext cx="7111007" cy="990600"/>
          </a:xfrm>
        </p:spPr>
        <p:txBody>
          <a:bodyPr>
            <a:normAutofit/>
          </a:bodyPr>
          <a:lstStyle/>
          <a:p>
            <a:pPr algn="l"/>
            <a:r>
              <a:rPr lang="en-CA" sz="2800" b="1" dirty="0">
                <a:solidFill>
                  <a:schemeClr val="tx1">
                    <a:lumMod val="65000"/>
                    <a:lumOff val="35000"/>
                  </a:schemeClr>
                </a:solidFill>
              </a:rPr>
              <a:t>Management of </a:t>
            </a:r>
            <a:r>
              <a:rPr lang="en-CA" sz="2800" b="1" dirty="0" smtClean="0">
                <a:solidFill>
                  <a:schemeClr val="tx1">
                    <a:lumMod val="65000"/>
                    <a:lumOff val="35000"/>
                  </a:schemeClr>
                </a:solidFill>
              </a:rPr>
              <a:t>High Risk* </a:t>
            </a:r>
            <a:r>
              <a:rPr lang="en-CA" sz="2800" b="1" dirty="0">
                <a:solidFill>
                  <a:schemeClr val="tx1">
                    <a:lumMod val="65000"/>
                    <a:lumOff val="35000"/>
                  </a:schemeClr>
                </a:solidFill>
              </a:rPr>
              <a:t>by Screening </a:t>
            </a:r>
            <a:r>
              <a:rPr lang="en-CA" sz="2800" b="1" dirty="0" smtClean="0">
                <a:solidFill>
                  <a:schemeClr val="tx1">
                    <a:lumMod val="65000"/>
                    <a:lumOff val="35000"/>
                  </a:schemeClr>
                </a:solidFill>
              </a:rPr>
              <a:t>Program, cont’d</a:t>
            </a:r>
            <a:endParaRPr lang="en-CA" sz="2800" dirty="0" smtClean="0">
              <a:solidFill>
                <a:schemeClr val="tx1">
                  <a:lumMod val="65000"/>
                  <a:lumOff val="35000"/>
                </a:schemeClr>
              </a:solidFill>
            </a:endParaRPr>
          </a:p>
        </p:txBody>
      </p:sp>
      <p:graphicFrame>
        <p:nvGraphicFramePr>
          <p:cNvPr id="7" name="Group 82"/>
          <p:cNvGraphicFramePr>
            <a:graphicFrameLocks/>
          </p:cNvGraphicFramePr>
          <p:nvPr>
            <p:extLst>
              <p:ext uri="{D42A27DB-BD31-4B8C-83A1-F6EECF244321}">
                <p14:modId xmlns:p14="http://schemas.microsoft.com/office/powerpoint/2010/main" val="1399078902"/>
              </p:ext>
            </p:extLst>
          </p:nvPr>
        </p:nvGraphicFramePr>
        <p:xfrm>
          <a:off x="107504" y="1772816"/>
          <a:ext cx="8928992" cy="4346416"/>
        </p:xfrm>
        <a:graphic>
          <a:graphicData uri="http://schemas.openxmlformats.org/drawingml/2006/table">
            <a:tbl>
              <a:tblPr/>
              <a:tblGrid>
                <a:gridCol w="1080120"/>
                <a:gridCol w="1224136"/>
                <a:gridCol w="1512168"/>
                <a:gridCol w="936104"/>
                <a:gridCol w="792088"/>
                <a:gridCol w="3384376"/>
              </a:tblGrid>
              <a:tr h="413311">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lang="en-CA" sz="1100" b="1" dirty="0" smtClean="0">
                          <a:solidFill>
                            <a:schemeClr val="tx1"/>
                          </a:solidFill>
                        </a:rPr>
                        <a:t>Does your program screen women who are identified at high risk (Yes;</a:t>
                      </a:r>
                      <a:r>
                        <a:rPr lang="en-CA" sz="1100" b="1" baseline="0" dirty="0" smtClean="0">
                          <a:solidFill>
                            <a:schemeClr val="tx1"/>
                          </a:solidFill>
                        </a:rPr>
                        <a:t> No)</a:t>
                      </a: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If yes, what is the screening protocol administered by the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Additional information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509384">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Screening modality used (e.g. MRI)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Interval</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(e.g. 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Start and stop 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5040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MRI (or ultrasound if MRI is contraindicated) and mammogram</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endPar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sz="1100" dirty="0" smtClean="0">
                          <a:solidFill>
                            <a:schemeClr val="tx1"/>
                          </a:solidFill>
                          <a:latin typeface="+mj-lt"/>
                          <a:cs typeface="Arial" panose="020B0604020202020204" pitchFamily="34" charset="0"/>
                        </a:rPr>
                        <a:t>30-</a:t>
                      </a:r>
                      <a:r>
                        <a:rPr lang="en-US" sz="1100" baseline="0" dirty="0" smtClean="0">
                          <a:solidFill>
                            <a:schemeClr val="tx1"/>
                          </a:solidFill>
                          <a:latin typeface="+mj-lt"/>
                          <a:cs typeface="Arial" panose="020B0604020202020204" pitchFamily="34" charset="0"/>
                        </a:rPr>
                        <a:t>69 </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US" sz="1100" baseline="0" dirty="0" smtClean="0">
                          <a:solidFill>
                            <a:schemeClr val="tx1"/>
                          </a:solidFill>
                          <a:latin typeface="+mj-lt"/>
                          <a:cs typeface="Arial" panose="020B0604020202020204" pitchFamily="34" charset="0"/>
                        </a:rPr>
                        <a:t>Women who are 70 years and above are screened annually with mammogram only</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737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Biennial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50-69</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dirty="0" smtClean="0">
                          <a:solidFill>
                            <a:schemeClr val="tx1"/>
                          </a:solidFill>
                          <a:latin typeface="+mn-lt"/>
                          <a:ea typeface="+mn-ea"/>
                          <a:cs typeface="Arial" panose="020B0604020202020204" pitchFamily="34" charset="0"/>
                        </a:rPr>
                        <a:t>Women at high risk are not excluded from the program at this time</a:t>
                      </a:r>
                      <a:r>
                        <a:rPr lang="en-CA" sz="1100" kern="1200" baseline="0" dirty="0" smtClean="0">
                          <a:solidFill>
                            <a:schemeClr val="tx1"/>
                          </a:solidFill>
                          <a:latin typeface="+mn-lt"/>
                          <a:ea typeface="+mn-ea"/>
                          <a:cs typeface="Arial" panose="020B0604020202020204" pitchFamily="34" charset="0"/>
                        </a:rPr>
                        <a:t>, they are invited in the same way as women at moderate risk, and the additional investigation is the responsibility of the primary care provider</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337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86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Yes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NSBSP is in the process of standardizing  the management of high risk women in the breast screening program. Women over the age of 69 are not sent a reminder postcard to book their next screen, but are accepted into the program should they choose to screen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Mammography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Annual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40-74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Ultrasound &amp; MRI are not used as screening modalities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33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US" sz="1100" dirty="0" smtClean="0">
                          <a:solidFill>
                            <a:schemeClr val="tx1"/>
                          </a:solidFill>
                          <a:latin typeface="+mj-lt"/>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 name="Rectangle 2"/>
          <p:cNvSpPr/>
          <p:nvPr/>
        </p:nvSpPr>
        <p:spPr>
          <a:xfrm>
            <a:off x="161165" y="6119232"/>
            <a:ext cx="8961860" cy="507831"/>
          </a:xfrm>
          <a:prstGeom prst="rect">
            <a:avLst/>
          </a:prstGeom>
          <a:noFill/>
        </p:spPr>
        <p:txBody>
          <a:bodyPr wrap="square">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 No information was provided at the time the data was collected</a:t>
            </a:r>
          </a:p>
          <a:p>
            <a:r>
              <a:rPr lang="en-CA" sz="900" dirty="0"/>
              <a:t>N/A = Not </a:t>
            </a:r>
            <a:r>
              <a:rPr lang="en-CA" sz="900" dirty="0" smtClean="0"/>
              <a:t>applicable</a:t>
            </a:r>
            <a:endParaRPr lang="en-CA" sz="900" dirty="0"/>
          </a:p>
        </p:txBody>
      </p:sp>
      <p:sp>
        <p:nvSpPr>
          <p:cNvPr id="9" name="TextBox 8"/>
          <p:cNvSpPr txBox="1"/>
          <p:nvPr/>
        </p:nvSpPr>
        <p:spPr>
          <a:xfrm>
            <a:off x="1835696" y="1148449"/>
            <a:ext cx="7308304" cy="923330"/>
          </a:xfrm>
          <a:prstGeom prst="rect">
            <a:avLst/>
          </a:prstGeom>
          <a:noFill/>
        </p:spPr>
        <p:txBody>
          <a:bodyPr wrap="square" rtlCol="0">
            <a:spAutoFit/>
          </a:bodyPr>
          <a:lstStyle/>
          <a:p>
            <a:r>
              <a:rPr lang="en-CA" dirty="0"/>
              <a:t>How does your </a:t>
            </a:r>
            <a:r>
              <a:rPr lang="en-CA" dirty="0" smtClean="0"/>
              <a:t>program </a:t>
            </a:r>
            <a:r>
              <a:rPr lang="en-CA" dirty="0"/>
              <a:t>manage women who are identified </a:t>
            </a:r>
            <a:r>
              <a:rPr lang="en-CA" dirty="0" smtClean="0"/>
              <a:t>as high </a:t>
            </a:r>
            <a:r>
              <a:rPr lang="en-CA" dirty="0"/>
              <a:t>risk? (check all that apply)</a:t>
            </a:r>
          </a:p>
          <a:p>
            <a:endParaRPr lang="en-CA"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44</a:t>
            </a:fld>
            <a:endParaRPr lang="en-US" dirty="0"/>
          </a:p>
        </p:txBody>
      </p:sp>
    </p:spTree>
    <p:extLst>
      <p:ext uri="{BB962C8B-B14F-4D97-AF65-F5344CB8AC3E}">
        <p14:creationId xmlns:p14="http://schemas.microsoft.com/office/powerpoint/2010/main" val="21160063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82"/>
          <p:cNvGraphicFramePr>
            <a:graphicFrameLocks noGrp="1"/>
          </p:cNvGraphicFramePr>
          <p:nvPr>
            <p:ph sz="quarter" idx="1"/>
            <p:extLst>
              <p:ext uri="{D42A27DB-BD31-4B8C-83A1-F6EECF244321}">
                <p14:modId xmlns:p14="http://schemas.microsoft.com/office/powerpoint/2010/main" val="1871944321"/>
              </p:ext>
            </p:extLst>
          </p:nvPr>
        </p:nvGraphicFramePr>
        <p:xfrm>
          <a:off x="179513" y="1772816"/>
          <a:ext cx="8856984" cy="3840480"/>
        </p:xfrm>
        <a:graphic>
          <a:graphicData uri="http://schemas.openxmlformats.org/drawingml/2006/table">
            <a:tbl>
              <a:tblPr/>
              <a:tblGrid>
                <a:gridCol w="1584175"/>
                <a:gridCol w="936104"/>
                <a:gridCol w="1368152"/>
                <a:gridCol w="1296144"/>
                <a:gridCol w="1296144"/>
                <a:gridCol w="2376265"/>
              </a:tblGrid>
              <a:tr h="216024">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Managed by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OR referred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02664">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rgbClr val="FF0000"/>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Surveillance/High risk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Diagnostic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Referral back to primary physician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3239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endParaRPr lang="en-CA" sz="1100" b="1"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b="1"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b="1"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b="1"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ctr"/>
                      <a:endParaRPr lang="en-CA" sz="1100" b="1"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24295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Northwest Territories</a:t>
                      </a: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ᶲ</a:t>
                      </a: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987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dirty="0" smtClean="0">
                          <a:solidFill>
                            <a:schemeClr val="tx1"/>
                          </a:solidFill>
                          <a:latin typeface="+mj-lt"/>
                          <a:cs typeface="Arial" panose="020B0604020202020204" pitchFamily="34" charset="0"/>
                        </a:rPr>
                        <a:t>No</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 (MRI where available in BC)</a:t>
                      </a:r>
                      <a:endParaRPr kumimoji="0" lang="en-CA" sz="1100" b="0" i="0" u="none" strike="noStrike" cap="none" normalizeH="0" baseline="0" dirty="0" smtClean="0">
                        <a:ln>
                          <a:noFill/>
                        </a:ln>
                        <a:solidFill>
                          <a:schemeClr val="tx1"/>
                        </a:solidFill>
                        <a:effectLst/>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algn="ctr"/>
                      <a:r>
                        <a:rPr lang="en-CA" sz="1100" kern="1200" dirty="0" smtClean="0">
                          <a:solidFill>
                            <a:schemeClr val="tx1"/>
                          </a:solidFill>
                          <a:latin typeface="+mn-lt"/>
                          <a:ea typeface="+mn-ea"/>
                          <a:cs typeface="Arial" panose="020B0604020202020204" pitchFamily="34" charset="0"/>
                        </a:rPr>
                        <a:t>No</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rPr>
                        <a:t> (high risk clinics)</a:t>
                      </a:r>
                    </a:p>
                    <a:p>
                      <a:pPr algn="ct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dirty="0" smtClean="0">
                          <a:solidFill>
                            <a:schemeClr val="tx1"/>
                          </a:solidFill>
                          <a:latin typeface="+mj-lt"/>
                          <a:cs typeface="Arial" panose="020B0604020202020204" pitchFamily="34" charset="0"/>
                        </a:rPr>
                        <a:t>2 High risk clinics</a:t>
                      </a:r>
                    </a:p>
                    <a:p>
                      <a:pPr algn="l"/>
                      <a:r>
                        <a:rPr lang="en-CA" sz="1100" dirty="0" smtClean="0">
                          <a:solidFill>
                            <a:schemeClr val="tx1"/>
                          </a:solidFill>
                          <a:latin typeface="+mj-lt"/>
                          <a:cs typeface="Arial" panose="020B0604020202020204" pitchFamily="34" charset="0"/>
                        </a:rPr>
                        <a:t>2 Genetics</a:t>
                      </a:r>
                      <a:r>
                        <a:rPr lang="en-CA" sz="1100" baseline="0" dirty="0" smtClean="0">
                          <a:solidFill>
                            <a:schemeClr val="tx1"/>
                          </a:solidFill>
                          <a:latin typeface="+mj-lt"/>
                          <a:cs typeface="Arial" panose="020B0604020202020204" pitchFamily="34" charset="0"/>
                        </a:rPr>
                        <a:t> clinics </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852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rPr>
                        <a:t> </a:t>
                      </a: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dirty="0" smtClean="0">
                          <a:solidFill>
                            <a:schemeClr val="tx1"/>
                          </a:solidFill>
                          <a:latin typeface="+mj-lt"/>
                          <a:cs typeface="Arial" panose="020B0604020202020204" pitchFamily="34" charset="0"/>
                        </a:rPr>
                        <a:t>Centre of Care</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solidFill>
                          <a:effectLst/>
                          <a:latin typeface="+mn-lt"/>
                          <a:ea typeface="+mn-ea"/>
                          <a:cs typeface="Arial" panose="020B0604020202020204" pitchFamily="34" charset="0"/>
                          <a:sym typeface="Wingdings" pitchFamily="2" charset="2"/>
                        </a:rPr>
                        <a:t> </a:t>
                      </a:r>
                      <a:endParaRPr lang="en-CA" sz="1100" kern="1200" dirty="0" smtClean="0">
                        <a:solidFill>
                          <a:schemeClr val="tx1"/>
                        </a:solidFill>
                        <a:latin typeface="+mn-lt"/>
                        <a:ea typeface="+mn-ea"/>
                        <a:cs typeface="Arial" panose="020B0604020202020204" pitchFamily="34" charset="0"/>
                      </a:endParaRPr>
                    </a:p>
                    <a:p>
                      <a:pPr algn="ct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CA" sz="1100" dirty="0" smtClean="0">
                          <a:solidFill>
                            <a:schemeClr val="tx1"/>
                          </a:solidFill>
                          <a:latin typeface="+mj-lt"/>
                          <a:cs typeface="Arial" panose="020B0604020202020204" pitchFamily="34" charset="0"/>
                        </a:rPr>
                        <a:t>N/A</a:t>
                      </a:r>
                      <a:endParaRPr lang="en-CA" sz="1100" dirty="0">
                        <a:solidFill>
                          <a:schemeClr val="tx1"/>
                        </a:solidFill>
                        <a:latin typeface="+mj-lt"/>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a:r>
                        <a:rPr lang="en-CA" sz="1100" kern="1200" baseline="0" dirty="0" smtClean="0">
                          <a:solidFill>
                            <a:schemeClr val="tx1"/>
                          </a:solidFill>
                          <a:latin typeface="+mn-lt"/>
                          <a:ea typeface="+mn-ea"/>
                          <a:cs typeface="Arial" panose="020B0604020202020204" pitchFamily="34" charset="0"/>
                        </a:rPr>
                        <a:t>Women identified as high risk may be managed by BreastCheck or by their family physician. They may attend BreastCheck to access screening or a Diagnostic Centre.  There are plans to review these guidelines, but currently this work has not yet started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itle 1"/>
          <p:cNvSpPr>
            <a:spLocks noGrp="1"/>
          </p:cNvSpPr>
          <p:nvPr>
            <p:ph type="title"/>
          </p:nvPr>
        </p:nvSpPr>
        <p:spPr>
          <a:xfrm>
            <a:off x="1835696" y="0"/>
            <a:ext cx="7308304" cy="1143000"/>
          </a:xfrm>
        </p:spPr>
        <p:txBody>
          <a:bodyPr>
            <a:normAutofit/>
          </a:bodyPr>
          <a:lstStyle/>
          <a:p>
            <a:pPr algn="l"/>
            <a:r>
              <a:rPr lang="en-US" sz="2800" b="1" dirty="0" smtClean="0">
                <a:solidFill>
                  <a:schemeClr val="tx1">
                    <a:lumMod val="65000"/>
                    <a:lumOff val="35000"/>
                  </a:schemeClr>
                </a:solidFill>
              </a:rPr>
              <a:t>Referral for High Risk*</a:t>
            </a:r>
            <a:endParaRPr lang="en-CA" sz="2800" dirty="0">
              <a:solidFill>
                <a:schemeClr val="tx1">
                  <a:lumMod val="65000"/>
                  <a:lumOff val="35000"/>
                </a:schemeClr>
              </a:solidFill>
            </a:endParaRPr>
          </a:p>
        </p:txBody>
      </p:sp>
      <p:sp>
        <p:nvSpPr>
          <p:cNvPr id="7" name="TextBox 6"/>
          <p:cNvSpPr txBox="1"/>
          <p:nvPr/>
        </p:nvSpPr>
        <p:spPr>
          <a:xfrm>
            <a:off x="179513" y="5733256"/>
            <a:ext cx="8856984" cy="784830"/>
          </a:xfrm>
          <a:prstGeom prst="rect">
            <a:avLst/>
          </a:prstGeom>
          <a:noFill/>
        </p:spPr>
        <p:txBody>
          <a:bodyPr wrap="square" rtlCol="0">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CA" sz="900" dirty="0" smtClean="0"/>
              <a:t>**</a:t>
            </a:r>
            <a:r>
              <a:rPr lang="en-CA" sz="900" dirty="0"/>
              <a:t>No </a:t>
            </a:r>
            <a:r>
              <a:rPr lang="en-CA" sz="900" dirty="0">
                <a:cs typeface="Arial" panose="020B0604020202020204" pitchFamily="34" charset="0"/>
              </a:rPr>
              <a:t>organized </a:t>
            </a:r>
            <a:r>
              <a:rPr lang="en-CA" sz="900" dirty="0" smtClean="0"/>
              <a:t>screening </a:t>
            </a:r>
            <a:r>
              <a:rPr lang="en-CA" sz="900" dirty="0"/>
              <a:t>program available in </a:t>
            </a:r>
            <a:r>
              <a:rPr lang="en-CA" sz="900" dirty="0" smtClean="0"/>
              <a:t>Nunavut</a:t>
            </a:r>
          </a:p>
          <a:p>
            <a:r>
              <a:rPr lang="en-CA" sz="900" dirty="0" smtClean="0"/>
              <a:t>ᶲ G</a:t>
            </a:r>
            <a:r>
              <a:rPr lang="en-US" sz="900" dirty="0" err="1" smtClean="0">
                <a:cs typeface="Arial" panose="020B0604020202020204" pitchFamily="34" charset="0"/>
              </a:rPr>
              <a:t>uidelines</a:t>
            </a:r>
            <a:r>
              <a:rPr lang="en-US" sz="900" dirty="0" smtClean="0">
                <a:cs typeface="Arial" panose="020B0604020202020204" pitchFamily="34" charset="0"/>
              </a:rPr>
              <a:t> </a:t>
            </a:r>
            <a:r>
              <a:rPr lang="en-US" sz="900" dirty="0">
                <a:cs typeface="Arial" panose="020B0604020202020204" pitchFamily="34" charset="0"/>
              </a:rPr>
              <a:t>currently under </a:t>
            </a:r>
            <a:r>
              <a:rPr lang="en-US" sz="900" dirty="0" smtClean="0">
                <a:cs typeface="Arial" panose="020B0604020202020204" pitchFamily="34" charset="0"/>
              </a:rPr>
              <a:t>review</a:t>
            </a:r>
            <a:endParaRPr lang="en-CA" sz="900" dirty="0"/>
          </a:p>
          <a:p>
            <a:r>
              <a:rPr lang="en-CA" sz="900" dirty="0" smtClean="0"/>
              <a:t>---- </a:t>
            </a:r>
            <a:r>
              <a:rPr lang="en-CA" sz="900" dirty="0"/>
              <a:t>No information was provided at the time the data was </a:t>
            </a:r>
            <a:r>
              <a:rPr lang="en-CA" sz="900" dirty="0" smtClean="0"/>
              <a:t>collected</a:t>
            </a:r>
          </a:p>
          <a:p>
            <a:r>
              <a:rPr lang="en-CA" sz="900" dirty="0"/>
              <a:t>N/A = </a:t>
            </a:r>
            <a:r>
              <a:rPr lang="en-CA" sz="900" dirty="0" smtClean="0"/>
              <a:t>Not applicable</a:t>
            </a:r>
          </a:p>
        </p:txBody>
      </p:sp>
      <p:sp>
        <p:nvSpPr>
          <p:cNvPr id="3" name="TextBox 2"/>
          <p:cNvSpPr txBox="1"/>
          <p:nvPr/>
        </p:nvSpPr>
        <p:spPr>
          <a:xfrm>
            <a:off x="1815444" y="1173559"/>
            <a:ext cx="7328556" cy="646331"/>
          </a:xfrm>
          <a:prstGeom prst="rect">
            <a:avLst/>
          </a:prstGeom>
          <a:noFill/>
        </p:spPr>
        <p:txBody>
          <a:bodyPr wrap="square" rtlCol="0">
            <a:spAutoFit/>
          </a:bodyPr>
          <a:lstStyle/>
          <a:p>
            <a:pPr lvl="0" fontAlgn="base">
              <a:spcBef>
                <a:spcPct val="20000"/>
              </a:spcBef>
              <a:spcAft>
                <a:spcPct val="0"/>
              </a:spcAft>
              <a:buClr>
                <a:srgbClr val="FBAF5F"/>
              </a:buClr>
              <a:buSzPct val="88000"/>
            </a:pPr>
            <a:r>
              <a:rPr lang="en-US" dirty="0">
                <a:ea typeface="ヒラギノ角ゴ Pro W3" charset="-128"/>
                <a:cs typeface="Arial" panose="020B0604020202020204" pitchFamily="34" charset="0"/>
              </a:rPr>
              <a:t>Where are women </a:t>
            </a:r>
            <a:r>
              <a:rPr lang="en-US" dirty="0" smtClean="0">
                <a:ea typeface="ヒラギノ角ゴ Pro W3" charset="-128"/>
                <a:cs typeface="Arial" panose="020B0604020202020204" pitchFamily="34" charset="0"/>
              </a:rPr>
              <a:t>referred </a:t>
            </a:r>
            <a:r>
              <a:rPr lang="en-US" dirty="0">
                <a:ea typeface="ヒラギノ角ゴ Pro W3" charset="-128"/>
                <a:cs typeface="Arial" panose="020B0604020202020204" pitchFamily="34" charset="0"/>
              </a:rPr>
              <a:t>when they have been identified as </a:t>
            </a:r>
            <a:r>
              <a:rPr lang="en-US" dirty="0" smtClean="0">
                <a:ea typeface="ヒラギノ角ゴ Pro W3" charset="-128"/>
                <a:cs typeface="Arial" panose="020B0604020202020204" pitchFamily="34" charset="0"/>
              </a:rPr>
              <a:t>high risk? (check </a:t>
            </a:r>
            <a:r>
              <a:rPr lang="en-US" dirty="0">
                <a:ea typeface="ヒラギノ角ゴ Pro W3" charset="-128"/>
                <a:cs typeface="Arial" panose="020B0604020202020204" pitchFamily="34" charset="0"/>
              </a:rPr>
              <a:t>all </a:t>
            </a:r>
            <a:r>
              <a:rPr lang="en-US" dirty="0" smtClean="0">
                <a:ea typeface="ヒラギノ角ゴ Pro W3" charset="-128"/>
                <a:cs typeface="Arial" panose="020B0604020202020204" pitchFamily="34" charset="0"/>
              </a:rPr>
              <a:t>that </a:t>
            </a:r>
            <a:r>
              <a:rPr lang="en-US" dirty="0">
                <a:ea typeface="ヒラギノ角ゴ Pro W3" charset="-128"/>
                <a:cs typeface="Arial" panose="020B0604020202020204" pitchFamily="34" charset="0"/>
              </a:rPr>
              <a:t>apply</a:t>
            </a:r>
            <a:r>
              <a:rPr lang="en-US" dirty="0" smtClean="0">
                <a:ea typeface="ヒラギノ角ゴ Pro W3" charset="-128"/>
                <a:cs typeface="Arial" panose="020B0604020202020204" pitchFamily="34" charset="0"/>
              </a:rPr>
              <a:t>)</a:t>
            </a:r>
            <a:endParaRPr lang="en-US" dirty="0">
              <a:ea typeface="ヒラギノ角ゴ Pro W3" charset="-128"/>
              <a:cs typeface="Arial" panose="020B0604020202020204" pitchFamily="34" charset="0"/>
            </a:endParaRPr>
          </a:p>
        </p:txBody>
      </p:sp>
      <p:sp>
        <p:nvSpPr>
          <p:cNvPr id="5" name="Slide Number Placeholder 4"/>
          <p:cNvSpPr>
            <a:spLocks noGrp="1"/>
          </p:cNvSpPr>
          <p:nvPr>
            <p:ph type="sldNum" sz="quarter" idx="12"/>
          </p:nvPr>
        </p:nvSpPr>
        <p:spPr/>
        <p:txBody>
          <a:bodyPr/>
          <a:lstStyle/>
          <a:p>
            <a:fld id="{C35E50E1-3288-4B49-A832-AC6F42EE392F}" type="slidenum">
              <a:rPr lang="en-US" smtClean="0"/>
              <a:pPr/>
              <a:t>45</a:t>
            </a:fld>
            <a:endParaRPr lang="en-US" dirty="0"/>
          </a:p>
        </p:txBody>
      </p:sp>
    </p:spTree>
    <p:extLst>
      <p:ext uri="{BB962C8B-B14F-4D97-AF65-F5344CB8AC3E}">
        <p14:creationId xmlns:p14="http://schemas.microsoft.com/office/powerpoint/2010/main" val="14004415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763688" y="116632"/>
            <a:ext cx="7380312" cy="864096"/>
          </a:xfrm>
        </p:spPr>
        <p:txBody>
          <a:bodyPr>
            <a:noAutofit/>
          </a:bodyPr>
          <a:lstStyle/>
          <a:p>
            <a:pPr algn="l"/>
            <a:r>
              <a:rPr lang="en-US" sz="2800" b="1" dirty="0">
                <a:solidFill>
                  <a:schemeClr val="tx1">
                    <a:lumMod val="65000"/>
                    <a:lumOff val="35000"/>
                  </a:schemeClr>
                </a:solidFill>
              </a:rPr>
              <a:t>Referral </a:t>
            </a:r>
            <a:r>
              <a:rPr lang="en-US" sz="2800" b="1" dirty="0" smtClean="0">
                <a:solidFill>
                  <a:schemeClr val="tx1">
                    <a:lumMod val="65000"/>
                    <a:lumOff val="35000"/>
                  </a:schemeClr>
                </a:solidFill>
              </a:rPr>
              <a:t>for High Risk*, cont’d</a:t>
            </a:r>
            <a:endParaRPr lang="en-CA" sz="2800" dirty="0" smtClean="0">
              <a:solidFill>
                <a:schemeClr val="tx1">
                  <a:lumMod val="65000"/>
                  <a:lumOff val="35000"/>
                </a:schemeClr>
              </a:solidFill>
            </a:endParaRPr>
          </a:p>
        </p:txBody>
      </p:sp>
      <p:graphicFrame>
        <p:nvGraphicFramePr>
          <p:cNvPr id="6" name="Group 82"/>
          <p:cNvGraphicFramePr>
            <a:graphicFrameLocks noGrp="1"/>
          </p:cNvGraphicFramePr>
          <p:nvPr>
            <p:ph sz="quarter" idx="1"/>
            <p:extLst>
              <p:ext uri="{D42A27DB-BD31-4B8C-83A1-F6EECF244321}">
                <p14:modId xmlns:p14="http://schemas.microsoft.com/office/powerpoint/2010/main" val="759637220"/>
              </p:ext>
            </p:extLst>
          </p:nvPr>
        </p:nvGraphicFramePr>
        <p:xfrm>
          <a:off x="336376" y="1971147"/>
          <a:ext cx="8534400" cy="3307504"/>
        </p:xfrm>
        <a:graphic>
          <a:graphicData uri="http://schemas.openxmlformats.org/drawingml/2006/table">
            <a:tbl>
              <a:tblPr/>
              <a:tblGrid>
                <a:gridCol w="1573199"/>
                <a:gridCol w="1230845"/>
                <a:gridCol w="1230845"/>
                <a:gridCol w="1238996"/>
                <a:gridCol w="1304206"/>
                <a:gridCol w="1956309"/>
              </a:tblGrid>
              <a:tr h="317416">
                <a:tc rowSpan="2">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Managed by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4">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rPr>
                        <a:t>OR referred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317416">
                <a:tc vMerge="1">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vMerge="1">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1" i="0" u="none" strike="noStrike" cap="none" normalizeH="0" baseline="0" dirty="0" smtClean="0">
                        <a:ln>
                          <a:noFill/>
                        </a:ln>
                        <a:solidFill>
                          <a:srgbClr val="FF0000"/>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Surveillance/High risk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Diagnostic centre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Referral back to primary physician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Other (please specify)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4319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a:t>
                      </a:r>
                      <a:endPar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endParaRPr>
                    </a:p>
                    <a:p>
                      <a:pPr algn="ctr"/>
                      <a:endParaRPr lang="en-CA" sz="1100" kern="1200" dirty="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solidFill>
                          <a:effectLst/>
                          <a:latin typeface="+mn-lt"/>
                          <a:ea typeface="ヒラギノ角ゴ Pro W3" charset="-128"/>
                          <a:cs typeface="+mn-cs"/>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r>
                        <a:rPr kumimoji="0" lang="en-US" sz="1100" b="0" i="0" u="none" strike="noStrike" kern="1200" cap="none" normalizeH="0" baseline="30000" dirty="0" smtClean="0">
                          <a:ln>
                            <a:noFill/>
                          </a:ln>
                          <a:solidFill>
                            <a:schemeClr val="tx1"/>
                          </a:solidFill>
                          <a:effectLst/>
                          <a:latin typeface="+mn-lt"/>
                          <a:ea typeface="ヒラギノ角ゴ Pro W3" charset="-128"/>
                          <a:cs typeface="Arial" panose="020B0604020202020204" pitchFamily="34" charset="0"/>
                          <a:sym typeface="Wingdings 2" pitchFamily="18" charset="2"/>
                        </a:rPr>
                        <a:t>φ</a:t>
                      </a:r>
                      <a:endParaRPr lang="en-CA" sz="1100" kern="1200" baseline="30000" dirty="0" smtClean="0">
                        <a:solidFill>
                          <a:schemeClr val="tx1"/>
                        </a:solidFill>
                        <a:latin typeface="+mn-lt"/>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r>
                        <a:rPr lang="en-CA" sz="1100" b="1" baseline="30000" dirty="0" smtClean="0">
                          <a:solidFill>
                            <a:schemeClr val="tx1"/>
                          </a:solidFill>
                        </a:rPr>
                        <a:t>†</a:t>
                      </a:r>
                      <a:endParaRPr kumimoji="0" lang="en-US" sz="1100" b="0" i="0" u="none" strike="noStrike" kern="1200" cap="none" normalizeH="0" baseline="3000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100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cs typeface="Arial" panose="020B0604020202020204" pitchFamily="34" charset="0"/>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endParaRPr lang="en-CA" sz="1100" kern="1200" dirty="0" smtClean="0">
                        <a:solidFill>
                          <a:schemeClr val="tx1"/>
                        </a:solidFill>
                        <a:latin typeface="+mn-lt"/>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148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kern="1200" cap="none" normalizeH="0" baseline="0" dirty="0" smtClean="0">
                          <a:ln>
                            <a:noFill/>
                          </a:ln>
                          <a:solidFill>
                            <a:schemeClr val="tx1"/>
                          </a:solidFill>
                          <a:effectLst/>
                          <a:latin typeface="+mn-lt"/>
                          <a:ea typeface="ヒラギノ角ゴ Pro W3" charset="-128"/>
                          <a:cs typeface="+mn-cs"/>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cs typeface="Arial" panose="020B0604020202020204"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Arial" panose="020B0604020202020204" pitchFamily="34"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TextBox 6"/>
          <p:cNvSpPr txBox="1"/>
          <p:nvPr/>
        </p:nvSpPr>
        <p:spPr>
          <a:xfrm>
            <a:off x="1815444" y="1248469"/>
            <a:ext cx="7328556" cy="646331"/>
          </a:xfrm>
          <a:prstGeom prst="rect">
            <a:avLst/>
          </a:prstGeom>
          <a:noFill/>
        </p:spPr>
        <p:txBody>
          <a:bodyPr wrap="square" rtlCol="0">
            <a:spAutoFit/>
          </a:bodyPr>
          <a:lstStyle/>
          <a:p>
            <a:pPr lvl="0" fontAlgn="base">
              <a:spcBef>
                <a:spcPct val="20000"/>
              </a:spcBef>
              <a:spcAft>
                <a:spcPct val="0"/>
              </a:spcAft>
              <a:buClr>
                <a:srgbClr val="FBAF5F"/>
              </a:buClr>
              <a:buSzPct val="88000"/>
            </a:pPr>
            <a:r>
              <a:rPr lang="en-US" dirty="0">
                <a:ea typeface="ヒラギノ角ゴ Pro W3" charset="-128"/>
                <a:cs typeface="Arial" panose="020B0604020202020204" pitchFamily="34" charset="0"/>
              </a:rPr>
              <a:t>Where are </a:t>
            </a:r>
            <a:r>
              <a:rPr lang="en-US" dirty="0" smtClean="0">
                <a:ea typeface="ヒラギノ角ゴ Pro W3" charset="-128"/>
                <a:cs typeface="Arial" panose="020B0604020202020204" pitchFamily="34" charset="0"/>
              </a:rPr>
              <a:t>women referred when </a:t>
            </a:r>
            <a:r>
              <a:rPr lang="en-US" dirty="0">
                <a:ea typeface="ヒラギノ角ゴ Pro W3" charset="-128"/>
                <a:cs typeface="Arial" panose="020B0604020202020204" pitchFamily="34" charset="0"/>
              </a:rPr>
              <a:t>they have been identified </a:t>
            </a:r>
            <a:r>
              <a:rPr lang="en-US" dirty="0" smtClean="0">
                <a:ea typeface="ヒラギノ角ゴ Pro W3" charset="-128"/>
                <a:cs typeface="Arial" panose="020B0604020202020204" pitchFamily="34" charset="0"/>
              </a:rPr>
              <a:t>as </a:t>
            </a:r>
            <a:r>
              <a:rPr lang="en-US" dirty="0">
                <a:ea typeface="ヒラギノ角ゴ Pro W3" charset="-128"/>
                <a:cs typeface="Arial" panose="020B0604020202020204" pitchFamily="34" charset="0"/>
              </a:rPr>
              <a:t>high </a:t>
            </a:r>
            <a:r>
              <a:rPr lang="en-US" dirty="0" smtClean="0">
                <a:ea typeface="ヒラギノ角ゴ Pro W3" charset="-128"/>
                <a:cs typeface="Arial" panose="020B0604020202020204" pitchFamily="34" charset="0"/>
              </a:rPr>
              <a:t>risk? (check </a:t>
            </a:r>
            <a:r>
              <a:rPr lang="en-US" dirty="0">
                <a:ea typeface="ヒラギノ角ゴ Pro W3" charset="-128"/>
                <a:cs typeface="Arial" panose="020B0604020202020204" pitchFamily="34" charset="0"/>
              </a:rPr>
              <a:t>all </a:t>
            </a:r>
            <a:r>
              <a:rPr lang="en-US" dirty="0" smtClean="0">
                <a:ea typeface="ヒラギノ角ゴ Pro W3" charset="-128"/>
                <a:cs typeface="Arial" panose="020B0604020202020204" pitchFamily="34" charset="0"/>
              </a:rPr>
              <a:t>that </a:t>
            </a:r>
            <a:r>
              <a:rPr lang="en-US" dirty="0">
                <a:ea typeface="ヒラギノ角ゴ Pro W3" charset="-128"/>
                <a:cs typeface="Arial" panose="020B0604020202020204" pitchFamily="34" charset="0"/>
              </a:rPr>
              <a:t>apply</a:t>
            </a:r>
            <a:r>
              <a:rPr lang="en-US" dirty="0" smtClean="0">
                <a:ea typeface="ヒラギノ角ゴ Pro W3" charset="-128"/>
                <a:cs typeface="Arial" panose="020B0604020202020204" pitchFamily="34" charset="0"/>
              </a:rPr>
              <a:t>)</a:t>
            </a:r>
            <a:endParaRPr lang="en-US" dirty="0">
              <a:ea typeface="ヒラギノ角ゴ Pro W3" charset="-128"/>
              <a:cs typeface="Arial" panose="020B0604020202020204" pitchFamily="34" charset="0"/>
            </a:endParaRPr>
          </a:p>
        </p:txBody>
      </p:sp>
      <p:sp>
        <p:nvSpPr>
          <p:cNvPr id="2" name="Rectangle 1"/>
          <p:cNvSpPr/>
          <p:nvPr/>
        </p:nvSpPr>
        <p:spPr>
          <a:xfrm>
            <a:off x="291828" y="5354998"/>
            <a:ext cx="8568952" cy="1061829"/>
          </a:xfrm>
          <a:prstGeom prst="rect">
            <a:avLst/>
          </a:prstGeom>
        </p:spPr>
        <p:txBody>
          <a:bodyPr wrap="square">
            <a:spAutoFit/>
          </a:bodyPr>
          <a:lstStyle/>
          <a:p>
            <a:r>
              <a:rPr lang="en-CA" sz="900" dirty="0"/>
              <a:t>*High risk = women who are at a greater lifetime risk of developing breast cancer and/or developing more aggressive breast cancers at an earlier </a:t>
            </a:r>
            <a:r>
              <a:rPr lang="en-CA" sz="900" dirty="0" smtClean="0"/>
              <a:t>age</a:t>
            </a:r>
          </a:p>
          <a:p>
            <a:r>
              <a:rPr lang="en-US" sz="900" dirty="0" smtClean="0">
                <a:cs typeface="Arial" panose="020B0604020202020204" pitchFamily="34" charset="0"/>
              </a:rPr>
              <a:t>**The </a:t>
            </a:r>
            <a:r>
              <a:rPr lang="en-US" sz="900" dirty="0">
                <a:cs typeface="Arial" panose="020B0604020202020204" pitchFamily="34" charset="0"/>
              </a:rPr>
              <a:t>Screening Program only has guidelines for average risk </a:t>
            </a:r>
            <a:r>
              <a:rPr lang="en-US" sz="900" dirty="0" smtClean="0">
                <a:cs typeface="Arial" panose="020B0604020202020204" pitchFamily="34" charset="0"/>
              </a:rPr>
              <a:t>individuals; there is </a:t>
            </a:r>
            <a:r>
              <a:rPr lang="en-US" sz="900" dirty="0">
                <a:cs typeface="Arial" panose="020B0604020202020204" pitchFamily="34" charset="0"/>
              </a:rPr>
              <a:t>no formal process to identify and manage women at high </a:t>
            </a:r>
            <a:r>
              <a:rPr lang="en-US" sz="900" dirty="0" smtClean="0">
                <a:cs typeface="Arial" panose="020B0604020202020204" pitchFamily="34" charset="0"/>
              </a:rPr>
              <a:t>risk</a:t>
            </a:r>
            <a:endParaRPr lang="en-CA" sz="900" dirty="0" smtClean="0"/>
          </a:p>
          <a:p>
            <a:r>
              <a:rPr lang="el-GR" sz="900" baseline="30000" dirty="0" smtClean="0">
                <a:ea typeface="ヒラギノ角ゴ Pro W3" charset="-128"/>
                <a:cs typeface="Arial" panose="020B0604020202020204" pitchFamily="34" charset="0"/>
                <a:sym typeface="Wingdings 2" pitchFamily="18" charset="2"/>
              </a:rPr>
              <a:t>Φ</a:t>
            </a:r>
            <a:r>
              <a:rPr lang="en-CA" sz="900" baseline="30000" dirty="0" smtClean="0">
                <a:ea typeface="ヒラギノ角ゴ Pro W3" charset="-128"/>
                <a:cs typeface="Arial" panose="020B0604020202020204" pitchFamily="34" charset="0"/>
                <a:sym typeface="Wingdings 2" pitchFamily="18" charset="2"/>
              </a:rPr>
              <a:t> </a:t>
            </a:r>
            <a:r>
              <a:rPr lang="en-US" sz="900" dirty="0" smtClean="0">
                <a:ea typeface="ヒラギノ角ゴ Pro W3" charset="-128"/>
                <a:cs typeface="Arial" panose="020B0604020202020204" pitchFamily="34" charset="0"/>
                <a:sym typeface="Wingdings 2" pitchFamily="18" charset="2"/>
              </a:rPr>
              <a:t>Women </a:t>
            </a:r>
            <a:r>
              <a:rPr lang="en-US" sz="900" dirty="0">
                <a:ea typeface="ヒラギノ角ゴ Pro W3" charset="-128"/>
                <a:cs typeface="Arial" panose="020B0604020202020204" pitchFamily="34" charset="0"/>
                <a:sym typeface="Wingdings 2" pitchFamily="18" charset="2"/>
              </a:rPr>
              <a:t>under 40 are imaged in a diagnostic </a:t>
            </a:r>
            <a:r>
              <a:rPr lang="en-US" sz="900" dirty="0" err="1">
                <a:ea typeface="ヒラギノ角ゴ Pro W3" charset="-128"/>
                <a:cs typeface="Arial" panose="020B0604020202020204" pitchFamily="34" charset="0"/>
                <a:sym typeface="Wingdings 2" pitchFamily="18" charset="2"/>
              </a:rPr>
              <a:t>centre</a:t>
            </a:r>
            <a:r>
              <a:rPr lang="en-US" sz="900" dirty="0">
                <a:ea typeface="ヒラギノ角ゴ Pro W3" charset="-128"/>
                <a:cs typeface="Arial" panose="020B0604020202020204" pitchFamily="34" charset="0"/>
                <a:sym typeface="Wingdings 2" pitchFamily="18" charset="2"/>
              </a:rPr>
              <a:t>; they are not part of the screening </a:t>
            </a:r>
            <a:r>
              <a:rPr lang="en-US" sz="900" dirty="0" smtClean="0">
                <a:ea typeface="ヒラギノ角ゴ Pro W3" charset="-128"/>
                <a:cs typeface="Arial" panose="020B0604020202020204" pitchFamily="34" charset="0"/>
                <a:sym typeface="Wingdings 2" pitchFamily="18" charset="2"/>
              </a:rPr>
              <a:t>program</a:t>
            </a:r>
            <a:endParaRPr lang="en-CA" sz="900" b="1" dirty="0" smtClean="0"/>
          </a:p>
          <a:p>
            <a:r>
              <a:rPr lang="en-CA" sz="900" b="1" dirty="0" smtClean="0"/>
              <a:t>† </a:t>
            </a:r>
            <a:r>
              <a:rPr lang="en-CA" sz="900" dirty="0"/>
              <a:t>Currently standardizing the practice of radiological screening of women at high lifetime risk of breast </a:t>
            </a:r>
            <a:r>
              <a:rPr lang="en-CA" sz="900" dirty="0" smtClean="0"/>
              <a:t>cancer</a:t>
            </a:r>
          </a:p>
          <a:p>
            <a:r>
              <a:rPr lang="en-CA" sz="900" dirty="0" smtClean="0"/>
              <a:t>---- </a:t>
            </a:r>
            <a:r>
              <a:rPr lang="en-CA" sz="900" dirty="0"/>
              <a:t>No information was provided at the time the data was </a:t>
            </a:r>
            <a:r>
              <a:rPr lang="en-CA" sz="900" dirty="0" smtClean="0"/>
              <a:t>collected</a:t>
            </a:r>
          </a:p>
          <a:p>
            <a:r>
              <a:rPr lang="en-CA" sz="900" dirty="0"/>
              <a:t>N/A = Not applicable</a:t>
            </a:r>
          </a:p>
          <a:p>
            <a:endParaRPr lang="en-CA" sz="900" dirty="0"/>
          </a:p>
        </p:txBody>
      </p:sp>
      <p:sp>
        <p:nvSpPr>
          <p:cNvPr id="4" name="Slide Number Placeholder 3"/>
          <p:cNvSpPr>
            <a:spLocks noGrp="1"/>
          </p:cNvSpPr>
          <p:nvPr>
            <p:ph type="sldNum" sz="quarter" idx="12"/>
          </p:nvPr>
        </p:nvSpPr>
        <p:spPr/>
        <p:txBody>
          <a:bodyPr/>
          <a:lstStyle/>
          <a:p>
            <a:fld id="{C35E50E1-3288-4B49-A832-AC6F42EE392F}" type="slidenum">
              <a:rPr lang="en-US" smtClean="0"/>
              <a:pPr/>
              <a:t>46</a:t>
            </a:fld>
            <a:endParaRPr lang="en-US" dirty="0"/>
          </a:p>
        </p:txBody>
      </p:sp>
    </p:spTree>
    <p:extLst>
      <p:ext uri="{BB962C8B-B14F-4D97-AF65-F5344CB8AC3E}">
        <p14:creationId xmlns:p14="http://schemas.microsoft.com/office/powerpoint/2010/main" val="20908526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912768" cy="720080"/>
          </a:xfrm>
        </p:spPr>
        <p:txBody>
          <a:bodyPr>
            <a:normAutofit/>
          </a:bodyPr>
          <a:lstStyle/>
          <a:p>
            <a:pPr algn="l">
              <a:lnSpc>
                <a:spcPts val="3000"/>
              </a:lnSpc>
            </a:pPr>
            <a:r>
              <a:rPr lang="en-US" sz="3100" b="1" dirty="0" smtClean="0">
                <a:solidFill>
                  <a:schemeClr val="tx1">
                    <a:lumMod val="65000"/>
                    <a:lumOff val="35000"/>
                  </a:schemeClr>
                </a:solidFill>
              </a:rPr>
              <a:t>Reference </a:t>
            </a:r>
            <a:endParaRPr lang="en-US" sz="2800" b="1" dirty="0">
              <a:solidFill>
                <a:schemeClr val="tx1">
                  <a:lumMod val="65000"/>
                  <a:lumOff val="35000"/>
                </a:schemeClr>
              </a:solidFill>
            </a:endParaRPr>
          </a:p>
        </p:txBody>
      </p:sp>
      <p:sp>
        <p:nvSpPr>
          <p:cNvPr id="9" name="Content Placeholder 2"/>
          <p:cNvSpPr>
            <a:spLocks noGrp="1"/>
          </p:cNvSpPr>
          <p:nvPr>
            <p:ph sz="quarter" idx="1"/>
          </p:nvPr>
        </p:nvSpPr>
        <p:spPr>
          <a:xfrm>
            <a:off x="1475656" y="1412776"/>
            <a:ext cx="6840760" cy="4683224"/>
          </a:xfrm>
        </p:spPr>
        <p:txBody>
          <a:bodyPr>
            <a:normAutofit/>
          </a:bodyPr>
          <a:lstStyle/>
          <a:p>
            <a:pPr marL="400050" lvl="1" indent="0">
              <a:buNone/>
            </a:pPr>
            <a:r>
              <a:rPr lang="en-US" sz="2400" dirty="0" smtClean="0">
                <a:solidFill>
                  <a:schemeClr val="tx1">
                    <a:lumMod val="65000"/>
                    <a:lumOff val="35000"/>
                  </a:schemeClr>
                </a:solidFill>
              </a:rPr>
              <a:t>Please use the following reference when citing information from this presentation:</a:t>
            </a:r>
          </a:p>
          <a:p>
            <a:pPr>
              <a:buNone/>
            </a:pPr>
            <a:endParaRPr lang="en-CA" sz="2400" dirty="0" smtClean="0">
              <a:solidFill>
                <a:schemeClr val="tx1">
                  <a:lumMod val="65000"/>
                  <a:lumOff val="35000"/>
                </a:schemeClr>
              </a:solidFill>
            </a:endParaRPr>
          </a:p>
          <a:p>
            <a:pPr>
              <a:buNone/>
            </a:pPr>
            <a:r>
              <a:rPr lang="en-CA" sz="2400" dirty="0" smtClean="0">
                <a:solidFill>
                  <a:schemeClr val="tx1">
                    <a:lumMod val="65000"/>
                    <a:lumOff val="35000"/>
                  </a:schemeClr>
                </a:solidFill>
              </a:rPr>
              <a:t>	</a:t>
            </a:r>
            <a:r>
              <a:rPr lang="en-CA" sz="2400" dirty="0">
                <a:solidFill>
                  <a:schemeClr val="tx1">
                    <a:lumMod val="65000"/>
                    <a:lumOff val="35000"/>
                  </a:schemeClr>
                </a:solidFill>
              </a:rPr>
              <a:t>Canadian Partnership Against Cancer. </a:t>
            </a:r>
            <a:r>
              <a:rPr lang="en-CA" sz="2400" dirty="0" smtClean="0">
                <a:solidFill>
                  <a:schemeClr val="tx1">
                    <a:lumMod val="65000"/>
                    <a:lumOff val="35000"/>
                  </a:schemeClr>
                </a:solidFill>
              </a:rPr>
              <a:t>Breast Cancer Screening in Canada: Environmental </a:t>
            </a:r>
            <a:r>
              <a:rPr lang="en-CA" sz="2400" dirty="0">
                <a:solidFill>
                  <a:schemeClr val="tx1">
                    <a:lumMod val="65000"/>
                    <a:lumOff val="35000"/>
                  </a:schemeClr>
                </a:solidFill>
              </a:rPr>
              <a:t>Scan [Internet</a:t>
            </a:r>
            <a:r>
              <a:rPr lang="en-CA" sz="2400" dirty="0" smtClean="0">
                <a:solidFill>
                  <a:schemeClr val="tx1">
                    <a:lumMod val="65000"/>
                    <a:lumOff val="35000"/>
                  </a:schemeClr>
                </a:solidFill>
              </a:rPr>
              <a:t>]. Toronto </a:t>
            </a:r>
            <a:r>
              <a:rPr lang="en-CA" sz="2400" dirty="0">
                <a:solidFill>
                  <a:schemeClr val="tx1">
                    <a:lumMod val="65000"/>
                    <a:lumOff val="35000"/>
                  </a:schemeClr>
                </a:solidFill>
              </a:rPr>
              <a:t>(ON): Canadian Partnership Against </a:t>
            </a:r>
            <a:r>
              <a:rPr lang="en-CA" sz="2400" dirty="0" smtClean="0">
                <a:solidFill>
                  <a:schemeClr val="tx1">
                    <a:lumMod val="65000"/>
                    <a:lumOff val="35000"/>
                  </a:schemeClr>
                </a:solidFill>
              </a:rPr>
              <a:t>Cancer; 2017 [cited (Enter Date Accessed </a:t>
            </a:r>
            <a:r>
              <a:rPr lang="en-CA" sz="2400" dirty="0">
                <a:solidFill>
                  <a:schemeClr val="tx1">
                    <a:lumMod val="65000"/>
                    <a:lumOff val="35000"/>
                  </a:schemeClr>
                </a:solidFill>
              </a:rPr>
              <a:t>– formatted as YYYY </a:t>
            </a:r>
            <a:r>
              <a:rPr lang="en-CA" sz="2400" dirty="0" smtClean="0">
                <a:solidFill>
                  <a:schemeClr val="tx1">
                    <a:lumMod val="65000"/>
                    <a:lumOff val="35000"/>
                  </a:schemeClr>
                </a:solidFill>
              </a:rPr>
              <a:t>MM)]. Available </a:t>
            </a:r>
            <a:r>
              <a:rPr lang="en-CA" sz="2400" dirty="0">
                <a:solidFill>
                  <a:schemeClr val="tx1">
                    <a:lumMod val="65000"/>
                    <a:lumOff val="35000"/>
                  </a:schemeClr>
                </a:solidFill>
              </a:rPr>
              <a:t>from</a:t>
            </a:r>
            <a:r>
              <a:rPr lang="en-CA" sz="2400" dirty="0" smtClean="0">
                <a:solidFill>
                  <a:schemeClr val="tx1">
                    <a:lumMod val="65000"/>
                    <a:lumOff val="35000"/>
                  </a:schemeClr>
                </a:solidFill>
              </a:rPr>
              <a:t>: (Enter Link)</a:t>
            </a:r>
            <a:endParaRPr lang="en-CA" sz="2400" dirty="0">
              <a:solidFill>
                <a:schemeClr val="tx1">
                  <a:lumMod val="65000"/>
                  <a:lumOff val="35000"/>
                </a:schemeClr>
              </a:solidFill>
            </a:endParaRPr>
          </a:p>
          <a:p>
            <a:pPr>
              <a:buNone/>
            </a:pPr>
            <a:endParaRPr lang="en-CA" sz="2000" dirty="0" smtClean="0">
              <a:solidFill>
                <a:schemeClr val="tx1">
                  <a:lumMod val="65000"/>
                  <a:lumOff val="35000"/>
                </a:schemeClr>
              </a:solidFill>
            </a:endParaRPr>
          </a:p>
          <a:p>
            <a:pPr>
              <a:buNone/>
            </a:pPr>
            <a:endParaRPr lang="en-US" sz="2000" dirty="0" smtClean="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C35E50E1-3288-4B49-A832-AC6F42EE392F}"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912768" cy="720080"/>
          </a:xfrm>
        </p:spPr>
        <p:txBody>
          <a:bodyPr>
            <a:normAutofit/>
          </a:bodyPr>
          <a:lstStyle/>
          <a:p>
            <a:pPr algn="l">
              <a:lnSpc>
                <a:spcPts val="3000"/>
              </a:lnSpc>
            </a:pPr>
            <a:r>
              <a:rPr lang="en-US" sz="3100" b="1" dirty="0" smtClean="0">
                <a:solidFill>
                  <a:schemeClr val="tx1">
                    <a:lumMod val="65000"/>
                    <a:lumOff val="35000"/>
                  </a:schemeClr>
                </a:solidFill>
              </a:rPr>
              <a:t>Acknowledgements</a:t>
            </a:r>
            <a:endParaRPr lang="en-US" sz="2800" b="1" dirty="0">
              <a:solidFill>
                <a:schemeClr val="tx1">
                  <a:lumMod val="65000"/>
                  <a:lumOff val="35000"/>
                </a:schemeClr>
              </a:solidFill>
            </a:endParaRPr>
          </a:p>
        </p:txBody>
      </p:sp>
      <p:sp>
        <p:nvSpPr>
          <p:cNvPr id="9" name="Content Placeholder 2"/>
          <p:cNvSpPr>
            <a:spLocks noGrp="1"/>
          </p:cNvSpPr>
          <p:nvPr>
            <p:ph sz="quarter" idx="1"/>
          </p:nvPr>
        </p:nvSpPr>
        <p:spPr>
          <a:xfrm>
            <a:off x="1475656" y="1412776"/>
            <a:ext cx="6840760" cy="4683224"/>
          </a:xfrm>
        </p:spPr>
        <p:txBody>
          <a:bodyPr>
            <a:normAutofit/>
          </a:bodyPr>
          <a:lstStyle/>
          <a:p>
            <a:pPr marL="0" indent="0">
              <a:buNone/>
            </a:pPr>
            <a:endParaRPr lang="en-CA" sz="2000" dirty="0" smtClean="0">
              <a:solidFill>
                <a:schemeClr val="tx1">
                  <a:lumMod val="65000"/>
                  <a:lumOff val="35000"/>
                </a:schemeClr>
              </a:solidFill>
            </a:endParaRPr>
          </a:p>
          <a:p>
            <a:pPr marL="0" indent="0">
              <a:buNone/>
            </a:pPr>
            <a:r>
              <a:rPr lang="en-CA" sz="2000" dirty="0" smtClean="0">
                <a:solidFill>
                  <a:schemeClr val="tx1">
                    <a:lumMod val="65000"/>
                    <a:lumOff val="35000"/>
                  </a:schemeClr>
                </a:solidFill>
              </a:rPr>
              <a:t>Production of this environmental scan has been made possible through financial support from </a:t>
            </a:r>
            <a:r>
              <a:rPr lang="en-CA" sz="2000" dirty="0" smtClean="0">
                <a:solidFill>
                  <a:schemeClr val="tx1">
                    <a:lumMod val="65000"/>
                    <a:lumOff val="35000"/>
                  </a:schemeClr>
                </a:solidFill>
                <a:hlinkClick r:id="rId2"/>
              </a:rPr>
              <a:t>Health Canada </a:t>
            </a:r>
            <a:r>
              <a:rPr lang="en-CA" sz="2000" dirty="0" smtClean="0">
                <a:solidFill>
                  <a:schemeClr val="tx1">
                    <a:lumMod val="65000"/>
                    <a:lumOff val="35000"/>
                  </a:schemeClr>
                </a:solidFill>
              </a:rPr>
              <a:t>through the </a:t>
            </a:r>
            <a:r>
              <a:rPr lang="en-CA" sz="2000" dirty="0" smtClean="0">
                <a:solidFill>
                  <a:schemeClr val="tx1">
                    <a:lumMod val="65000"/>
                    <a:lumOff val="35000"/>
                  </a:schemeClr>
                </a:solidFill>
                <a:hlinkClick r:id="rId3"/>
              </a:rPr>
              <a:t>Canadian Partnership Against Cancer</a:t>
            </a:r>
            <a:r>
              <a:rPr lang="en-CA" sz="2000" dirty="0" smtClean="0">
                <a:solidFill>
                  <a:schemeClr val="tx1">
                    <a:lumMod val="65000"/>
                    <a:lumOff val="35000"/>
                  </a:schemeClr>
                </a:solidFill>
              </a:rPr>
              <a:t>.</a:t>
            </a:r>
          </a:p>
          <a:p>
            <a:pPr>
              <a:buNone/>
            </a:pPr>
            <a:endParaRPr lang="en-US" sz="2000" dirty="0" smtClean="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C35E50E1-3288-4B49-A832-AC6F42EE392F}" type="slidenum">
              <a:rPr lang="en-US" smtClean="0"/>
              <a:pPr/>
              <a:t>48</a:t>
            </a:fld>
            <a:endParaRPr lang="en-US" dirty="0"/>
          </a:p>
        </p:txBody>
      </p:sp>
    </p:spTree>
    <p:extLst>
      <p:ext uri="{BB962C8B-B14F-4D97-AF65-F5344CB8AC3E}">
        <p14:creationId xmlns:p14="http://schemas.microsoft.com/office/powerpoint/2010/main" val="3775713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7308304" cy="562074"/>
          </a:xfrm>
        </p:spPr>
        <p:txBody>
          <a:bodyPr>
            <a:noAutofit/>
          </a:bodyPr>
          <a:lstStyle/>
          <a:p>
            <a:pPr algn="l"/>
            <a:r>
              <a:rPr lang="en-CA" sz="3000" b="1" dirty="0" smtClean="0">
                <a:solidFill>
                  <a:schemeClr val="tx1">
                    <a:lumMod val="65000"/>
                    <a:lumOff val="35000"/>
                  </a:schemeClr>
                </a:solidFill>
              </a:rPr>
              <a:t>Breast </a:t>
            </a:r>
            <a:r>
              <a:rPr lang="en-CA" sz="3000" b="1" dirty="0">
                <a:solidFill>
                  <a:schemeClr val="tx1">
                    <a:lumMod val="65000"/>
                    <a:lumOff val="35000"/>
                  </a:schemeClr>
                </a:solidFill>
              </a:rPr>
              <a:t>C</a:t>
            </a:r>
            <a:r>
              <a:rPr lang="en-CA" sz="3000" b="1" dirty="0" smtClean="0">
                <a:solidFill>
                  <a:schemeClr val="tx1">
                    <a:lumMod val="65000"/>
                    <a:lumOff val="35000"/>
                  </a:schemeClr>
                </a:solidFill>
              </a:rPr>
              <a:t>ancer Screening Programs and Guidelines – Highlights</a:t>
            </a:r>
            <a:endParaRPr lang="en-CA" sz="3000" b="1" dirty="0">
              <a:solidFill>
                <a:schemeClr val="tx1">
                  <a:lumMod val="65000"/>
                  <a:lumOff val="35000"/>
                </a:schemeClr>
              </a:solidFill>
            </a:endParaRPr>
          </a:p>
        </p:txBody>
      </p:sp>
      <p:sp>
        <p:nvSpPr>
          <p:cNvPr id="3" name="Content Placeholder 2"/>
          <p:cNvSpPr>
            <a:spLocks noGrp="1"/>
          </p:cNvSpPr>
          <p:nvPr>
            <p:ph idx="1"/>
          </p:nvPr>
        </p:nvSpPr>
        <p:spPr>
          <a:xfrm>
            <a:off x="457200" y="1600200"/>
            <a:ext cx="8363272" cy="4525963"/>
          </a:xfrm>
        </p:spPr>
        <p:txBody>
          <a:bodyPr>
            <a:normAutofit fontScale="47500" lnSpcReduction="20000"/>
          </a:bodyPr>
          <a:lstStyle/>
          <a:p>
            <a:pPr marL="0" indent="0">
              <a:buNone/>
            </a:pPr>
            <a:r>
              <a:rPr lang="en-CA" sz="3400" dirty="0"/>
              <a:t>Breast Cancer Screening Programs in Canada (refer to slide </a:t>
            </a:r>
            <a:r>
              <a:rPr lang="en-CA" sz="3400" dirty="0" smtClean="0"/>
              <a:t>#</a:t>
            </a:r>
            <a:r>
              <a:rPr lang="en-CA" sz="3400" dirty="0"/>
              <a:t>7</a:t>
            </a:r>
            <a:r>
              <a:rPr lang="en-CA" sz="3400" dirty="0" smtClean="0"/>
              <a:t>)</a:t>
            </a:r>
            <a:endParaRPr lang="en-CA" sz="3400" dirty="0"/>
          </a:p>
          <a:p>
            <a:r>
              <a:rPr lang="en-US" sz="3400" dirty="0"/>
              <a:t>The first organized breast cancer screening program began in British Columbia in 1988. From 1990 to 2008, 11 more provinces </a:t>
            </a:r>
            <a:r>
              <a:rPr lang="en-US" sz="3400" dirty="0" smtClean="0"/>
              <a:t>and territories started </a:t>
            </a:r>
            <a:r>
              <a:rPr lang="en-US" sz="3400" dirty="0"/>
              <a:t>organized breast cancer screening programs. Nunavut does not have an organized breast cancer screening program. </a:t>
            </a:r>
          </a:p>
          <a:p>
            <a:pPr marL="0" indent="0">
              <a:buNone/>
            </a:pPr>
            <a:endParaRPr lang="en-CA" sz="3400" dirty="0" smtClean="0"/>
          </a:p>
          <a:p>
            <a:pPr marL="0" indent="0">
              <a:buNone/>
            </a:pPr>
            <a:r>
              <a:rPr lang="en-CA" sz="3400" dirty="0" smtClean="0"/>
              <a:t>Provincial </a:t>
            </a:r>
            <a:r>
              <a:rPr lang="en-CA" sz="3400" dirty="0"/>
              <a:t>and Territorial Breast Cancer Screening Clinical Practice Guidelines (refer to slide #</a:t>
            </a:r>
            <a:r>
              <a:rPr lang="en-CA" sz="3400" dirty="0" smtClean="0"/>
              <a:t>10-12)</a:t>
            </a:r>
            <a:endParaRPr lang="en-CA" sz="3400" dirty="0"/>
          </a:p>
          <a:p>
            <a:r>
              <a:rPr lang="en-CA" sz="3400" dirty="0"/>
              <a:t>Most provinces and territories recommend screening women at average risk with a mammogram every two years at age 50, and continue until age 74 or 75. Some provinces and territories accept women at ages &lt;50 to screen for breast cancer, every </a:t>
            </a:r>
            <a:r>
              <a:rPr lang="en-CA" sz="3400" dirty="0" smtClean="0"/>
              <a:t>one </a:t>
            </a:r>
            <a:r>
              <a:rPr lang="en-CA" sz="3400" dirty="0"/>
              <a:t>or </a:t>
            </a:r>
            <a:r>
              <a:rPr lang="en-CA" sz="3400" dirty="0" smtClean="0"/>
              <a:t>two </a:t>
            </a:r>
            <a:r>
              <a:rPr lang="en-CA" sz="3400" dirty="0"/>
              <a:t>years, if a woman chooses to get screened, has been identified as high risk, or has a physician recommendation.</a:t>
            </a:r>
          </a:p>
          <a:p>
            <a:pPr marL="0" indent="0">
              <a:buNone/>
            </a:pPr>
            <a:endParaRPr lang="en-CA" sz="3400" dirty="0" smtClean="0"/>
          </a:p>
          <a:p>
            <a:pPr marL="0" indent="0">
              <a:buNone/>
            </a:pPr>
            <a:r>
              <a:rPr lang="en-CA" sz="3400" dirty="0" smtClean="0"/>
              <a:t>Breast </a:t>
            </a:r>
            <a:r>
              <a:rPr lang="en-CA" sz="3400" dirty="0"/>
              <a:t>Cancer Screening Recruitment Methods (refer to slide #</a:t>
            </a:r>
            <a:r>
              <a:rPr lang="en-CA" sz="3400" dirty="0" smtClean="0"/>
              <a:t>13)</a:t>
            </a:r>
            <a:endParaRPr lang="en-CA" sz="3400" dirty="0"/>
          </a:p>
          <a:p>
            <a:r>
              <a:rPr lang="en-CA" sz="3400" dirty="0"/>
              <a:t>Most provinces and territories (with the exception of Nunavut) recruit women into their breast cancer screening program with a physician referral or self-referral. Additionally, six provinces require an initial invitation letter to be accepted into the screening program. </a:t>
            </a:r>
            <a:endParaRPr lang="en-CA" dirty="0"/>
          </a:p>
        </p:txBody>
      </p:sp>
      <p:sp>
        <p:nvSpPr>
          <p:cNvPr id="6" name="Slide Number Placeholder 5"/>
          <p:cNvSpPr>
            <a:spLocks noGrp="1"/>
          </p:cNvSpPr>
          <p:nvPr>
            <p:ph type="sldNum" sz="quarter" idx="12"/>
          </p:nvPr>
        </p:nvSpPr>
        <p:spPr/>
        <p:txBody>
          <a:bodyPr/>
          <a:lstStyle/>
          <a:p>
            <a:fld id="{C35E50E1-3288-4B49-A832-AC6F42EE392F}" type="slidenum">
              <a:rPr lang="en-US" smtClean="0"/>
              <a:pPr/>
              <a:t>5</a:t>
            </a:fld>
            <a:endParaRPr lang="en-US" dirty="0"/>
          </a:p>
        </p:txBody>
      </p:sp>
    </p:spTree>
    <p:extLst>
      <p:ext uri="{BB962C8B-B14F-4D97-AF65-F5344CB8AC3E}">
        <p14:creationId xmlns:p14="http://schemas.microsoft.com/office/powerpoint/2010/main" val="1294064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p:cNvSpPr txBox="1"/>
          <p:nvPr/>
        </p:nvSpPr>
        <p:spPr>
          <a:xfrm>
            <a:off x="683568" y="0"/>
            <a:ext cx="7776864" cy="430887"/>
          </a:xfrm>
          <a:prstGeom prst="rect">
            <a:avLst/>
          </a:prstGeom>
          <a:noFill/>
        </p:spPr>
        <p:txBody>
          <a:bodyPr wrap="square" rtlCol="0">
            <a:spAutoFit/>
          </a:bodyPr>
          <a:lstStyle/>
          <a:p>
            <a:pPr algn="ctr"/>
            <a:r>
              <a:rPr lang="en-CA" sz="2200" b="1" dirty="0" smtClean="0"/>
              <a:t>Breast Cancer Screening Pathway </a:t>
            </a:r>
            <a:endParaRPr lang="en-CA" sz="2200" b="1" dirty="0"/>
          </a:p>
        </p:txBody>
      </p:sp>
      <p:sp>
        <p:nvSpPr>
          <p:cNvPr id="3" name="TextBox 2"/>
          <p:cNvSpPr txBox="1"/>
          <p:nvPr/>
        </p:nvSpPr>
        <p:spPr>
          <a:xfrm>
            <a:off x="1187624" y="6127526"/>
            <a:ext cx="7241975" cy="369332"/>
          </a:xfrm>
          <a:prstGeom prst="rect">
            <a:avLst/>
          </a:prstGeom>
          <a:noFill/>
        </p:spPr>
        <p:txBody>
          <a:bodyPr wrap="square" rtlCol="0">
            <a:spAutoFit/>
          </a:bodyPr>
          <a:lstStyle/>
          <a:p>
            <a:r>
              <a:rPr lang="en-CA" sz="900" dirty="0"/>
              <a:t>Source: Canadian Partnership Against Cancer. Quality Determinants of Breast Cancer Screening with Mammography in Canada. Toronto: Canadian Partnership Against Cancer; February, 2013. </a:t>
            </a:r>
          </a:p>
        </p:txBody>
      </p:sp>
      <p:pic>
        <p:nvPicPr>
          <p:cNvPr id="9" name="Picture 8"/>
          <p:cNvPicPr>
            <a:picLocks noChangeAspect="1"/>
          </p:cNvPicPr>
          <p:nvPr/>
        </p:nvPicPr>
        <p:blipFill>
          <a:blip r:embed="rId3"/>
          <a:stretch>
            <a:fillRect/>
          </a:stretch>
        </p:blipFill>
        <p:spPr>
          <a:xfrm>
            <a:off x="1547664" y="548680"/>
            <a:ext cx="6048671" cy="5466357"/>
          </a:xfrm>
          <a:prstGeom prst="rect">
            <a:avLst/>
          </a:prstGeom>
        </p:spPr>
      </p:pic>
      <p:sp>
        <p:nvSpPr>
          <p:cNvPr id="6" name="Slide Number Placeholder 5"/>
          <p:cNvSpPr>
            <a:spLocks noGrp="1"/>
          </p:cNvSpPr>
          <p:nvPr>
            <p:ph type="sldNum" sz="quarter" idx="12"/>
          </p:nvPr>
        </p:nvSpPr>
        <p:spPr/>
        <p:txBody>
          <a:bodyPr/>
          <a:lstStyle/>
          <a:p>
            <a:fld id="{C35E50E1-3288-4B49-A832-AC6F42EE392F}" type="slidenum">
              <a:rPr lang="en-US" smtClean="0"/>
              <a:pPr/>
              <a:t>6</a:t>
            </a:fld>
            <a:endParaRPr lang="en-US" dirty="0"/>
          </a:p>
        </p:txBody>
      </p:sp>
    </p:spTree>
    <p:extLst>
      <p:ext uri="{BB962C8B-B14F-4D97-AF65-F5344CB8AC3E}">
        <p14:creationId xmlns:p14="http://schemas.microsoft.com/office/powerpoint/2010/main" val="314619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6660232" y="5949280"/>
            <a:ext cx="2304256"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937783" y="194804"/>
            <a:ext cx="6912768" cy="1152128"/>
          </a:xfrm>
        </p:spPr>
        <p:txBody>
          <a:bodyPr>
            <a:normAutofit fontScale="90000"/>
          </a:bodyPr>
          <a:lstStyle/>
          <a:p>
            <a:pPr algn="l">
              <a:lnSpc>
                <a:spcPts val="3000"/>
              </a:lnSpc>
            </a:pPr>
            <a:r>
              <a:rPr lang="en-US" sz="3100" b="1" dirty="0" smtClean="0">
                <a:solidFill>
                  <a:schemeClr val="tx1">
                    <a:lumMod val="65000"/>
                    <a:lumOff val="35000"/>
                  </a:schemeClr>
                </a:solidFill>
              </a:rPr>
              <a:t/>
            </a:r>
            <a:br>
              <a:rPr lang="en-US" sz="3100" b="1" dirty="0" smtClean="0">
                <a:solidFill>
                  <a:schemeClr val="tx1">
                    <a:lumMod val="65000"/>
                    <a:lumOff val="35000"/>
                  </a:schemeClr>
                </a:solidFill>
              </a:rPr>
            </a:br>
            <a:r>
              <a:rPr lang="en-US" sz="3100" b="1" dirty="0" smtClean="0">
                <a:solidFill>
                  <a:schemeClr val="tx1">
                    <a:lumMod val="65000"/>
                    <a:lumOff val="35000"/>
                  </a:schemeClr>
                </a:solidFill>
              </a:rPr>
              <a:t>Breast </a:t>
            </a:r>
            <a:r>
              <a:rPr lang="en-US" sz="3100" b="1" dirty="0">
                <a:solidFill>
                  <a:schemeClr val="tx1">
                    <a:lumMod val="65000"/>
                    <a:lumOff val="35000"/>
                  </a:schemeClr>
                </a:solidFill>
              </a:rPr>
              <a:t>Cancer Screening Programs in Canada</a:t>
            </a:r>
            <a:br>
              <a:rPr lang="en-US" sz="3100" b="1" dirty="0">
                <a:solidFill>
                  <a:schemeClr val="tx1">
                    <a:lumMod val="65000"/>
                    <a:lumOff val="35000"/>
                  </a:schemeClr>
                </a:solidFill>
              </a:rPr>
            </a:b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graphicFrame>
        <p:nvGraphicFramePr>
          <p:cNvPr id="49" name="Group 82"/>
          <p:cNvGraphicFramePr>
            <a:graphicFrameLocks noGrp="1"/>
          </p:cNvGraphicFramePr>
          <p:nvPr>
            <p:ph sz="quarter" idx="1"/>
            <p:extLst>
              <p:ext uri="{D42A27DB-BD31-4B8C-83A1-F6EECF244321}">
                <p14:modId xmlns:p14="http://schemas.microsoft.com/office/powerpoint/2010/main" val="1968237541"/>
              </p:ext>
            </p:extLst>
          </p:nvPr>
        </p:nvGraphicFramePr>
        <p:xfrm>
          <a:off x="271987" y="1423752"/>
          <a:ext cx="8615961" cy="5117175"/>
        </p:xfrm>
        <a:graphic>
          <a:graphicData uri="http://schemas.openxmlformats.org/drawingml/2006/table">
            <a:tbl>
              <a:tblPr/>
              <a:tblGrid>
                <a:gridCol w="1507391"/>
                <a:gridCol w="1300921"/>
                <a:gridCol w="2880320"/>
                <a:gridCol w="2927329"/>
              </a:tblGrid>
              <a:tr h="289784">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100" b="1"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Program 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Program name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Agency responsible for program administration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CA"/>
                    </a:p>
                  </a:txBody>
                  <a:tcPr/>
                </a:tc>
                <a:tc hMerge="1">
                  <a:txBody>
                    <a:bodyPr/>
                    <a:lstStyle/>
                    <a:p>
                      <a:endParaRPr lang="en-CA"/>
                    </a:p>
                  </a:txBody>
                  <a:tcPr/>
                </a:tc>
              </a:tr>
              <a:tr h="66112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2003</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endParaRP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2008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Breast Screening Program, Stanton Territorial Health Authority</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Breast Screening Program, Hay River Health and Social Services Authority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Stanton Territorial Health Authority</a:t>
                      </a: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US" sz="1100" b="0" i="0" u="none" strike="noStrike" cap="none" normalizeH="0" baseline="0" dirty="0" smtClean="0">
                        <a:ln>
                          <a:noFill/>
                        </a:ln>
                        <a:solidFill>
                          <a:schemeClr val="tx1"/>
                        </a:solidFill>
                        <a:effectLst/>
                        <a:latin typeface="+mj-lt"/>
                        <a:ea typeface="ヒラギノ角ゴ Pro W3" charset="-128"/>
                      </a:endParaRPr>
                    </a:p>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Hay River Health and Social Services Authority </a:t>
                      </a:r>
                      <a:endParaRPr kumimoji="0" lang="en-US"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378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Yukon Mammography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Government of Yukon (Yukon Hospital Corporation)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378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j-lt"/>
                          <a:ea typeface="ヒラギノ角ゴ Pro W3" charset="-128"/>
                          <a:cs typeface="+mn-cs"/>
                        </a:rPr>
                        <a:t>BC Cancer Breast Screening</a:t>
                      </a:r>
                      <a:endParaRPr kumimoji="0" lang="en-CA" sz="1100" b="0" i="0" u="none" strike="noStrike" kern="1200" cap="none" normalizeH="0" baseline="0" dirty="0" smtClean="0">
                        <a:ln>
                          <a:noFill/>
                        </a:ln>
                        <a:solidFill>
                          <a:schemeClr val="tx1"/>
                        </a:solidFill>
                        <a:effectLst/>
                        <a:latin typeface="+mj-lt"/>
                        <a:ea typeface="ヒラギノ角ゴ Pro W3" charset="-128"/>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BC Cancer Agency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Alberta Breast Cancer Screening Program (ABCSP)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Alberta Health Services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Screening Program for Breast Cancer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Saskatchewan Cancer Agency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BreastCheck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CancerCare 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Ontario Breast Screening Program </a:t>
                      </a:r>
                      <a:r>
                        <a:rPr kumimoji="0" lang="en-CA" sz="1100" b="0" i="0" u="none" strike="noStrike" kern="1200" cap="none" normalizeH="0" baseline="0" dirty="0" smtClean="0">
                          <a:ln>
                            <a:noFill/>
                          </a:ln>
                          <a:solidFill>
                            <a:schemeClr val="tx1"/>
                          </a:solidFill>
                          <a:effectLst/>
                          <a:latin typeface="+mn-lt"/>
                          <a:ea typeface="ヒラギノ角ゴ Pro W3" charset="-128"/>
                          <a:cs typeface="+mn-cs"/>
                        </a:rPr>
                        <a:t>(OBSP)</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Cancer Care Ontario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37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mj-lt"/>
                          <a:ea typeface="ヒラギノ角ゴ Pro W3" charset="-128"/>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dirty="0" smtClean="0">
                          <a:ln>
                            <a:noFill/>
                          </a:ln>
                          <a:solidFill>
                            <a:schemeClr val="tx1"/>
                          </a:solidFill>
                          <a:effectLst/>
                          <a:latin typeface="+mj-lt"/>
                          <a:ea typeface="ヒラギノ角ゴ Pro W3" charset="-128"/>
                        </a:rPr>
                        <a:t>1998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spc="0" normalizeH="0" baseline="0" noProof="0" dirty="0" smtClean="0">
                          <a:ln>
                            <a:noFill/>
                          </a:ln>
                          <a:solidFill>
                            <a:schemeClr val="tx1"/>
                          </a:solidFill>
                          <a:effectLst/>
                          <a:uLnTx/>
                          <a:uFillTx/>
                          <a:latin typeface="+mj-lt"/>
                          <a:ea typeface="ヒラギノ角ゴ Pro W3" charset="-128"/>
                        </a:rPr>
                        <a:t>Programme québécois de dépistage du cancer du sein (PQDCS)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mj-lt"/>
                        </a:rPr>
                        <a:t>Ministère de la Santé et des Services sociaux</a:t>
                      </a:r>
                      <a:endParaRPr kumimoji="0" lang="en-CA" sz="1100" b="0" i="0" u="none" strike="noStrike" cap="none" normalizeH="0" baseline="0" dirty="0" smtClean="0">
                        <a:ln>
                          <a:noFill/>
                        </a:ln>
                        <a:solidFill>
                          <a:schemeClr val="tx1"/>
                        </a:solidFill>
                        <a:effectLst/>
                        <a:latin typeface="+mj-lt"/>
                        <a:ea typeface="ヒラギノ角ゴ Pro W3"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378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New Brunswick Breast Cancer Screening Services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solidFill>
                          <a:effectLst/>
                          <a:latin typeface="+mj-lt"/>
                          <a:ea typeface="ヒラギノ角ゴ Pro W3" charset="-128"/>
                        </a:rPr>
                        <a:t>New Brunswick Cancer Network (NB Department of Health)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Nova Scotia Breast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kern="1200" cap="none" normalizeH="0" baseline="0" dirty="0" smtClean="0">
                          <a:ln>
                            <a:noFill/>
                          </a:ln>
                          <a:solidFill>
                            <a:schemeClr val="tx1"/>
                          </a:solidFill>
                          <a:effectLst/>
                          <a:latin typeface="+mn-lt"/>
                          <a:ea typeface="ヒラギノ角ゴ Pro W3" charset="-128"/>
                          <a:cs typeface="+mn-cs"/>
                        </a:rPr>
                        <a:t>IWK Health Authority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PEI Breast Screening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kern="1200" cap="none" normalizeH="0" baseline="0" dirty="0" smtClean="0">
                          <a:ln>
                            <a:noFill/>
                          </a:ln>
                          <a:solidFill>
                            <a:schemeClr val="tx1"/>
                          </a:solidFill>
                          <a:effectLst/>
                          <a:latin typeface="+mn-lt"/>
                          <a:ea typeface="ヒラギノ角ゴ Pro W3" charset="-128"/>
                          <a:cs typeface="+mn-cs"/>
                        </a:rPr>
                        <a:t>Health PEI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155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solidFill>
                          <a:effectLst/>
                          <a:latin typeface="+mj-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9FE"/>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1996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solidFill>
                          <a:effectLst/>
                          <a:latin typeface="+mj-lt"/>
                          <a:ea typeface="ヒラギノ角ゴ Pro W3" charset="-128"/>
                        </a:rPr>
                        <a:t>Breast Screening Program for 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solidFill>
                          <a:effectLst/>
                          <a:latin typeface="+mj-lt"/>
                          <a:ea typeface="ヒラギノ角ゴ Pro W3" charset="-128"/>
                        </a:rPr>
                        <a:t>Eastern Health, Cancer Care 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0" name="TextBox 49"/>
          <p:cNvSpPr txBox="1"/>
          <p:nvPr/>
        </p:nvSpPr>
        <p:spPr>
          <a:xfrm>
            <a:off x="240862" y="6592984"/>
            <a:ext cx="3962400" cy="230832"/>
          </a:xfrm>
          <a:prstGeom prst="rect">
            <a:avLst/>
          </a:prstGeom>
          <a:noFill/>
        </p:spPr>
        <p:txBody>
          <a:bodyPr wrap="square" rtlCol="0">
            <a:spAutoFit/>
          </a:bodyPr>
          <a:lstStyle/>
          <a:p>
            <a:r>
              <a:rPr lang="en-CA" sz="900" dirty="0" smtClean="0">
                <a:latin typeface="+mj-lt"/>
                <a:cs typeface="Arial" panose="020B0604020202020204" pitchFamily="34" charset="0"/>
              </a:rPr>
              <a:t>*No organized screening program available in Nunavut </a:t>
            </a:r>
            <a:endParaRPr lang="en-CA" sz="900" dirty="0">
              <a:latin typeface="+mj-lt"/>
              <a:cs typeface="Arial" panose="020B0604020202020204" pitchFamily="34" charset="0"/>
            </a:endParaRPr>
          </a:p>
        </p:txBody>
      </p:sp>
      <p:sp>
        <p:nvSpPr>
          <p:cNvPr id="4" name="Slide Number Placeholder 3"/>
          <p:cNvSpPr>
            <a:spLocks noGrp="1"/>
          </p:cNvSpPr>
          <p:nvPr>
            <p:ph type="sldNum" sz="quarter" idx="12"/>
          </p:nvPr>
        </p:nvSpPr>
        <p:spPr/>
        <p:txBody>
          <a:bodyPr/>
          <a:lstStyle/>
          <a:p>
            <a:fld id="{C35E50E1-3288-4B49-A832-AC6F42EE392F}"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116632"/>
            <a:ext cx="6635080" cy="1143000"/>
          </a:xfrm>
        </p:spPr>
        <p:txBody>
          <a:bodyPr>
            <a:noAutofit/>
          </a:bodyPr>
          <a:lstStyle/>
          <a:p>
            <a:pPr algn="l">
              <a:lnSpc>
                <a:spcPts val="3000"/>
              </a:lnSpc>
            </a:pPr>
            <a:r>
              <a:rPr lang="en-US" sz="2800" b="1" dirty="0" smtClean="0">
                <a:solidFill>
                  <a:schemeClr val="tx1">
                    <a:lumMod val="65000"/>
                    <a:lumOff val="35000"/>
                  </a:schemeClr>
                </a:solidFill>
              </a:rPr>
              <a:t>Canadian Task Force on Preventive Health Care Guidelines (2011)</a:t>
            </a:r>
            <a:r>
              <a:rPr lang="en-CA" sz="2800" b="1" dirty="0" smtClean="0">
                <a:solidFill>
                  <a:schemeClr val="tx1">
                    <a:lumMod val="65000"/>
                    <a:lumOff val="35000"/>
                  </a:schemeClr>
                </a:solidFill>
              </a:rPr>
              <a:t/>
            </a:r>
            <a:br>
              <a:rPr lang="en-CA" sz="2800" b="1" dirty="0" smtClean="0">
                <a:solidFill>
                  <a:schemeClr val="tx1">
                    <a:lumMod val="65000"/>
                    <a:lumOff val="35000"/>
                  </a:schemeClr>
                </a:solidFill>
              </a:rPr>
            </a:br>
            <a:endParaRPr lang="en-US" sz="2800" b="1" dirty="0">
              <a:solidFill>
                <a:schemeClr val="tx1">
                  <a:lumMod val="65000"/>
                  <a:lumOff val="35000"/>
                </a:schemeClr>
              </a:solidFill>
            </a:endParaRPr>
          </a:p>
        </p:txBody>
      </p:sp>
      <p:sp>
        <p:nvSpPr>
          <p:cNvPr id="3" name="Content Placeholder 2"/>
          <p:cNvSpPr>
            <a:spLocks noGrp="1"/>
          </p:cNvSpPr>
          <p:nvPr>
            <p:ph idx="1"/>
          </p:nvPr>
        </p:nvSpPr>
        <p:spPr>
          <a:xfrm>
            <a:off x="971600" y="1700808"/>
            <a:ext cx="7632848" cy="4464496"/>
          </a:xfrm>
        </p:spPr>
        <p:txBody>
          <a:bodyPr>
            <a:normAutofit/>
          </a:bodyPr>
          <a:lstStyle/>
          <a:p>
            <a:pPr marL="0" indent="0">
              <a:buNone/>
            </a:pPr>
            <a:r>
              <a:rPr lang="en-CA" sz="2800" dirty="0" smtClean="0">
                <a:solidFill>
                  <a:schemeClr val="tx1">
                    <a:lumMod val="65000"/>
                    <a:lumOff val="35000"/>
                  </a:schemeClr>
                </a:solidFill>
              </a:rPr>
              <a:t>The Canadian Task Force on Preventive Health Care recommends screening </a:t>
            </a:r>
            <a:r>
              <a:rPr lang="en-CA" sz="2800" dirty="0">
                <a:solidFill>
                  <a:schemeClr val="tx1">
                    <a:lumMod val="65000"/>
                    <a:lumOff val="35000"/>
                  </a:schemeClr>
                </a:solidFill>
              </a:rPr>
              <a:t>women at average </a:t>
            </a:r>
            <a:r>
              <a:rPr lang="en-CA" sz="2800" dirty="0" smtClean="0">
                <a:solidFill>
                  <a:schemeClr val="tx1">
                    <a:lumMod val="65000"/>
                    <a:lumOff val="35000"/>
                  </a:schemeClr>
                </a:solidFill>
              </a:rPr>
              <a:t>risk, aged 50-74, with mammography every </a:t>
            </a:r>
            <a:r>
              <a:rPr lang="en-CA" sz="2800" dirty="0">
                <a:solidFill>
                  <a:schemeClr val="tx1">
                    <a:lumMod val="65000"/>
                    <a:lumOff val="35000"/>
                  </a:schemeClr>
                </a:solidFill>
              </a:rPr>
              <a:t>2-3 </a:t>
            </a:r>
            <a:r>
              <a:rPr lang="en-CA" sz="2800" dirty="0" smtClean="0">
                <a:solidFill>
                  <a:schemeClr val="tx1">
                    <a:lumMod val="65000"/>
                    <a:lumOff val="35000"/>
                  </a:schemeClr>
                </a:solidFill>
              </a:rPr>
              <a:t>years. </a:t>
            </a:r>
          </a:p>
          <a:p>
            <a:pPr marL="0" indent="0">
              <a:buNone/>
            </a:pPr>
            <a:endParaRPr lang="en-CA" sz="2000" dirty="0" smtClean="0">
              <a:solidFill>
                <a:schemeClr val="tx1">
                  <a:lumMod val="65000"/>
                  <a:lumOff val="35000"/>
                </a:schemeClr>
              </a:solidFill>
            </a:endParaRPr>
          </a:p>
          <a:p>
            <a:pPr marL="0" indent="0">
              <a:buNone/>
            </a:pPr>
            <a:r>
              <a:rPr lang="en-CA" sz="2000" dirty="0" smtClean="0">
                <a:solidFill>
                  <a:schemeClr val="tx1">
                    <a:lumMod val="65000"/>
                    <a:lumOff val="35000"/>
                  </a:schemeClr>
                </a:solidFill>
              </a:rPr>
              <a:t>Average risk is defined as:</a:t>
            </a:r>
          </a:p>
          <a:p>
            <a:pPr lvl="1">
              <a:buFont typeface="Arial" panose="020B0604020202020204" pitchFamily="34" charset="0"/>
              <a:buChar char="•"/>
            </a:pPr>
            <a:r>
              <a:rPr lang="en-CA" sz="2000" dirty="0" smtClean="0">
                <a:solidFill>
                  <a:schemeClr val="tx1">
                    <a:lumMod val="65000"/>
                    <a:lumOff val="35000"/>
                  </a:schemeClr>
                </a:solidFill>
              </a:rPr>
              <a:t>No personal history of breast cancer </a:t>
            </a:r>
          </a:p>
          <a:p>
            <a:pPr lvl="1">
              <a:buFont typeface="Arial" panose="020B0604020202020204" pitchFamily="34" charset="0"/>
              <a:buChar char="•"/>
            </a:pPr>
            <a:r>
              <a:rPr lang="en-CA" sz="2000" dirty="0" smtClean="0">
                <a:solidFill>
                  <a:schemeClr val="tx1">
                    <a:lumMod val="65000"/>
                    <a:lumOff val="35000"/>
                  </a:schemeClr>
                </a:solidFill>
              </a:rPr>
              <a:t>No history of breast cancer in a first-degree relative</a:t>
            </a:r>
          </a:p>
          <a:p>
            <a:pPr lvl="1">
              <a:buFont typeface="Arial" panose="020B0604020202020204" pitchFamily="34" charset="0"/>
              <a:buChar char="•"/>
            </a:pPr>
            <a:r>
              <a:rPr lang="en-CA" sz="2000" dirty="0" smtClean="0">
                <a:solidFill>
                  <a:schemeClr val="tx1">
                    <a:lumMod val="65000"/>
                    <a:lumOff val="35000"/>
                  </a:schemeClr>
                </a:solidFill>
              </a:rPr>
              <a:t>No known mutations in BRCA1/2 genes</a:t>
            </a:r>
          </a:p>
          <a:p>
            <a:pPr lvl="1">
              <a:buFont typeface="Arial" panose="020B0604020202020204" pitchFamily="34" charset="0"/>
              <a:buChar char="•"/>
            </a:pPr>
            <a:r>
              <a:rPr lang="en-CA" sz="2000" dirty="0" smtClean="0">
                <a:solidFill>
                  <a:schemeClr val="tx1">
                    <a:lumMod val="65000"/>
                    <a:lumOff val="35000"/>
                  </a:schemeClr>
                </a:solidFill>
              </a:rPr>
              <a:t>No previous exposure of chest wall to radiation</a:t>
            </a:r>
          </a:p>
          <a:p>
            <a:pPr lvl="1">
              <a:buFont typeface="Arial" panose="020B0604020202020204" pitchFamily="34" charset="0"/>
              <a:buChar char="•"/>
            </a:pPr>
            <a:endParaRPr lang="en-CA" sz="1600" dirty="0">
              <a:solidFill>
                <a:schemeClr val="tx1">
                  <a:lumMod val="65000"/>
                  <a:lumOff val="35000"/>
                </a:schemeClr>
              </a:solidFill>
            </a:endParaRPr>
          </a:p>
          <a:p>
            <a:pPr marL="0" indent="0">
              <a:buNone/>
            </a:pPr>
            <a:r>
              <a:rPr lang="en-CA" sz="2000" dirty="0">
                <a:solidFill>
                  <a:schemeClr val="tx1">
                    <a:lumMod val="65000"/>
                    <a:lumOff val="35000"/>
                  </a:schemeClr>
                </a:solidFill>
              </a:rPr>
              <a:t>For more information please visit: </a:t>
            </a:r>
            <a:r>
              <a:rPr lang="en-CA" sz="2000" dirty="0">
                <a:solidFill>
                  <a:schemeClr val="tx1">
                    <a:lumMod val="65000"/>
                    <a:lumOff val="35000"/>
                  </a:schemeClr>
                </a:solidFill>
                <a:hlinkClick r:id="rId2"/>
              </a:rPr>
              <a:t>http://canadiantaskforce.ca</a:t>
            </a:r>
            <a:r>
              <a:rPr lang="en-CA" sz="2000" dirty="0" smtClean="0">
                <a:solidFill>
                  <a:schemeClr val="tx1">
                    <a:lumMod val="65000"/>
                    <a:lumOff val="35000"/>
                  </a:schemeClr>
                </a:solidFill>
                <a:hlinkClick r:id="rId2"/>
              </a:rPr>
              <a:t>/</a:t>
            </a:r>
            <a:endParaRPr lang="en-CA" sz="2000" dirty="0" smtClean="0">
              <a:solidFill>
                <a:schemeClr val="tx1">
                  <a:lumMod val="65000"/>
                  <a:lumOff val="35000"/>
                </a:schemeClr>
              </a:solidFill>
            </a:endParaRPr>
          </a:p>
          <a:p>
            <a:pPr lvl="1">
              <a:buFont typeface="Arial" panose="020B0604020202020204" pitchFamily="34" charset="0"/>
              <a:buChar char="•"/>
            </a:pPr>
            <a:endParaRPr lang="en-CA" sz="2400" dirty="0">
              <a:solidFill>
                <a:schemeClr val="tx1">
                  <a:lumMod val="65000"/>
                  <a:lumOff val="35000"/>
                </a:schemeClr>
              </a:solidFill>
            </a:endParaRPr>
          </a:p>
          <a:p>
            <a:pPr>
              <a:buNone/>
            </a:pPr>
            <a:endParaRPr lang="en-US" sz="2800" dirty="0">
              <a:solidFill>
                <a:schemeClr val="tx1">
                  <a:lumMod val="65000"/>
                  <a:lumOff val="35000"/>
                </a:schemeClr>
              </a:solidFill>
            </a:endParaRPr>
          </a:p>
        </p:txBody>
      </p:sp>
      <p:sp>
        <p:nvSpPr>
          <p:cNvPr id="6" name="Slide Number Placeholder 5"/>
          <p:cNvSpPr>
            <a:spLocks noGrp="1"/>
          </p:cNvSpPr>
          <p:nvPr>
            <p:ph type="sldNum" sz="quarter" idx="12"/>
          </p:nvPr>
        </p:nvSpPr>
        <p:spPr/>
        <p:txBody>
          <a:bodyPr/>
          <a:lstStyle/>
          <a:p>
            <a:fld id="{C35E50E1-3288-4B49-A832-AC6F42EE392F}" type="slidenum">
              <a:rPr lang="en-US" smtClean="0"/>
              <a:pPr/>
              <a:t>8</a:t>
            </a:fld>
            <a:endParaRPr lang="en-US" dirty="0"/>
          </a:p>
        </p:txBody>
      </p:sp>
    </p:spTree>
    <p:extLst>
      <p:ext uri="{BB962C8B-B14F-4D97-AF65-F5344CB8AC3E}">
        <p14:creationId xmlns:p14="http://schemas.microsoft.com/office/powerpoint/2010/main" val="3993161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116632"/>
            <a:ext cx="6635080" cy="1143000"/>
          </a:xfrm>
        </p:spPr>
        <p:txBody>
          <a:bodyPr>
            <a:normAutofit fontScale="90000"/>
          </a:bodyPr>
          <a:lstStyle/>
          <a:p>
            <a:pPr algn="l">
              <a:lnSpc>
                <a:spcPts val="3000"/>
              </a:lnSpc>
            </a:pPr>
            <a:r>
              <a:rPr lang="en-US" sz="3300" b="1" dirty="0" smtClean="0">
                <a:solidFill>
                  <a:schemeClr val="tx1">
                    <a:lumMod val="65000"/>
                    <a:lumOff val="35000"/>
                  </a:schemeClr>
                </a:solidFill>
              </a:rPr>
              <a:t>Canadian Task Force on Preventive Health Care Guidelines (2011), cont’d</a:t>
            </a:r>
            <a:r>
              <a:rPr lang="en-CA" sz="3000" b="1" dirty="0" smtClean="0">
                <a:solidFill>
                  <a:schemeClr val="tx1">
                    <a:lumMod val="65000"/>
                    <a:lumOff val="35000"/>
                  </a:schemeClr>
                </a:solidFill>
              </a:rPr>
              <a:t/>
            </a:r>
            <a:br>
              <a:rPr lang="en-CA" sz="3000" b="1" dirty="0" smtClean="0">
                <a:solidFill>
                  <a:schemeClr val="tx1">
                    <a:lumMod val="65000"/>
                    <a:lumOff val="35000"/>
                  </a:schemeClr>
                </a:solidFill>
              </a:rPr>
            </a:br>
            <a:endParaRPr lang="en-US" sz="3000" b="1" dirty="0">
              <a:solidFill>
                <a:schemeClr val="tx1">
                  <a:lumMod val="65000"/>
                  <a:lumOff val="35000"/>
                </a:schemeClr>
              </a:solidFill>
            </a:endParaRPr>
          </a:p>
        </p:txBody>
      </p:sp>
      <p:sp>
        <p:nvSpPr>
          <p:cNvPr id="3" name="Content Placeholder 2"/>
          <p:cNvSpPr>
            <a:spLocks noGrp="1"/>
          </p:cNvSpPr>
          <p:nvPr>
            <p:ph idx="1"/>
          </p:nvPr>
        </p:nvSpPr>
        <p:spPr>
          <a:xfrm>
            <a:off x="827584" y="1700808"/>
            <a:ext cx="7632848" cy="4741987"/>
          </a:xfrm>
        </p:spPr>
        <p:txBody>
          <a:bodyPr>
            <a:normAutofit fontScale="32500" lnSpcReduction="20000"/>
          </a:bodyPr>
          <a:lstStyle/>
          <a:p>
            <a:pPr marL="0" indent="0">
              <a:buNone/>
            </a:pPr>
            <a:r>
              <a:rPr lang="en-CA" sz="6200" dirty="0">
                <a:solidFill>
                  <a:schemeClr val="tx1">
                    <a:lumMod val="65000"/>
                    <a:lumOff val="35000"/>
                  </a:schemeClr>
                </a:solidFill>
              </a:rPr>
              <a:t>Additional breast cancer screening </a:t>
            </a:r>
            <a:r>
              <a:rPr lang="en-CA" sz="6200" dirty="0" smtClean="0">
                <a:solidFill>
                  <a:schemeClr val="tx1">
                    <a:lumMod val="65000"/>
                    <a:lumOff val="35000"/>
                  </a:schemeClr>
                </a:solidFill>
              </a:rPr>
              <a:t>recommendations by the Canadian Task Force on Preventive Health Care (2011) include:</a:t>
            </a:r>
            <a:endParaRPr lang="en-CA" sz="6200" b="1" u="sng" dirty="0">
              <a:solidFill>
                <a:schemeClr val="tx1">
                  <a:lumMod val="65000"/>
                  <a:lumOff val="35000"/>
                </a:schemeClr>
              </a:solidFill>
            </a:endParaRPr>
          </a:p>
          <a:p>
            <a:pPr>
              <a:buFont typeface="Wingdings" pitchFamily="2" charset="2"/>
              <a:buNone/>
            </a:pPr>
            <a:endParaRPr lang="en-CA" sz="5000" u="sng" dirty="0" smtClean="0">
              <a:solidFill>
                <a:schemeClr val="tx1">
                  <a:lumMod val="65000"/>
                  <a:lumOff val="35000"/>
                </a:schemeClr>
              </a:solidFill>
            </a:endParaRPr>
          </a:p>
          <a:p>
            <a:pPr>
              <a:buFont typeface="Wingdings" pitchFamily="2" charset="2"/>
              <a:buNone/>
            </a:pPr>
            <a:r>
              <a:rPr lang="en-CA" sz="5000" u="sng" dirty="0" smtClean="0">
                <a:solidFill>
                  <a:schemeClr val="tx1">
                    <a:lumMod val="65000"/>
                    <a:lumOff val="35000"/>
                  </a:schemeClr>
                </a:solidFill>
              </a:rPr>
              <a:t>Mammography</a:t>
            </a:r>
          </a:p>
          <a:p>
            <a:r>
              <a:rPr lang="en-CA" sz="5000" dirty="0">
                <a:solidFill>
                  <a:schemeClr val="tx1">
                    <a:lumMod val="65000"/>
                    <a:lumOff val="35000"/>
                  </a:schemeClr>
                </a:solidFill>
              </a:rPr>
              <a:t>M</a:t>
            </a:r>
            <a:r>
              <a:rPr lang="en-CA" sz="5000" dirty="0" smtClean="0">
                <a:solidFill>
                  <a:schemeClr val="tx1">
                    <a:lumMod val="65000"/>
                    <a:lumOff val="35000"/>
                  </a:schemeClr>
                </a:solidFill>
              </a:rPr>
              <a:t>ammography screening for women aged 40-49 is </a:t>
            </a:r>
            <a:r>
              <a:rPr lang="en-CA" sz="5000" u="sng" dirty="0" smtClean="0">
                <a:solidFill>
                  <a:schemeClr val="tx1">
                    <a:lumMod val="65000"/>
                    <a:lumOff val="35000"/>
                  </a:schemeClr>
                </a:solidFill>
              </a:rPr>
              <a:t>not</a:t>
            </a:r>
            <a:r>
              <a:rPr lang="en-CA" sz="5000" dirty="0" smtClean="0">
                <a:solidFill>
                  <a:schemeClr val="tx1">
                    <a:lumMod val="65000"/>
                    <a:lumOff val="35000"/>
                  </a:schemeClr>
                </a:solidFill>
              </a:rPr>
              <a:t> </a:t>
            </a:r>
            <a:r>
              <a:rPr lang="en-CA" sz="5000" dirty="0">
                <a:solidFill>
                  <a:schemeClr val="tx1">
                    <a:lumMod val="65000"/>
                    <a:lumOff val="35000"/>
                  </a:schemeClr>
                </a:solidFill>
              </a:rPr>
              <a:t>recommended for routine screening for breast cancer</a:t>
            </a:r>
            <a:endParaRPr lang="en-CA" sz="5000" i="1" dirty="0" smtClean="0">
              <a:solidFill>
                <a:schemeClr val="tx1">
                  <a:lumMod val="65000"/>
                  <a:lumOff val="35000"/>
                </a:schemeClr>
              </a:solidFill>
            </a:endParaRPr>
          </a:p>
          <a:p>
            <a:pPr>
              <a:buFont typeface="Wingdings" pitchFamily="2" charset="2"/>
              <a:buNone/>
            </a:pPr>
            <a:endParaRPr lang="en-CA" sz="5000" u="sng" dirty="0" smtClean="0">
              <a:solidFill>
                <a:schemeClr val="tx1">
                  <a:lumMod val="65000"/>
                  <a:lumOff val="35000"/>
                </a:schemeClr>
              </a:solidFill>
            </a:endParaRPr>
          </a:p>
          <a:p>
            <a:pPr>
              <a:buFont typeface="Wingdings" pitchFamily="2" charset="2"/>
              <a:buNone/>
            </a:pPr>
            <a:r>
              <a:rPr lang="en-CA" sz="5000" u="sng" dirty="0" smtClean="0">
                <a:solidFill>
                  <a:schemeClr val="tx1">
                    <a:lumMod val="65000"/>
                    <a:lumOff val="35000"/>
                  </a:schemeClr>
                </a:solidFill>
              </a:rPr>
              <a:t>Magnetic Resonance Imaging</a:t>
            </a:r>
          </a:p>
          <a:p>
            <a:r>
              <a:rPr lang="en-CA" sz="5000" dirty="0" smtClean="0">
                <a:solidFill>
                  <a:schemeClr val="tx1">
                    <a:lumMod val="65000"/>
                    <a:lumOff val="35000"/>
                  </a:schemeClr>
                </a:solidFill>
              </a:rPr>
              <a:t>Magnetic resonance imaging is </a:t>
            </a:r>
            <a:r>
              <a:rPr lang="en-CA" sz="5000" u="sng" dirty="0" smtClean="0">
                <a:solidFill>
                  <a:schemeClr val="tx1">
                    <a:lumMod val="65000"/>
                    <a:lumOff val="35000"/>
                  </a:schemeClr>
                </a:solidFill>
              </a:rPr>
              <a:t>not</a:t>
            </a:r>
            <a:r>
              <a:rPr lang="en-CA" sz="5000" dirty="0" smtClean="0">
                <a:solidFill>
                  <a:schemeClr val="tx1">
                    <a:lumMod val="65000"/>
                    <a:lumOff val="35000"/>
                  </a:schemeClr>
                </a:solidFill>
              </a:rPr>
              <a:t> recommended for routine screening for breast cancer</a:t>
            </a:r>
            <a:endParaRPr lang="en-CA" sz="5000" i="1" dirty="0" smtClean="0">
              <a:solidFill>
                <a:schemeClr val="tx1">
                  <a:lumMod val="65000"/>
                  <a:lumOff val="35000"/>
                </a:schemeClr>
              </a:solidFill>
            </a:endParaRPr>
          </a:p>
          <a:p>
            <a:pPr>
              <a:buFont typeface="Wingdings" pitchFamily="2" charset="2"/>
              <a:buNone/>
            </a:pPr>
            <a:endParaRPr lang="en-CA" sz="5000" u="sng" dirty="0" smtClean="0">
              <a:solidFill>
                <a:schemeClr val="tx1">
                  <a:lumMod val="65000"/>
                  <a:lumOff val="35000"/>
                </a:schemeClr>
              </a:solidFill>
            </a:endParaRPr>
          </a:p>
          <a:p>
            <a:pPr>
              <a:buFont typeface="Wingdings" pitchFamily="2" charset="2"/>
              <a:buNone/>
            </a:pPr>
            <a:r>
              <a:rPr lang="en-CA" sz="5000" u="sng" dirty="0" smtClean="0">
                <a:solidFill>
                  <a:schemeClr val="tx1">
                    <a:lumMod val="65000"/>
                    <a:lumOff val="35000"/>
                  </a:schemeClr>
                </a:solidFill>
              </a:rPr>
              <a:t>Clinical </a:t>
            </a:r>
            <a:r>
              <a:rPr lang="en-CA" sz="5000" u="sng" dirty="0">
                <a:solidFill>
                  <a:schemeClr val="tx1">
                    <a:lumMod val="65000"/>
                    <a:lumOff val="35000"/>
                  </a:schemeClr>
                </a:solidFill>
              </a:rPr>
              <a:t>Breast </a:t>
            </a:r>
            <a:r>
              <a:rPr lang="en-CA" sz="5000" u="sng" dirty="0" smtClean="0">
                <a:solidFill>
                  <a:schemeClr val="tx1">
                    <a:lumMod val="65000"/>
                    <a:lumOff val="35000"/>
                  </a:schemeClr>
                </a:solidFill>
              </a:rPr>
              <a:t>Exam</a:t>
            </a:r>
            <a:endParaRPr lang="en-CA" sz="5000" u="sng" dirty="0">
              <a:solidFill>
                <a:schemeClr val="tx1">
                  <a:lumMod val="65000"/>
                  <a:lumOff val="35000"/>
                </a:schemeClr>
              </a:solidFill>
            </a:endParaRPr>
          </a:p>
          <a:p>
            <a:r>
              <a:rPr lang="en-CA" sz="5000" dirty="0" smtClean="0">
                <a:solidFill>
                  <a:schemeClr val="tx1">
                    <a:lumMod val="65000"/>
                    <a:lumOff val="35000"/>
                  </a:schemeClr>
                </a:solidFill>
              </a:rPr>
              <a:t>Clinical </a:t>
            </a:r>
            <a:r>
              <a:rPr lang="en-CA" sz="5000" dirty="0">
                <a:solidFill>
                  <a:schemeClr val="tx1">
                    <a:lumMod val="65000"/>
                    <a:lumOff val="35000"/>
                  </a:schemeClr>
                </a:solidFill>
              </a:rPr>
              <a:t>breast exam alone or in conjunction with mammography is </a:t>
            </a:r>
            <a:r>
              <a:rPr lang="en-CA" sz="5000" u="sng" dirty="0">
                <a:solidFill>
                  <a:schemeClr val="tx1">
                    <a:lumMod val="65000"/>
                    <a:lumOff val="35000"/>
                  </a:schemeClr>
                </a:solidFill>
              </a:rPr>
              <a:t>not</a:t>
            </a:r>
            <a:r>
              <a:rPr lang="en-CA" sz="5000" dirty="0">
                <a:solidFill>
                  <a:schemeClr val="tx1">
                    <a:lumMod val="65000"/>
                    <a:lumOff val="35000"/>
                  </a:schemeClr>
                </a:solidFill>
              </a:rPr>
              <a:t> recommended </a:t>
            </a:r>
            <a:r>
              <a:rPr lang="en-CA" sz="5000" dirty="0" smtClean="0">
                <a:solidFill>
                  <a:schemeClr val="tx1">
                    <a:lumMod val="65000"/>
                    <a:lumOff val="35000"/>
                  </a:schemeClr>
                </a:solidFill>
              </a:rPr>
              <a:t>for routine </a:t>
            </a:r>
            <a:r>
              <a:rPr lang="en-CA" sz="5000" dirty="0">
                <a:solidFill>
                  <a:schemeClr val="tx1">
                    <a:lumMod val="65000"/>
                    <a:lumOff val="35000"/>
                  </a:schemeClr>
                </a:solidFill>
              </a:rPr>
              <a:t>screening for breast cancer </a:t>
            </a:r>
          </a:p>
          <a:p>
            <a:pPr>
              <a:buFont typeface="Wingdings" pitchFamily="2" charset="2"/>
              <a:buNone/>
            </a:pPr>
            <a:endParaRPr lang="en-CA" sz="5000" u="sng" dirty="0" smtClean="0">
              <a:solidFill>
                <a:schemeClr val="tx1">
                  <a:lumMod val="65000"/>
                  <a:lumOff val="35000"/>
                </a:schemeClr>
              </a:solidFill>
            </a:endParaRPr>
          </a:p>
          <a:p>
            <a:pPr>
              <a:buFont typeface="Wingdings" pitchFamily="2" charset="2"/>
              <a:buNone/>
            </a:pPr>
            <a:r>
              <a:rPr lang="en-CA" sz="5000" u="sng" dirty="0" smtClean="0">
                <a:solidFill>
                  <a:schemeClr val="tx1">
                    <a:lumMod val="65000"/>
                    <a:lumOff val="35000"/>
                  </a:schemeClr>
                </a:solidFill>
              </a:rPr>
              <a:t>Breast </a:t>
            </a:r>
            <a:r>
              <a:rPr lang="en-CA" sz="5000" u="sng" dirty="0">
                <a:solidFill>
                  <a:schemeClr val="tx1">
                    <a:lumMod val="65000"/>
                    <a:lumOff val="35000"/>
                  </a:schemeClr>
                </a:solidFill>
              </a:rPr>
              <a:t>Self Exam</a:t>
            </a:r>
          </a:p>
          <a:p>
            <a:r>
              <a:rPr lang="en-CA" sz="5000" dirty="0" smtClean="0">
                <a:solidFill>
                  <a:schemeClr val="tx1">
                    <a:lumMod val="65000"/>
                    <a:lumOff val="35000"/>
                  </a:schemeClr>
                </a:solidFill>
              </a:rPr>
              <a:t>Breast self </a:t>
            </a:r>
            <a:r>
              <a:rPr lang="en-CA" sz="5000" dirty="0">
                <a:solidFill>
                  <a:schemeClr val="tx1">
                    <a:lumMod val="65000"/>
                    <a:lumOff val="35000"/>
                  </a:schemeClr>
                </a:solidFill>
              </a:rPr>
              <a:t>exam is </a:t>
            </a:r>
            <a:r>
              <a:rPr lang="en-CA" sz="5000" u="sng" dirty="0">
                <a:solidFill>
                  <a:schemeClr val="tx1">
                    <a:lumMod val="65000"/>
                    <a:lumOff val="35000"/>
                  </a:schemeClr>
                </a:solidFill>
              </a:rPr>
              <a:t>not</a:t>
            </a:r>
            <a:r>
              <a:rPr lang="en-CA" sz="5000" dirty="0">
                <a:solidFill>
                  <a:schemeClr val="tx1">
                    <a:lumMod val="65000"/>
                    <a:lumOff val="35000"/>
                  </a:schemeClr>
                </a:solidFill>
              </a:rPr>
              <a:t> recommended for routine screening for breast cancer</a:t>
            </a:r>
            <a:endParaRPr lang="en-CA" sz="5000" dirty="0" smtClean="0">
              <a:solidFill>
                <a:schemeClr val="tx1">
                  <a:lumMod val="65000"/>
                  <a:lumOff val="35000"/>
                </a:schemeClr>
              </a:solidFill>
            </a:endParaRPr>
          </a:p>
          <a:p>
            <a:endParaRPr lang="en-CA" sz="5000" i="1" dirty="0">
              <a:solidFill>
                <a:schemeClr val="tx1">
                  <a:lumMod val="65000"/>
                  <a:lumOff val="35000"/>
                </a:schemeClr>
              </a:solidFill>
            </a:endParaRPr>
          </a:p>
          <a:p>
            <a:pPr marL="0" indent="0">
              <a:buNone/>
            </a:pPr>
            <a:r>
              <a:rPr lang="en-CA" sz="5000" dirty="0">
                <a:solidFill>
                  <a:schemeClr val="tx1">
                    <a:lumMod val="65000"/>
                    <a:lumOff val="35000"/>
                  </a:schemeClr>
                </a:solidFill>
              </a:rPr>
              <a:t>For more information please visit: </a:t>
            </a:r>
            <a:r>
              <a:rPr lang="en-CA" sz="5000" dirty="0">
                <a:solidFill>
                  <a:schemeClr val="tx1">
                    <a:lumMod val="65000"/>
                    <a:lumOff val="35000"/>
                  </a:schemeClr>
                </a:solidFill>
                <a:hlinkClick r:id="rId2"/>
              </a:rPr>
              <a:t>http://canadiantaskforce.ca/</a:t>
            </a:r>
            <a:endParaRPr lang="en-CA" sz="5000" dirty="0">
              <a:solidFill>
                <a:schemeClr val="tx1">
                  <a:lumMod val="65000"/>
                  <a:lumOff val="35000"/>
                </a:schemeClr>
              </a:solidFill>
            </a:endParaRPr>
          </a:p>
          <a:p>
            <a:pPr marL="0" indent="0">
              <a:buNone/>
            </a:pPr>
            <a:endParaRPr lang="en-CA" sz="3400" i="1" dirty="0" smtClean="0">
              <a:solidFill>
                <a:schemeClr val="tx1">
                  <a:lumMod val="65000"/>
                  <a:lumOff val="35000"/>
                </a:schemeClr>
              </a:solidFill>
            </a:endParaRPr>
          </a:p>
          <a:p>
            <a:pPr>
              <a:buNone/>
            </a:pPr>
            <a:endParaRPr lang="en-US" sz="2800" dirty="0">
              <a:solidFill>
                <a:schemeClr val="tx1">
                  <a:lumMod val="65000"/>
                  <a:lumOff val="35000"/>
                </a:schemeClr>
              </a:solidFill>
            </a:endParaRPr>
          </a:p>
        </p:txBody>
      </p:sp>
      <p:sp>
        <p:nvSpPr>
          <p:cNvPr id="6" name="Slide Number Placeholder 5"/>
          <p:cNvSpPr>
            <a:spLocks noGrp="1"/>
          </p:cNvSpPr>
          <p:nvPr>
            <p:ph type="sldNum" sz="quarter" idx="12"/>
          </p:nvPr>
        </p:nvSpPr>
        <p:spPr/>
        <p:txBody>
          <a:bodyPr/>
          <a:lstStyle/>
          <a:p>
            <a:fld id="{C35E50E1-3288-4B49-A832-AC6F42EE392F}"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13128</TotalTime>
  <Words>9114</Words>
  <Application>Microsoft Office PowerPoint</Application>
  <PresentationFormat>On-screen Show (4:3)</PresentationFormat>
  <Paragraphs>1421</Paragraphs>
  <Slides>48</Slides>
  <Notes>30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Arial</vt:lpstr>
      <vt:lpstr>Calibri</vt:lpstr>
      <vt:lpstr>Sylfaen</vt:lpstr>
      <vt:lpstr>Symbol</vt:lpstr>
      <vt:lpstr>Times</vt:lpstr>
      <vt:lpstr>Times New Roman</vt:lpstr>
      <vt:lpstr>Wingdings</vt:lpstr>
      <vt:lpstr>Wingdings 2</vt:lpstr>
      <vt:lpstr>ヒラギノ角ゴ Pro W3</vt:lpstr>
      <vt:lpstr>Office Theme</vt:lpstr>
      <vt:lpstr>PowerPoint Presentation</vt:lpstr>
      <vt:lpstr>Background </vt:lpstr>
      <vt:lpstr>Outline </vt:lpstr>
      <vt:lpstr>Breast Cancer Screening Programs and Guidelines</vt:lpstr>
      <vt:lpstr>Breast Cancer Screening Programs and Guidelines – Highlights</vt:lpstr>
      <vt:lpstr>PowerPoint Presentation</vt:lpstr>
      <vt:lpstr> Breast Cancer Screening Programs in Canada  </vt:lpstr>
      <vt:lpstr>Canadian Task Force on Preventive Health Care Guidelines (2011) </vt:lpstr>
      <vt:lpstr>Canadian Task Force on Preventive Health Care Guidelines (2011), cont’d </vt:lpstr>
      <vt:lpstr>Provincial and Territorial Breast Cancer Screening Clinical Practice Guidelines </vt:lpstr>
      <vt:lpstr>Provincial and Territorial Breast Cancer Screening Clinical Practice Guidelines, cont’d </vt:lpstr>
      <vt:lpstr>Provincial and Territorial Breast Cancer Screening Clinical Practice Guidelines, cont’d </vt:lpstr>
      <vt:lpstr>Breast Cancer Screening Recruitment Methods</vt:lpstr>
      <vt:lpstr>Modalities for Breast Cancer Screening</vt:lpstr>
      <vt:lpstr>Modalities for Breast Cancer Screening – Highlights</vt:lpstr>
      <vt:lpstr>Mammography Screening Technology</vt:lpstr>
      <vt:lpstr>Mammography Screening Technology, cont’d</vt:lpstr>
      <vt:lpstr>Other Breast Cancer Screening Modalities</vt:lpstr>
      <vt:lpstr>Other Breast Cancer Screening Modalities, cont’d</vt:lpstr>
      <vt:lpstr>Correspondence Methods and Follow-Up for Breast Cancer Screening</vt:lpstr>
      <vt:lpstr>Correspondence Methods and Follow-Up for Breast Cancer Screening – Highlights</vt:lpstr>
      <vt:lpstr>Correspondence Methods and Follow-Up for Breast Cancer Screening – Highlights, cont’d</vt:lpstr>
      <vt:lpstr>Recall Following a Normal Mammogram </vt:lpstr>
      <vt:lpstr>Recall Following a Normal Mammogram, cont’d </vt:lpstr>
      <vt:lpstr>Follow-Up After an Abnormal Mammogram </vt:lpstr>
      <vt:lpstr>PowerPoint Presentation</vt:lpstr>
      <vt:lpstr>Follow-Up After an Abnormal Mammogram, cont’d </vt:lpstr>
      <vt:lpstr>Follow-Up After an Abnormal Mammogram, cont’d </vt:lpstr>
      <vt:lpstr>Breast Cancer Screening in Canada for Women at Elevated Risk</vt:lpstr>
      <vt:lpstr>Breast Cancer Screening in Canada for  Women at Elevated Risk – Highlights</vt:lpstr>
      <vt:lpstr>Definition of Elevated Risk*</vt:lpstr>
      <vt:lpstr>Definition of Elevated Risk*</vt:lpstr>
      <vt:lpstr>Management of Elevated Risk* by Screening Program</vt:lpstr>
      <vt:lpstr>Management of Elevated Risk* by Screening Program, cont’d</vt:lpstr>
      <vt:lpstr>Referral for Elevated Risk*</vt:lpstr>
      <vt:lpstr>Referral for Elevated Risk*, cont’d</vt:lpstr>
      <vt:lpstr>Breast Cancer Screening in Canada for Women at High Risk</vt:lpstr>
      <vt:lpstr>Breast Cancer Screening in Canada for  Women at High Risk – Highlights</vt:lpstr>
      <vt:lpstr>Definition of High Risk* </vt:lpstr>
      <vt:lpstr>PowerPoint Presentation</vt:lpstr>
      <vt:lpstr>PowerPoint Presentation</vt:lpstr>
      <vt:lpstr>PowerPoint Presentation</vt:lpstr>
      <vt:lpstr>Management of High Risk* by Screening Program</vt:lpstr>
      <vt:lpstr>Management of High Risk* by Screening Program, cont’d</vt:lpstr>
      <vt:lpstr>Referral for High Risk*</vt:lpstr>
      <vt:lpstr>Referral for High Risk*, cont’d</vt:lpstr>
      <vt:lpstr>Reference </vt:lpstr>
      <vt:lpstr>Acknowledgements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katterbury</dc:creator>
  <cp:lastModifiedBy>Nicolette Baines</cp:lastModifiedBy>
  <cp:revision>2392</cp:revision>
  <cp:lastPrinted>2017-05-25T18:39:30Z</cp:lastPrinted>
  <dcterms:created xsi:type="dcterms:W3CDTF">2014-03-24T17:40:42Z</dcterms:created>
  <dcterms:modified xsi:type="dcterms:W3CDTF">2018-03-05T14:43:55Z</dcterms:modified>
</cp:coreProperties>
</file>