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8" r:id="rId3"/>
    <p:sldId id="259" r:id="rId4"/>
    <p:sldId id="326" r:id="rId5"/>
    <p:sldId id="345" r:id="rId6"/>
    <p:sldId id="335" r:id="rId7"/>
    <p:sldId id="261" r:id="rId8"/>
    <p:sldId id="262" r:id="rId9"/>
    <p:sldId id="263" r:id="rId10"/>
    <p:sldId id="260" r:id="rId11"/>
    <p:sldId id="293" r:id="rId12"/>
    <p:sldId id="296" r:id="rId13"/>
    <p:sldId id="337" r:id="rId14"/>
    <p:sldId id="352" r:id="rId15"/>
    <p:sldId id="310" r:id="rId16"/>
    <p:sldId id="342" r:id="rId17"/>
    <p:sldId id="317" r:id="rId18"/>
    <p:sldId id="319" r:id="rId19"/>
    <p:sldId id="330" r:id="rId20"/>
    <p:sldId id="354" r:id="rId21"/>
    <p:sldId id="264" r:id="rId22"/>
    <p:sldId id="265" r:id="rId23"/>
    <p:sldId id="325" r:id="rId24"/>
    <p:sldId id="333" r:id="rId25"/>
    <p:sldId id="356" r:id="rId26"/>
    <p:sldId id="344" r:id="rId27"/>
    <p:sldId id="312" r:id="rId28"/>
    <p:sldId id="339" r:id="rId29"/>
    <p:sldId id="340" r:id="rId30"/>
    <p:sldId id="269" r:id="rId31"/>
    <p:sldId id="334" r:id="rId32"/>
    <p:sldId id="360" r:id="rId33"/>
    <p:sldId id="362" r:id="rId34"/>
    <p:sldId id="279" r:id="rId35"/>
    <p:sldId id="281" r:id="rId36"/>
    <p:sldId id="283" r:id="rId37"/>
    <p:sldId id="285" r:id="rId38"/>
    <p:sldId id="287" r:id="rId39"/>
    <p:sldId id="273" r:id="rId40"/>
    <p:sldId id="31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shukla" initials="n" lastIdx="1" clrIdx="0"/>
  <p:cmAuthor id="1" name="Neetu Shukla" initials="NS" lastIdx="23" clrIdx="1">
    <p:extLst>
      <p:ext uri="{19B8F6BF-5375-455C-9EA6-DF929625EA0E}">
        <p15:presenceInfo xmlns:p15="http://schemas.microsoft.com/office/powerpoint/2012/main" userId="S-1-5-21-1087103429-2500212742-680250774-2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5F6"/>
    <a:srgbClr val="FF3300"/>
    <a:srgbClr val="E19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6" autoAdjust="0"/>
  </p:normalViewPr>
  <p:slideViewPr>
    <p:cSldViewPr>
      <p:cViewPr varScale="1">
        <p:scale>
          <a:sx n="103" d="100"/>
          <a:sy n="103" d="100"/>
        </p:scale>
        <p:origin x="52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5EE1EFA8-CD47-4FF3-ADE1-77BA0038AFAB}" type="datetimeFigureOut">
              <a:rPr lang="en-CA" smtClean="0"/>
              <a:pPr/>
              <a:t>16/08/2017</a:t>
            </a:fld>
            <a:endParaRPr lang="en-CA"/>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8BCDF58D-23F8-4C6C-8ADC-399880410153}" type="slidenum">
              <a:rPr lang="en-CA" smtClean="0"/>
              <a:pPr/>
              <a:t>‹#›</a:t>
            </a:fld>
            <a:endParaRPr lang="en-CA"/>
          </a:p>
        </p:txBody>
      </p:sp>
    </p:spTree>
    <p:extLst>
      <p:ext uri="{BB962C8B-B14F-4D97-AF65-F5344CB8AC3E}">
        <p14:creationId xmlns:p14="http://schemas.microsoft.com/office/powerpoint/2010/main" val="3311140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6653" tIns="48327" rIns="96653" bIns="48327" rtlCol="0"/>
          <a:lstStyle>
            <a:lvl1pPr algn="r">
              <a:defRPr sz="1200"/>
            </a:lvl1pPr>
          </a:lstStyle>
          <a:p>
            <a:fld id="{14631478-A31A-4473-9370-681BC3AE88B9}" type="datetimeFigureOut">
              <a:rPr lang="en-US" smtClean="0"/>
              <a:pPr/>
              <a:t>8/16/2017</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6653" tIns="48327" rIns="96653" bIns="48327" rtlCol="0" anchor="b"/>
          <a:lstStyle>
            <a:lvl1pPr algn="r">
              <a:defRPr sz="1200"/>
            </a:lvl1pPr>
          </a:lstStyle>
          <a:p>
            <a:fld id="{A11E2247-435F-4B14-9A62-FFADC5AD07F5}" type="slidenum">
              <a:rPr lang="en-US" smtClean="0"/>
              <a:pPr/>
              <a:t>‹#›</a:t>
            </a:fld>
            <a:endParaRPr lang="en-US"/>
          </a:p>
        </p:txBody>
      </p:sp>
    </p:spTree>
    <p:extLst>
      <p:ext uri="{BB962C8B-B14F-4D97-AF65-F5344CB8AC3E}">
        <p14:creationId xmlns:p14="http://schemas.microsoft.com/office/powerpoint/2010/main" val="21796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a:t>
            </a:fld>
            <a:endParaRPr lang="en-US" dirty="0"/>
          </a:p>
        </p:txBody>
      </p:sp>
    </p:spTree>
    <p:extLst>
      <p:ext uri="{BB962C8B-B14F-4D97-AF65-F5344CB8AC3E}">
        <p14:creationId xmlns:p14="http://schemas.microsoft.com/office/powerpoint/2010/main" val="426796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16</a:t>
            </a:fld>
            <a:endParaRPr lang="en-US"/>
          </a:p>
        </p:txBody>
      </p:sp>
    </p:spTree>
    <p:extLst>
      <p:ext uri="{BB962C8B-B14F-4D97-AF65-F5344CB8AC3E}">
        <p14:creationId xmlns:p14="http://schemas.microsoft.com/office/powerpoint/2010/main" val="333520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17</a:t>
            </a:fld>
            <a:endParaRPr lang="en-US"/>
          </a:p>
        </p:txBody>
      </p:sp>
    </p:spTree>
    <p:extLst>
      <p:ext uri="{BB962C8B-B14F-4D97-AF65-F5344CB8AC3E}">
        <p14:creationId xmlns:p14="http://schemas.microsoft.com/office/powerpoint/2010/main" val="411555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18</a:t>
            </a:fld>
            <a:endParaRPr lang="en-US"/>
          </a:p>
        </p:txBody>
      </p:sp>
    </p:spTree>
    <p:extLst>
      <p:ext uri="{BB962C8B-B14F-4D97-AF65-F5344CB8AC3E}">
        <p14:creationId xmlns:p14="http://schemas.microsoft.com/office/powerpoint/2010/main" val="332939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normalizeH="0" baseline="0" dirty="0" smtClean="0">
              <a:ln>
                <a:noFill/>
              </a:ln>
              <a:solidFill>
                <a:schemeClr val="tx1"/>
              </a:solidFill>
              <a:effectLst/>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357487FC-E838-4196-A8A6-21E0CDF4A271}" type="slidenum">
              <a:rPr lang="en-US" smtClean="0"/>
              <a:pPr>
                <a:defRPr/>
              </a:pPr>
              <a:t>21</a:t>
            </a:fld>
            <a:endParaRPr lang="en-US"/>
          </a:p>
        </p:txBody>
      </p:sp>
    </p:spTree>
    <p:extLst>
      <p:ext uri="{BB962C8B-B14F-4D97-AF65-F5344CB8AC3E}">
        <p14:creationId xmlns:p14="http://schemas.microsoft.com/office/powerpoint/2010/main" val="1965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pPr>
              <a:defRPr/>
            </a:pPr>
            <a:fld id="{357487FC-E838-4196-A8A6-21E0CDF4A271}" type="slidenum">
              <a:rPr lang="en-US" smtClean="0"/>
              <a:pPr>
                <a:defRPr/>
              </a:pPr>
              <a:t>22</a:t>
            </a:fld>
            <a:endParaRPr lang="en-US"/>
          </a:p>
        </p:txBody>
      </p:sp>
    </p:spTree>
    <p:extLst>
      <p:ext uri="{BB962C8B-B14F-4D97-AF65-F5344CB8AC3E}">
        <p14:creationId xmlns:p14="http://schemas.microsoft.com/office/powerpoint/2010/main" val="36538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57487FC-E838-4196-A8A6-21E0CDF4A271}" type="slidenum">
              <a:rPr lang="en-US" smtClean="0"/>
              <a:pPr>
                <a:defRPr/>
              </a:pPr>
              <a:t>23</a:t>
            </a:fld>
            <a:endParaRPr lang="en-US"/>
          </a:p>
        </p:txBody>
      </p:sp>
    </p:spTree>
    <p:extLst>
      <p:ext uri="{BB962C8B-B14F-4D97-AF65-F5344CB8AC3E}">
        <p14:creationId xmlns:p14="http://schemas.microsoft.com/office/powerpoint/2010/main" val="212636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26</a:t>
            </a:fld>
            <a:endParaRPr lang="en-US"/>
          </a:p>
        </p:txBody>
      </p:sp>
    </p:spTree>
    <p:extLst>
      <p:ext uri="{BB962C8B-B14F-4D97-AF65-F5344CB8AC3E}">
        <p14:creationId xmlns:p14="http://schemas.microsoft.com/office/powerpoint/2010/main" val="428716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27</a:t>
            </a:fld>
            <a:endParaRPr lang="en-US"/>
          </a:p>
        </p:txBody>
      </p:sp>
    </p:spTree>
    <p:extLst>
      <p:ext uri="{BB962C8B-B14F-4D97-AF65-F5344CB8AC3E}">
        <p14:creationId xmlns:p14="http://schemas.microsoft.com/office/powerpoint/2010/main" val="137154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pPr>
              <a:defRPr/>
            </a:pPr>
            <a:fld id="{357487FC-E838-4196-A8A6-21E0CDF4A271}" type="slidenum">
              <a:rPr lang="en-US" smtClean="0"/>
              <a:pPr>
                <a:defRPr/>
              </a:pPr>
              <a:t>30</a:t>
            </a:fld>
            <a:endParaRPr lang="en-US"/>
          </a:p>
        </p:txBody>
      </p:sp>
    </p:spTree>
    <p:extLst>
      <p:ext uri="{BB962C8B-B14F-4D97-AF65-F5344CB8AC3E}">
        <p14:creationId xmlns:p14="http://schemas.microsoft.com/office/powerpoint/2010/main" val="171366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34</a:t>
            </a:fld>
            <a:endParaRPr lang="en-US"/>
          </a:p>
        </p:txBody>
      </p:sp>
    </p:spTree>
    <p:extLst>
      <p:ext uri="{BB962C8B-B14F-4D97-AF65-F5344CB8AC3E}">
        <p14:creationId xmlns:p14="http://schemas.microsoft.com/office/powerpoint/2010/main" val="80506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2</a:t>
            </a:fld>
            <a:endParaRPr lang="en-US" dirty="0"/>
          </a:p>
        </p:txBody>
      </p:sp>
    </p:spTree>
    <p:extLst>
      <p:ext uri="{BB962C8B-B14F-4D97-AF65-F5344CB8AC3E}">
        <p14:creationId xmlns:p14="http://schemas.microsoft.com/office/powerpoint/2010/main" val="978349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a:t>
            </a:r>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35</a:t>
            </a:fld>
            <a:endParaRPr lang="en-US"/>
          </a:p>
        </p:txBody>
      </p:sp>
    </p:spTree>
    <p:extLst>
      <p:ext uri="{BB962C8B-B14F-4D97-AF65-F5344CB8AC3E}">
        <p14:creationId xmlns:p14="http://schemas.microsoft.com/office/powerpoint/2010/main" val="933019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36</a:t>
            </a:fld>
            <a:endParaRPr lang="en-US"/>
          </a:p>
        </p:txBody>
      </p:sp>
    </p:spTree>
    <p:extLst>
      <p:ext uri="{BB962C8B-B14F-4D97-AF65-F5344CB8AC3E}">
        <p14:creationId xmlns:p14="http://schemas.microsoft.com/office/powerpoint/2010/main" val="1595922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37</a:t>
            </a:fld>
            <a:endParaRPr lang="en-US"/>
          </a:p>
        </p:txBody>
      </p:sp>
    </p:spTree>
    <p:extLst>
      <p:ext uri="{BB962C8B-B14F-4D97-AF65-F5344CB8AC3E}">
        <p14:creationId xmlns:p14="http://schemas.microsoft.com/office/powerpoint/2010/main" val="2550171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38</a:t>
            </a:fld>
            <a:endParaRPr lang="en-US"/>
          </a:p>
        </p:txBody>
      </p:sp>
    </p:spTree>
    <p:extLst>
      <p:ext uri="{BB962C8B-B14F-4D97-AF65-F5344CB8AC3E}">
        <p14:creationId xmlns:p14="http://schemas.microsoft.com/office/powerpoint/2010/main" val="97132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11E2247-435F-4B14-9A62-FFADC5AD07F5}" type="slidenum">
              <a:rPr lang="en-US" smtClean="0"/>
              <a:pPr/>
              <a:t>5</a:t>
            </a:fld>
            <a:endParaRPr lang="en-US"/>
          </a:p>
        </p:txBody>
      </p:sp>
    </p:spTree>
    <p:extLst>
      <p:ext uri="{BB962C8B-B14F-4D97-AF65-F5344CB8AC3E}">
        <p14:creationId xmlns:p14="http://schemas.microsoft.com/office/powerpoint/2010/main" val="131617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7</a:t>
            </a:fld>
            <a:endParaRPr lang="en-US" dirty="0"/>
          </a:p>
        </p:txBody>
      </p:sp>
    </p:spTree>
    <p:extLst>
      <p:ext uri="{BB962C8B-B14F-4D97-AF65-F5344CB8AC3E}">
        <p14:creationId xmlns:p14="http://schemas.microsoft.com/office/powerpoint/2010/main" val="22834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8</a:t>
            </a:fld>
            <a:endParaRPr lang="en-US"/>
          </a:p>
        </p:txBody>
      </p:sp>
    </p:spTree>
    <p:extLst>
      <p:ext uri="{BB962C8B-B14F-4D97-AF65-F5344CB8AC3E}">
        <p14:creationId xmlns:p14="http://schemas.microsoft.com/office/powerpoint/2010/main" val="312575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u="none" baseline="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357487FC-E838-4196-A8A6-21E0CDF4A271}" type="slidenum">
              <a:rPr lang="en-US" smtClean="0"/>
              <a:pPr>
                <a:defRPr/>
              </a:pPr>
              <a:t>9</a:t>
            </a:fld>
            <a:endParaRPr lang="en-US" dirty="0"/>
          </a:p>
        </p:txBody>
      </p:sp>
    </p:spTree>
    <p:extLst>
      <p:ext uri="{BB962C8B-B14F-4D97-AF65-F5344CB8AC3E}">
        <p14:creationId xmlns:p14="http://schemas.microsoft.com/office/powerpoint/2010/main" val="380617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normalizeH="0" baseline="0" dirty="0" smtClean="0">
              <a:ln>
                <a:noFill/>
              </a:ln>
              <a:solidFill>
                <a:srgbClr val="FF0000"/>
              </a:solidFill>
              <a:effectLst/>
              <a:latin typeface="+mn-lt"/>
              <a:ea typeface="ヒラギノ角ゴ Pro W3" charset="-128"/>
              <a:cs typeface="+mn-cs"/>
              <a:sym typeface="Wingdings 2" pitchFamily="18" charset="2"/>
            </a:endParaRPr>
          </a:p>
        </p:txBody>
      </p:sp>
      <p:sp>
        <p:nvSpPr>
          <p:cNvPr id="4" name="Slide Number Placeholder 3"/>
          <p:cNvSpPr>
            <a:spLocks noGrp="1"/>
          </p:cNvSpPr>
          <p:nvPr>
            <p:ph type="sldNum" sz="quarter" idx="10"/>
          </p:nvPr>
        </p:nvSpPr>
        <p:spPr/>
        <p:txBody>
          <a:bodyPr/>
          <a:lstStyle/>
          <a:p>
            <a:fld id="{A11E2247-435F-4B14-9A62-FFADC5AD07F5}" type="slidenum">
              <a:rPr lang="en-US" smtClean="0"/>
              <a:pPr/>
              <a:t>11</a:t>
            </a:fld>
            <a:endParaRPr lang="en-US" dirty="0"/>
          </a:p>
        </p:txBody>
      </p:sp>
    </p:spTree>
    <p:extLst>
      <p:ext uri="{BB962C8B-B14F-4D97-AF65-F5344CB8AC3E}">
        <p14:creationId xmlns:p14="http://schemas.microsoft.com/office/powerpoint/2010/main" val="78940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12</a:t>
            </a:fld>
            <a:endParaRPr lang="en-US"/>
          </a:p>
        </p:txBody>
      </p:sp>
    </p:spTree>
    <p:extLst>
      <p:ext uri="{BB962C8B-B14F-4D97-AF65-F5344CB8AC3E}">
        <p14:creationId xmlns:p14="http://schemas.microsoft.com/office/powerpoint/2010/main" val="253496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15</a:t>
            </a:fld>
            <a:endParaRPr lang="en-US"/>
          </a:p>
        </p:txBody>
      </p:sp>
    </p:spTree>
    <p:extLst>
      <p:ext uri="{BB962C8B-B14F-4D97-AF65-F5344CB8AC3E}">
        <p14:creationId xmlns:p14="http://schemas.microsoft.com/office/powerpoint/2010/main" val="3090448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35E50E1-3288-4B49-A832-AC6F42EE39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1720" y="188640"/>
            <a:ext cx="6635080" cy="634082"/>
          </a:xfrm>
        </p:spPr>
        <p:txBody>
          <a:bodyPr>
            <a:noAutofit/>
          </a:bodyPr>
          <a:lstStyle>
            <a:lvl1pPr algn="l">
              <a:defRPr sz="4400" b="1">
                <a:solidFill>
                  <a:schemeClr val="tx1">
                    <a:lumMod val="65000"/>
                    <a:lumOff val="35000"/>
                  </a:schemeClr>
                </a:solidFill>
              </a:defRPr>
            </a:lvl1pPr>
          </a:lstStyle>
          <a:p>
            <a:r>
              <a:rPr lang="en-US" dirty="0" smtClean="0"/>
              <a:t>Click to edit title style</a:t>
            </a:r>
            <a:endParaRPr lang="en-US" dirty="0"/>
          </a:p>
        </p:txBody>
      </p:sp>
      <p:sp>
        <p:nvSpPr>
          <p:cNvPr id="3" name="Content Placeholder 2"/>
          <p:cNvSpPr>
            <a:spLocks noGrp="1"/>
          </p:cNvSpPr>
          <p:nvPr>
            <p:ph idx="1"/>
          </p:nvPr>
        </p:nvSpPr>
        <p:spPr>
          <a:xfrm>
            <a:off x="457200" y="1927373"/>
            <a:ext cx="8229600" cy="4165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67544" y="6309320"/>
            <a:ext cx="2895600" cy="365125"/>
          </a:xfrm>
        </p:spPr>
        <p:txBody>
          <a:bodyPr/>
          <a:lstStyle>
            <a:lvl1pPr algn="l">
              <a:defRPr/>
            </a:lvl1pPr>
          </a:lstStyle>
          <a:p>
            <a:r>
              <a:rPr lang="en-CA" smtClean="0"/>
              <a:t>April 2017</a:t>
            </a:r>
            <a:endParaRPr lang="en-US" dirty="0"/>
          </a:p>
        </p:txBody>
      </p:sp>
      <p:sp>
        <p:nvSpPr>
          <p:cNvPr id="6" name="Slide Number Placeholder 5"/>
          <p:cNvSpPr>
            <a:spLocks noGrp="1"/>
          </p:cNvSpPr>
          <p:nvPr>
            <p:ph type="sldNum" sz="quarter" idx="12"/>
          </p:nvPr>
        </p:nvSpPr>
        <p:spPr>
          <a:xfrm>
            <a:off x="3505200" y="6329051"/>
            <a:ext cx="2133600" cy="365125"/>
          </a:xfrm>
        </p:spPr>
        <p:txBody>
          <a:bodyPr/>
          <a:lstStyle>
            <a:lvl1pPr algn="ctr">
              <a:defRPr/>
            </a:lvl1pPr>
          </a:lstStyle>
          <a:p>
            <a:fld id="{C35E50E1-3288-4B49-A832-AC6F42EE39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728" y="274638"/>
            <a:ext cx="6563072" cy="706090"/>
          </a:xfrm>
        </p:spPr>
        <p:txBody>
          <a:bodyPr/>
          <a:lstStyle>
            <a:lvl1pPr algn="l">
              <a:defRPr b="1">
                <a:solidFill>
                  <a:schemeClr val="tx1">
                    <a:lumMod val="65000"/>
                    <a:lumOff val="35000"/>
                  </a:schemeClr>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520259"/>
            <a:ext cx="2133600" cy="365125"/>
          </a:xfrm>
        </p:spPr>
        <p:txBody>
          <a:bodyPr/>
          <a:lstStyle/>
          <a:p>
            <a:fld id="{C35E50E1-3288-4B49-A832-AC6F42EE39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April 2017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E50E1-3288-4B49-A832-AC6F42EE39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anadiantaskforce.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ag-acg.org/uploads/guidelines/Colorectal%20cancer%20screening%202004.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g-acg.org/uploads/guidelines/Colorectal%20cancer%20screening%202004.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ag-acg.org/uploads/guidelines/Colorectal%20cancer%20screening%202004.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ag-acg.org/uploads/guidelines/Colorectal%20cancer%20screening%202004.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partnershipagainstcancer.ca/" TargetMode="External"/><Relationship Id="rId2" Type="http://schemas.openxmlformats.org/officeDocument/2006/relationships/hyperlink" Target="http://www.hc-sc.gc.ca/index-eng.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6876256" y="6546830"/>
            <a:ext cx="2123728" cy="307777"/>
          </a:xfrm>
          <a:prstGeom prst="rect">
            <a:avLst/>
          </a:prstGeom>
          <a:noFill/>
        </p:spPr>
        <p:txBody>
          <a:bodyPr wrap="square" rtlCol="0">
            <a:spAutoFit/>
          </a:bodyPr>
          <a:lstStyle/>
          <a:p>
            <a:pPr algn="r"/>
            <a:r>
              <a:rPr lang="en-CA" sz="1400" b="1" dirty="0" smtClean="0">
                <a:solidFill>
                  <a:schemeClr val="bg1"/>
                </a:solidFill>
              </a:rPr>
              <a:t>April 2017</a:t>
            </a:r>
            <a:endParaRPr lang="en-CA" sz="1400" b="1" dirty="0">
              <a:solidFill>
                <a:schemeClr val="bg1"/>
              </a:solidFill>
            </a:endParaRPr>
          </a:p>
        </p:txBody>
      </p:sp>
      <p:sp>
        <p:nvSpPr>
          <p:cNvPr id="8" name="TextBox 7"/>
          <p:cNvSpPr txBox="1"/>
          <p:nvPr/>
        </p:nvSpPr>
        <p:spPr>
          <a:xfrm>
            <a:off x="395536" y="404664"/>
            <a:ext cx="4824536" cy="964367"/>
          </a:xfrm>
          <a:prstGeom prst="rect">
            <a:avLst/>
          </a:prstGeom>
          <a:noFill/>
        </p:spPr>
        <p:txBody>
          <a:bodyPr wrap="square" rtlCol="0">
            <a:spAutoFit/>
          </a:bodyPr>
          <a:lstStyle/>
          <a:p>
            <a:pPr>
              <a:lnSpc>
                <a:spcPts val="3400"/>
              </a:lnSpc>
            </a:pPr>
            <a:r>
              <a:rPr lang="en-CA" sz="3300" b="1" dirty="0" smtClean="0">
                <a:solidFill>
                  <a:schemeClr val="bg1"/>
                </a:solidFill>
                <a:latin typeface="+mj-lt"/>
                <a:cs typeface="Arial" pitchFamily="34" charset="0"/>
              </a:rPr>
              <a:t>Colorectal </a:t>
            </a:r>
            <a:r>
              <a:rPr lang="en-CA" sz="3300" b="1" dirty="0">
                <a:solidFill>
                  <a:schemeClr val="bg1"/>
                </a:solidFill>
                <a:latin typeface="+mj-lt"/>
                <a:cs typeface="Arial" pitchFamily="34" charset="0"/>
              </a:rPr>
              <a:t>Cancer Screening </a:t>
            </a:r>
            <a:r>
              <a:rPr lang="en-CA" sz="3300" b="1" dirty="0" smtClean="0">
                <a:solidFill>
                  <a:schemeClr val="bg1"/>
                </a:solidFill>
                <a:latin typeface="+mj-lt"/>
                <a:cs typeface="Arial" pitchFamily="34" charset="0"/>
              </a:rPr>
              <a:t>in </a:t>
            </a:r>
            <a:r>
              <a:rPr lang="en-CA" sz="3300" b="1" dirty="0">
                <a:solidFill>
                  <a:schemeClr val="bg1"/>
                </a:solidFill>
                <a:latin typeface="+mj-lt"/>
                <a:cs typeface="Arial" pitchFamily="34" charset="0"/>
              </a:rPr>
              <a:t>Canada </a:t>
            </a:r>
            <a:endParaRPr lang="en-US" sz="3300" b="1" dirty="0">
              <a:solidFill>
                <a:schemeClr val="bg1"/>
              </a:solidFill>
              <a:latin typeface="+mj-lt"/>
              <a:cs typeface="Arial" pitchFamily="34" charset="0"/>
            </a:endParaRPr>
          </a:p>
        </p:txBody>
      </p:sp>
      <p:sp>
        <p:nvSpPr>
          <p:cNvPr id="9" name="TextBox 8"/>
          <p:cNvSpPr txBox="1"/>
          <p:nvPr/>
        </p:nvSpPr>
        <p:spPr>
          <a:xfrm>
            <a:off x="395536" y="1763524"/>
            <a:ext cx="3816424" cy="369332"/>
          </a:xfrm>
          <a:prstGeom prst="rect">
            <a:avLst/>
          </a:prstGeom>
          <a:noFill/>
        </p:spPr>
        <p:txBody>
          <a:bodyPr wrap="square" rtlCol="0">
            <a:spAutoFit/>
          </a:bodyPr>
          <a:lstStyle/>
          <a:p>
            <a:r>
              <a:rPr lang="en-US" b="1" smtClean="0">
                <a:solidFill>
                  <a:schemeClr val="bg1"/>
                </a:solidFill>
                <a:latin typeface="+mj-lt"/>
                <a:cs typeface="Arial" pitchFamily="34" charset="0"/>
              </a:rPr>
              <a:t> Environmental </a:t>
            </a:r>
            <a:r>
              <a:rPr lang="en-US" b="1" dirty="0" smtClean="0">
                <a:solidFill>
                  <a:schemeClr val="bg1"/>
                </a:solidFill>
                <a:latin typeface="+mj-lt"/>
                <a:cs typeface="Arial" pitchFamily="34" charset="0"/>
              </a:rPr>
              <a:t>Scan</a:t>
            </a:r>
            <a:endParaRPr lang="en-US" dirty="0">
              <a:solidFill>
                <a:schemeClr val="bg1"/>
              </a:solidFill>
              <a:latin typeface="+mj-lt"/>
              <a:cs typeface="Arial" pitchFamily="34" charset="0"/>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400"/>
              </a:lnSpc>
            </a:pPr>
            <a:r>
              <a:rPr lang="en-US" sz="3000" dirty="0" smtClean="0">
                <a:cs typeface="Arial" pitchFamily="34" charset="0"/>
              </a:rPr>
              <a:t>Canadian Task Force on Preventive Health Care Guidelines (2016)</a:t>
            </a:r>
            <a:endParaRPr lang="en-US" sz="3000" dirty="0">
              <a:cs typeface="Arial" pitchFamily="34" charset="0"/>
            </a:endParaRPr>
          </a:p>
        </p:txBody>
      </p:sp>
      <p:sp>
        <p:nvSpPr>
          <p:cNvPr id="4" name="Content Placeholder 3"/>
          <p:cNvSpPr>
            <a:spLocks noGrp="1"/>
          </p:cNvSpPr>
          <p:nvPr>
            <p:ph idx="1"/>
          </p:nvPr>
        </p:nvSpPr>
        <p:spPr>
          <a:xfrm>
            <a:off x="546198" y="3789040"/>
            <a:ext cx="8343017" cy="2734725"/>
          </a:xfrm>
          <a:noFill/>
        </p:spPr>
        <p:txBody>
          <a:bodyPr>
            <a:normAutofit/>
          </a:bodyPr>
          <a:lstStyle/>
          <a:p>
            <a:pPr marL="0" indent="0">
              <a:buNone/>
            </a:pPr>
            <a:r>
              <a:rPr lang="en-CA" sz="2200" b="1" dirty="0" smtClean="0">
                <a:solidFill>
                  <a:schemeClr val="tx1">
                    <a:lumMod val="65000"/>
                    <a:lumOff val="35000"/>
                  </a:schemeClr>
                </a:solidFill>
                <a:latin typeface="+mj-lt"/>
                <a:cs typeface="Arial" pitchFamily="34" charset="0"/>
              </a:rPr>
              <a:t>Additionally, the Canadian Task Force on Preventive Health Care </a:t>
            </a:r>
            <a:r>
              <a:rPr lang="en-CA" sz="2200" b="1" u="sng" dirty="0" smtClean="0">
                <a:solidFill>
                  <a:schemeClr val="tx1">
                    <a:lumMod val="65000"/>
                    <a:lumOff val="35000"/>
                  </a:schemeClr>
                </a:solidFill>
                <a:latin typeface="+mj-lt"/>
                <a:cs typeface="Arial" pitchFamily="34" charset="0"/>
              </a:rPr>
              <a:t>does not</a:t>
            </a:r>
            <a:r>
              <a:rPr lang="en-CA" sz="2200" b="1" dirty="0" smtClean="0">
                <a:solidFill>
                  <a:schemeClr val="tx1">
                    <a:lumMod val="65000"/>
                    <a:lumOff val="35000"/>
                  </a:schemeClr>
                </a:solidFill>
                <a:latin typeface="+mj-lt"/>
                <a:cs typeface="Arial" pitchFamily="34" charset="0"/>
              </a:rPr>
              <a:t> recommend the following:</a:t>
            </a:r>
          </a:p>
          <a:p>
            <a:r>
              <a:rPr lang="en-CA" sz="2200" dirty="0" smtClean="0">
                <a:solidFill>
                  <a:schemeClr val="tx1">
                    <a:lumMod val="65000"/>
                    <a:lumOff val="35000"/>
                  </a:schemeClr>
                </a:solidFill>
                <a:latin typeface="+mj-lt"/>
                <a:cs typeface="Arial" pitchFamily="34" charset="0"/>
              </a:rPr>
              <a:t>Screening </a:t>
            </a:r>
            <a:r>
              <a:rPr lang="en-CA" sz="2200" dirty="0">
                <a:solidFill>
                  <a:schemeClr val="tx1">
                    <a:lumMod val="65000"/>
                    <a:lumOff val="35000"/>
                  </a:schemeClr>
                </a:solidFill>
                <a:cs typeface="Arial" pitchFamily="34" charset="0"/>
              </a:rPr>
              <a:t>i</a:t>
            </a:r>
            <a:r>
              <a:rPr lang="en-CA" sz="2200" dirty="0" smtClean="0">
                <a:solidFill>
                  <a:schemeClr val="tx1">
                    <a:lumMod val="65000"/>
                    <a:lumOff val="35000"/>
                  </a:schemeClr>
                </a:solidFill>
                <a:cs typeface="Arial" pitchFamily="34" charset="0"/>
              </a:rPr>
              <a:t>ndividuals </a:t>
            </a:r>
            <a:r>
              <a:rPr lang="en-CA" sz="2200" dirty="0">
                <a:solidFill>
                  <a:schemeClr val="tx1">
                    <a:lumMod val="65000"/>
                    <a:lumOff val="35000"/>
                  </a:schemeClr>
                </a:solidFill>
                <a:cs typeface="Arial" pitchFamily="34" charset="0"/>
              </a:rPr>
              <a:t>aged 75 and over</a:t>
            </a:r>
            <a:r>
              <a:rPr lang="en-CA" sz="2200" dirty="0" smtClean="0">
                <a:solidFill>
                  <a:schemeClr val="tx1">
                    <a:lumMod val="65000"/>
                    <a:lumOff val="35000"/>
                  </a:schemeClr>
                </a:solidFill>
                <a:latin typeface="+mj-lt"/>
                <a:cs typeface="Arial" pitchFamily="34" charset="0"/>
              </a:rPr>
              <a:t> for colorectal cancer</a:t>
            </a:r>
          </a:p>
          <a:p>
            <a:r>
              <a:rPr lang="en-CA" sz="2200" dirty="0" smtClean="0">
                <a:solidFill>
                  <a:schemeClr val="tx1">
                    <a:lumMod val="65000"/>
                    <a:lumOff val="35000"/>
                  </a:schemeClr>
                </a:solidFill>
                <a:latin typeface="+mj-lt"/>
                <a:cs typeface="Arial" pitchFamily="34" charset="0"/>
              </a:rPr>
              <a:t>Using colonoscopy as a screening test for colorectal cancer</a:t>
            </a:r>
          </a:p>
          <a:p>
            <a:pPr marL="0" indent="0">
              <a:buNone/>
            </a:pPr>
            <a:endParaRPr lang="en-CA" sz="2200" dirty="0" smtClean="0">
              <a:solidFill>
                <a:schemeClr val="tx1">
                  <a:lumMod val="65000"/>
                  <a:lumOff val="35000"/>
                </a:schemeClr>
              </a:solidFill>
              <a:latin typeface="+mj-lt"/>
              <a:cs typeface="Arial" pitchFamily="34" charset="0"/>
            </a:endParaRPr>
          </a:p>
          <a:p>
            <a:pPr marL="0" indent="0">
              <a:buNone/>
            </a:pPr>
            <a:r>
              <a:rPr lang="en-CA" sz="2200" dirty="0" smtClean="0">
                <a:solidFill>
                  <a:schemeClr val="tx1">
                    <a:lumMod val="65000"/>
                    <a:lumOff val="35000"/>
                  </a:schemeClr>
                </a:solidFill>
                <a:latin typeface="+mj-lt"/>
                <a:cs typeface="Arial" pitchFamily="34" charset="0"/>
              </a:rPr>
              <a:t>For more information please visit: </a:t>
            </a:r>
            <a:r>
              <a:rPr lang="en-CA" sz="2200" dirty="0" smtClean="0">
                <a:solidFill>
                  <a:schemeClr val="tx1">
                    <a:lumMod val="65000"/>
                    <a:lumOff val="35000"/>
                  </a:schemeClr>
                </a:solidFill>
                <a:latin typeface="+mj-lt"/>
                <a:cs typeface="Arial" pitchFamily="34" charset="0"/>
                <a:hlinkClick r:id="rId2"/>
              </a:rPr>
              <a:t>http://canadiantaskforce.ca/</a:t>
            </a:r>
            <a:endParaRPr lang="en-CA" sz="2200" dirty="0" smtClean="0">
              <a:solidFill>
                <a:schemeClr val="tx1">
                  <a:lumMod val="65000"/>
                  <a:lumOff val="35000"/>
                </a:schemeClr>
              </a:solidFill>
              <a:latin typeface="+mj-lt"/>
              <a:cs typeface="Arial" pitchFamily="34" charset="0"/>
            </a:endParaRPr>
          </a:p>
        </p:txBody>
      </p:sp>
      <p:sp>
        <p:nvSpPr>
          <p:cNvPr id="8"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sp>
        <p:nvSpPr>
          <p:cNvPr id="7" name="Rectangle 6"/>
          <p:cNvSpPr/>
          <p:nvPr/>
        </p:nvSpPr>
        <p:spPr>
          <a:xfrm>
            <a:off x="540974" y="1628800"/>
            <a:ext cx="8261162" cy="2092881"/>
          </a:xfrm>
          <a:prstGeom prst="rect">
            <a:avLst/>
          </a:prstGeom>
        </p:spPr>
        <p:txBody>
          <a:bodyPr wrap="square">
            <a:spAutoFit/>
          </a:bodyPr>
          <a:lstStyle/>
          <a:p>
            <a:r>
              <a:rPr lang="en-CA" sz="2600" dirty="0" smtClean="0">
                <a:solidFill>
                  <a:schemeClr val="tx1">
                    <a:lumMod val="65000"/>
                    <a:lumOff val="35000"/>
                  </a:schemeClr>
                </a:solidFill>
              </a:rPr>
              <a:t>The Canadian Task Force on Preventive Health Care (2016) recommends individuals at average risk, aged 50-74, screen for colorectal cancer with an FOBT [either fecal test guaiac (</a:t>
            </a:r>
            <a:r>
              <a:rPr lang="en-CA" sz="2600" dirty="0" err="1" smtClean="0">
                <a:solidFill>
                  <a:schemeClr val="tx1">
                    <a:lumMod val="65000"/>
                    <a:lumOff val="35000"/>
                  </a:schemeClr>
                </a:solidFill>
              </a:rPr>
              <a:t>FTg</a:t>
            </a:r>
            <a:r>
              <a:rPr lang="en-CA" sz="2600" dirty="0" smtClean="0">
                <a:solidFill>
                  <a:schemeClr val="tx1">
                    <a:lumMod val="65000"/>
                    <a:lumOff val="35000"/>
                  </a:schemeClr>
                </a:solidFill>
              </a:rPr>
              <a:t>) or FIT] every 2 years or flexible sigmoidoscopy every 10 years.</a:t>
            </a:r>
          </a:p>
        </p:txBody>
      </p:sp>
      <p:sp>
        <p:nvSpPr>
          <p:cNvPr id="3" name="Slide Number Placeholder 2"/>
          <p:cNvSpPr>
            <a:spLocks noGrp="1"/>
          </p:cNvSpPr>
          <p:nvPr>
            <p:ph type="sldNum" sz="quarter" idx="12"/>
          </p:nvPr>
        </p:nvSpPr>
        <p:spPr/>
        <p:txBody>
          <a:bodyPr/>
          <a:lstStyle/>
          <a:p>
            <a:fld id="{C35E50E1-3288-4B49-A832-AC6F42EE392F}"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lnSpc>
                <a:spcPts val="3400"/>
              </a:lnSpc>
            </a:pPr>
            <a:r>
              <a:rPr lang="en-US" sz="3000" dirty="0" smtClean="0">
                <a:cs typeface="Arial" pitchFamily="34" charset="0"/>
              </a:rPr>
              <a:t>Provincial and Territorial Colorectal Cancer Screening Guidelines  </a:t>
            </a:r>
          </a:p>
        </p:txBody>
      </p:sp>
      <p:sp>
        <p:nvSpPr>
          <p:cNvPr id="8"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5" name="Table 14"/>
          <p:cNvGraphicFramePr>
            <a:graphicFrameLocks noGrp="1"/>
          </p:cNvGraphicFramePr>
          <p:nvPr>
            <p:extLst>
              <p:ext uri="{D42A27DB-BD31-4B8C-83A1-F6EECF244321}">
                <p14:modId xmlns:p14="http://schemas.microsoft.com/office/powerpoint/2010/main" val="1212875445"/>
              </p:ext>
            </p:extLst>
          </p:nvPr>
        </p:nvGraphicFramePr>
        <p:xfrm>
          <a:off x="321591" y="1594142"/>
          <a:ext cx="8633543" cy="4419047"/>
        </p:xfrm>
        <a:graphic>
          <a:graphicData uri="http://schemas.openxmlformats.org/drawingml/2006/table">
            <a:tbl>
              <a:tblPr firstRow="1" bandRow="1">
                <a:tableStyleId>{5C22544A-7EE6-4342-B048-85BDC9FD1C3A}</a:tableStyleId>
              </a:tblPr>
              <a:tblGrid>
                <a:gridCol w="883513"/>
                <a:gridCol w="1633397"/>
                <a:gridCol w="2854429"/>
                <a:gridCol w="1399350"/>
                <a:gridCol w="1862854"/>
              </a:tblGrid>
              <a:tr h="430908">
                <a:tc>
                  <a:txBody>
                    <a:bodyPr/>
                    <a:lstStyle/>
                    <a:p>
                      <a:endParaRPr lang="en-US" sz="1200" dirty="0">
                        <a:solidFill>
                          <a:schemeClr val="bg1"/>
                        </a:solidFill>
                        <a:latin typeface="+mj-lt"/>
                      </a:endParaRPr>
                    </a:p>
                  </a:txBody>
                  <a:tcPr/>
                </a:tc>
                <a:tc>
                  <a:txBody>
                    <a:bodyPr/>
                    <a:lstStyle/>
                    <a:p>
                      <a:pPr algn="ctr"/>
                      <a:r>
                        <a:rPr lang="en-US" sz="1200" b="1" dirty="0" smtClean="0">
                          <a:solidFill>
                            <a:schemeClr val="bg1"/>
                          </a:solidFill>
                          <a:latin typeface="+mj-lt"/>
                        </a:rPr>
                        <a:t>Start</a:t>
                      </a:r>
                      <a:r>
                        <a:rPr lang="en-US" sz="1200" b="1" baseline="0" dirty="0" smtClean="0">
                          <a:solidFill>
                            <a:schemeClr val="bg1"/>
                          </a:solidFill>
                          <a:latin typeface="+mj-lt"/>
                        </a:rPr>
                        <a:t> Age</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Interval</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Stop Age</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Primary Screening Test</a:t>
                      </a:r>
                      <a:r>
                        <a:rPr lang="en-US" sz="1200" b="1" baseline="0" dirty="0" smtClean="0">
                          <a:solidFill>
                            <a:schemeClr val="bg1"/>
                          </a:solidFill>
                          <a:latin typeface="+mj-lt"/>
                        </a:rPr>
                        <a:t> (</a:t>
                      </a:r>
                      <a:r>
                        <a:rPr lang="en-US" sz="1200" b="1" baseline="0" dirty="0" err="1" smtClean="0">
                          <a:solidFill>
                            <a:schemeClr val="bg1"/>
                          </a:solidFill>
                          <a:latin typeface="+mj-lt"/>
                        </a:rPr>
                        <a:t>FTg</a:t>
                      </a:r>
                      <a:r>
                        <a:rPr lang="en-US" sz="1200" b="1" baseline="0" dirty="0" smtClean="0">
                          <a:solidFill>
                            <a:schemeClr val="bg1"/>
                          </a:solidFill>
                          <a:latin typeface="+mj-lt"/>
                        </a:rPr>
                        <a:t>, FIT or both; flexible sigmoidoscopy)</a:t>
                      </a:r>
                      <a:endParaRPr lang="en-US" sz="1200" b="1" dirty="0">
                        <a:solidFill>
                          <a:schemeClr val="bg1"/>
                        </a:solidFill>
                        <a:latin typeface="+mj-lt"/>
                      </a:endParaRPr>
                    </a:p>
                  </a:txBody>
                  <a:tcPr/>
                </a:tc>
              </a:tr>
              <a:tr h="418485">
                <a:tc>
                  <a:txBody>
                    <a:bodyPr/>
                    <a:lstStyle/>
                    <a:p>
                      <a:r>
                        <a:rPr lang="en-US" sz="1200" b="1" dirty="0" smtClean="0">
                          <a:solidFill>
                            <a:schemeClr val="tx1"/>
                          </a:solidFill>
                          <a:latin typeface="+mj-lt"/>
                        </a:rPr>
                        <a:t>NU*</a:t>
                      </a: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Every 2 years</a:t>
                      </a: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Currently</a:t>
                      </a:r>
                      <a:r>
                        <a:rPr lang="en-US" sz="1200" b="0" baseline="0" dirty="0" smtClean="0">
                          <a:solidFill>
                            <a:schemeClr val="tx1"/>
                          </a:solidFill>
                          <a:latin typeface="+mj-lt"/>
                        </a:rPr>
                        <a:t> under review</a:t>
                      </a:r>
                      <a:endParaRPr lang="en-US" sz="1200" b="0" dirty="0">
                        <a:solidFill>
                          <a:schemeClr val="tx1"/>
                        </a:solidFill>
                        <a:latin typeface="+mj-lt"/>
                      </a:endParaRPr>
                    </a:p>
                  </a:txBody>
                  <a:tcPr/>
                </a:tc>
              </a:tr>
              <a:tr h="418485">
                <a:tc>
                  <a:txBody>
                    <a:bodyPr/>
                    <a:lstStyle/>
                    <a:p>
                      <a:r>
                        <a:rPr lang="en-US" sz="1200" b="1" dirty="0" smtClean="0">
                          <a:solidFill>
                            <a:schemeClr val="tx1"/>
                          </a:solidFill>
                          <a:latin typeface="+mj-lt"/>
                        </a:rPr>
                        <a:t>NT*</a:t>
                      </a: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Every 1-2 years</a:t>
                      </a: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418485">
                <a:tc>
                  <a:txBody>
                    <a:bodyPr/>
                    <a:lstStyle/>
                    <a:p>
                      <a:r>
                        <a:rPr lang="en-US" sz="1200" b="1" dirty="0" smtClean="0">
                          <a:solidFill>
                            <a:schemeClr val="tx1"/>
                          </a:solidFill>
                          <a:latin typeface="+mj-lt"/>
                        </a:rPr>
                        <a:t>YK</a:t>
                      </a:r>
                      <a:endParaRPr lang="en-US" sz="1200" b="1" dirty="0">
                        <a:solidFill>
                          <a:schemeClr val="tx1"/>
                        </a:solidFill>
                        <a:latin typeface="+mj-lt"/>
                      </a:endParaRP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Every 2 years</a:t>
                      </a: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418485">
                <a:tc>
                  <a:txBody>
                    <a:bodyPr/>
                    <a:lstStyle/>
                    <a:p>
                      <a:r>
                        <a:rPr lang="en-US" sz="1200" b="1" dirty="0" smtClean="0">
                          <a:solidFill>
                            <a:schemeClr val="tx1"/>
                          </a:solidFill>
                          <a:latin typeface="+mj-lt"/>
                        </a:rPr>
                        <a:t>BC</a:t>
                      </a:r>
                      <a:endParaRPr lang="en-US" sz="1200" b="1" dirty="0">
                        <a:solidFill>
                          <a:schemeClr val="tx1"/>
                        </a:solidFill>
                        <a:latin typeface="+mj-lt"/>
                      </a:endParaRP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Every 2 years</a:t>
                      </a: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464788">
                <a:tc>
                  <a:txBody>
                    <a:bodyPr/>
                    <a:lstStyle/>
                    <a:p>
                      <a:r>
                        <a:rPr lang="en-US" sz="1200" b="1" dirty="0" smtClean="0">
                          <a:solidFill>
                            <a:schemeClr val="tx1"/>
                          </a:solidFill>
                          <a:latin typeface="+mj-lt"/>
                        </a:rPr>
                        <a:t>AB</a:t>
                      </a:r>
                      <a:endParaRPr lang="en-US" sz="12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50</a:t>
                      </a:r>
                    </a:p>
                  </a:txBody>
                  <a:tcPr/>
                </a:tc>
                <a:tc>
                  <a:txBody>
                    <a:bodyPr/>
                    <a:lstStyle/>
                    <a:p>
                      <a:pPr algn="ctr"/>
                      <a:r>
                        <a:rPr lang="en-US" sz="1200" b="0" baseline="0" dirty="0" smtClean="0">
                          <a:solidFill>
                            <a:schemeClr val="tx1"/>
                          </a:solidFill>
                          <a:latin typeface="+mj-lt"/>
                        </a:rPr>
                        <a:t>Every 1-2 years</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75</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597160">
                <a:tc>
                  <a:txBody>
                    <a:bodyPr/>
                    <a:lstStyle/>
                    <a:p>
                      <a:r>
                        <a:rPr lang="en-US" sz="1200" b="1" dirty="0" smtClean="0">
                          <a:solidFill>
                            <a:schemeClr val="tx1"/>
                          </a:solidFill>
                          <a:latin typeface="+mj-lt"/>
                        </a:rPr>
                        <a:t>SK</a:t>
                      </a:r>
                      <a:endParaRPr lang="en-US" sz="1200" b="1" dirty="0">
                        <a:solidFill>
                          <a:schemeClr val="tx1"/>
                        </a:solidFill>
                        <a:latin typeface="+mj-lt"/>
                      </a:endParaRPr>
                    </a:p>
                  </a:txBody>
                  <a:tcPr/>
                </a:tc>
                <a:tc>
                  <a:txBody>
                    <a:bodyPr/>
                    <a:lstStyle/>
                    <a:p>
                      <a:pPr algn="ctr"/>
                      <a:r>
                        <a:rPr lang="en-US" sz="1200" b="0" dirty="0" smtClean="0">
                          <a:solidFill>
                            <a:schemeClr val="tx1"/>
                          </a:solidFill>
                        </a:rPr>
                        <a:t>50</a:t>
                      </a:r>
                      <a:endParaRPr lang="en-US"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ea typeface="ヒラギノ角ゴ Pro W3" charset="-128"/>
                          <a:sym typeface="Wingdings 2" pitchFamily="18" charset="2"/>
                        </a:rPr>
                        <a:t>Every 2 years</a:t>
                      </a:r>
                    </a:p>
                  </a:txBody>
                  <a:tcPr/>
                </a:tc>
                <a:tc>
                  <a:txBody>
                    <a:bodyPr/>
                    <a:lstStyle/>
                    <a:p>
                      <a:pPr algn="ctr"/>
                      <a:r>
                        <a:rPr lang="en-US" sz="1200" b="0" dirty="0" smtClean="0">
                          <a:solidFill>
                            <a:schemeClr val="tx1"/>
                          </a:solidFill>
                        </a:rPr>
                        <a:t>75</a:t>
                      </a:r>
                      <a:endParaRPr lang="en-US" sz="1200" b="0" dirty="0">
                        <a:solidFill>
                          <a:schemeClr val="tx1"/>
                        </a:solidFill>
                      </a:endParaRPr>
                    </a:p>
                  </a:txBody>
                  <a:tcPr/>
                </a:tc>
                <a:tc>
                  <a:txBody>
                    <a:bodyPr/>
                    <a:lstStyle/>
                    <a:p>
                      <a:pPr algn="ctr"/>
                      <a:r>
                        <a:rPr lang="en-US" sz="1200" b="0" dirty="0" smtClean="0">
                          <a:solidFill>
                            <a:schemeClr val="tx1"/>
                          </a:solidFill>
                        </a:rPr>
                        <a:t>FIT</a:t>
                      </a:r>
                      <a:endParaRPr lang="en-US" sz="1200" b="0" dirty="0">
                        <a:solidFill>
                          <a:schemeClr val="tx1"/>
                        </a:solidFill>
                      </a:endParaRPr>
                    </a:p>
                  </a:txBody>
                  <a:tcPr/>
                </a:tc>
              </a:tr>
              <a:tr h="585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Arial" pitchFamily="34" charset="0"/>
                        </a:rPr>
                        <a:t>MB</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50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Every 2 years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75</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FTg</a:t>
                      </a:r>
                      <a:endParaRPr kumimoji="0" lang="en-US" sz="1200" b="0" i="0" u="none" strike="noStrike" cap="none" normalizeH="0" baseline="0" dirty="0" smtClean="0">
                        <a:ln>
                          <a:noFill/>
                        </a:ln>
                        <a:solidFill>
                          <a:schemeClr val="tx1"/>
                        </a:solidFill>
                        <a:effectLst/>
                        <a:latin typeface="+mj-lt"/>
                        <a:cs typeface="Arial" pitchFamily="34" charset="0"/>
                      </a:endParaRPr>
                    </a:p>
                  </a:txBody>
                  <a:tcPr horzOverflow="overflow"/>
                </a:tc>
              </a:tr>
              <a:tr h="418485">
                <a:tc>
                  <a:txBody>
                    <a:bodyPr/>
                    <a:lstStyle/>
                    <a:p>
                      <a:r>
                        <a:rPr lang="en-US" sz="1200" b="1" dirty="0" smtClean="0">
                          <a:solidFill>
                            <a:schemeClr val="tx1"/>
                          </a:solidFill>
                          <a:latin typeface="+mj-lt"/>
                        </a:rPr>
                        <a:t>ON</a:t>
                      </a:r>
                      <a:endParaRPr lang="en-US" sz="12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50</a:t>
                      </a:r>
                    </a:p>
                  </a:txBody>
                  <a:tcPr/>
                </a:tc>
                <a:tc>
                  <a:txBody>
                    <a:bodyPr/>
                    <a:lstStyle/>
                    <a:p>
                      <a:pPr algn="ctr"/>
                      <a:r>
                        <a:rPr lang="en-US" sz="1200" b="0" dirty="0" smtClean="0">
                          <a:solidFill>
                            <a:schemeClr val="tx1"/>
                          </a:solidFill>
                          <a:latin typeface="+mj-lt"/>
                        </a:rPr>
                        <a:t>Every</a:t>
                      </a:r>
                      <a:r>
                        <a:rPr lang="en-US" sz="1200" b="0" baseline="0" dirty="0" smtClean="0">
                          <a:solidFill>
                            <a:schemeClr val="tx1"/>
                          </a:solidFill>
                          <a:latin typeface="+mj-lt"/>
                        </a:rPr>
                        <a:t> </a:t>
                      </a:r>
                      <a:r>
                        <a:rPr lang="en-US" sz="1200" b="0" dirty="0" smtClean="0">
                          <a:solidFill>
                            <a:schemeClr val="tx1"/>
                          </a:solidFill>
                          <a:latin typeface="+mj-lt"/>
                        </a:rPr>
                        <a:t>2 years</a:t>
                      </a:r>
                    </a:p>
                  </a:txBody>
                  <a:tcPr/>
                </a:tc>
                <a:tc>
                  <a:txBody>
                    <a:bodyPr/>
                    <a:lstStyle/>
                    <a:p>
                      <a:pPr algn="ctr"/>
                      <a:r>
                        <a:rPr lang="en-US" sz="1200" b="0" dirty="0" smtClean="0">
                          <a:solidFill>
                            <a:schemeClr val="tx1"/>
                          </a:solidFill>
                          <a:latin typeface="+mj-lt"/>
                        </a:rPr>
                        <a:t>74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tx1"/>
                          </a:solidFill>
                          <a:latin typeface="+mj-lt"/>
                        </a:rPr>
                        <a:t>FTg</a:t>
                      </a:r>
                      <a:r>
                        <a:rPr lang="en-US" sz="1200" b="1" kern="1200" dirty="0" smtClean="0">
                          <a:solidFill>
                            <a:schemeClr val="tx1"/>
                          </a:solidFill>
                          <a:latin typeface="+mn-lt"/>
                          <a:ea typeface="+mn-ea"/>
                          <a:cs typeface="+mn-cs"/>
                        </a:rPr>
                        <a:t>**</a:t>
                      </a:r>
                    </a:p>
                    <a:p>
                      <a:pPr algn="ctr"/>
                      <a:endParaRPr lang="en-US" sz="1200" b="0" dirty="0" smtClean="0">
                        <a:solidFill>
                          <a:schemeClr val="tx1"/>
                        </a:solidFill>
                        <a:latin typeface="+mj-lt"/>
                      </a:endParaRPr>
                    </a:p>
                  </a:txBody>
                  <a:tcPr/>
                </a:tc>
              </a:tr>
            </a:tbl>
          </a:graphicData>
        </a:graphic>
      </p:graphicFrame>
      <p:sp>
        <p:nvSpPr>
          <p:cNvPr id="3" name="TextBox 2"/>
          <p:cNvSpPr txBox="1"/>
          <p:nvPr/>
        </p:nvSpPr>
        <p:spPr>
          <a:xfrm>
            <a:off x="1619672" y="1124744"/>
            <a:ext cx="6912768" cy="369332"/>
          </a:xfrm>
          <a:prstGeom prst="rect">
            <a:avLst/>
          </a:prstGeom>
          <a:noFill/>
        </p:spPr>
        <p:txBody>
          <a:bodyPr wrap="square" rtlCol="0">
            <a:spAutoFit/>
          </a:bodyPr>
          <a:lstStyle/>
          <a:p>
            <a:r>
              <a:rPr lang="en-CA" dirty="0" smtClean="0"/>
              <a:t>For asymptomatic individuals at average risk:</a:t>
            </a:r>
            <a:endParaRPr lang="en-CA" dirty="0"/>
          </a:p>
        </p:txBody>
      </p:sp>
      <p:sp>
        <p:nvSpPr>
          <p:cNvPr id="4" name="TextBox 3"/>
          <p:cNvSpPr txBox="1"/>
          <p:nvPr/>
        </p:nvSpPr>
        <p:spPr>
          <a:xfrm>
            <a:off x="300709" y="6020782"/>
            <a:ext cx="8635456" cy="646331"/>
          </a:xfrm>
          <a:prstGeom prst="rect">
            <a:avLst/>
          </a:prstGeom>
          <a:solidFill>
            <a:schemeClr val="bg1"/>
          </a:solidFill>
        </p:spPr>
        <p:txBody>
          <a:bodyPr wrap="square" rtlCol="0">
            <a:spAutoFit/>
          </a:bodyPr>
          <a:lstStyle/>
          <a:p>
            <a:r>
              <a:rPr lang="en-CA" sz="900" dirty="0" smtClean="0">
                <a:ea typeface="ヒラギノ角ゴ Pro W3" charset="-128"/>
                <a:sym typeface="Wingdings 2" pitchFamily="18" charset="2"/>
              </a:rPr>
              <a:t>*There is no organized colorectal cancer screening program available in Nunavut</a:t>
            </a:r>
            <a:r>
              <a:rPr lang="en-CA" sz="900" dirty="0">
                <a:ea typeface="ヒラギノ角ゴ Pro W3" charset="-128"/>
                <a:sym typeface="Wingdings 2" pitchFamily="18" charset="2"/>
              </a:rPr>
              <a:t> </a:t>
            </a:r>
            <a:r>
              <a:rPr lang="en-CA" sz="900" dirty="0" smtClean="0">
                <a:ea typeface="ヒラギノ角ゴ Pro W3" charset="-128"/>
                <a:sym typeface="Wingdings 2" pitchFamily="18" charset="2"/>
              </a:rPr>
              <a:t>and the Northwest Territories (NT). Responses refer to opportunistic colorectal cancer screening</a:t>
            </a:r>
          </a:p>
          <a:p>
            <a:r>
              <a:rPr lang="en-CA" sz="900" dirty="0" smtClean="0">
                <a:ea typeface="ヒラギノ角ゴ Pro W3" charset="-128"/>
                <a:sym typeface="Wingdings 2" pitchFamily="18" charset="2"/>
              </a:rPr>
              <a:t>**In ON, people </a:t>
            </a:r>
            <a:r>
              <a:rPr lang="en-CA" sz="900" dirty="0">
                <a:ea typeface="ヒラギノ角ゴ Pro W3" charset="-128"/>
                <a:sym typeface="Wingdings 2" pitchFamily="18" charset="2"/>
              </a:rPr>
              <a:t>aged 50 to 74 without a family history of colorectal cancer who choose to be screened with flexible sigmoidoscopy should be screened every 10 years</a:t>
            </a:r>
            <a:r>
              <a:rPr lang="en-CA" sz="900" dirty="0" smtClean="0">
                <a:ea typeface="ヒラギノ角ゴ Pro W3" charset="-128"/>
                <a:sym typeface="Wingdings 2" pitchFamily="18" charset="2"/>
              </a:rPr>
              <a:t>.</a:t>
            </a:r>
          </a:p>
          <a:p>
            <a:endParaRPr lang="en-CA" sz="900" dirty="0">
              <a:ea typeface="ヒラギノ角ゴ Pro W3" charset="-128"/>
              <a:sym typeface="Wingdings 2" pitchFamily="18" charset="2"/>
            </a:endParaRPr>
          </a:p>
          <a:p>
            <a:endParaRPr lang="en-CA" sz="900" dirty="0"/>
          </a:p>
        </p:txBody>
      </p:sp>
      <p:sp>
        <p:nvSpPr>
          <p:cNvPr id="2" name="Slide Number Placeholder 1"/>
          <p:cNvSpPr>
            <a:spLocks noGrp="1"/>
          </p:cNvSpPr>
          <p:nvPr>
            <p:ph type="sldNum" sz="quarter" idx="12"/>
          </p:nvPr>
        </p:nvSpPr>
        <p:spPr/>
        <p:txBody>
          <a:bodyPr/>
          <a:lstStyle/>
          <a:p>
            <a:fld id="{C35E50E1-3288-4B49-A832-AC6F42EE392F}" type="slidenum">
              <a:rPr lang="en-US" smtClean="0"/>
              <a:pPr/>
              <a:t>11</a:t>
            </a:fld>
            <a:endParaRPr lang="en-US" dirty="0"/>
          </a:p>
        </p:txBody>
      </p:sp>
    </p:spTree>
    <p:extLst>
      <p:ext uri="{BB962C8B-B14F-4D97-AF65-F5344CB8AC3E}">
        <p14:creationId xmlns:p14="http://schemas.microsoft.com/office/powerpoint/2010/main" val="27758497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7067128" cy="634082"/>
          </a:xfrm>
        </p:spPr>
        <p:txBody>
          <a:bodyPr/>
          <a:lstStyle/>
          <a:p>
            <a:r>
              <a:rPr lang="en-US" sz="3000" dirty="0">
                <a:cs typeface="Arial" pitchFamily="34" charset="0"/>
              </a:rPr>
              <a:t>Provincial and Territorial Colorectal Cancer Screening </a:t>
            </a:r>
            <a:r>
              <a:rPr lang="en-US" sz="3000" dirty="0" smtClean="0">
                <a:cs typeface="Arial" pitchFamily="34" charset="0"/>
              </a:rPr>
              <a:t>Guidelines, cont’d </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2034965993"/>
              </p:ext>
            </p:extLst>
          </p:nvPr>
        </p:nvGraphicFramePr>
        <p:xfrm>
          <a:off x="333872" y="1954175"/>
          <a:ext cx="8352929" cy="3296005"/>
        </p:xfrm>
        <a:graphic>
          <a:graphicData uri="http://schemas.openxmlformats.org/drawingml/2006/table">
            <a:tbl>
              <a:tblPr firstRow="1" bandRow="1">
                <a:tableStyleId>{5C22544A-7EE6-4342-B048-85BDC9FD1C3A}</a:tableStyleId>
              </a:tblPr>
              <a:tblGrid>
                <a:gridCol w="817334"/>
                <a:gridCol w="1374150"/>
                <a:gridCol w="2640619"/>
                <a:gridCol w="1760413"/>
                <a:gridCol w="1760413"/>
              </a:tblGrid>
              <a:tr h="595819">
                <a:tc>
                  <a:txBody>
                    <a:bodyPr/>
                    <a:lstStyle/>
                    <a:p>
                      <a:endParaRPr lang="en-US" sz="1200" dirty="0">
                        <a:solidFill>
                          <a:schemeClr val="tx1"/>
                        </a:solidFill>
                        <a:latin typeface="+mj-lt"/>
                      </a:endParaRPr>
                    </a:p>
                  </a:txBody>
                  <a:tcPr/>
                </a:tc>
                <a:tc>
                  <a:txBody>
                    <a:bodyPr/>
                    <a:lstStyle/>
                    <a:p>
                      <a:pPr algn="ctr"/>
                      <a:r>
                        <a:rPr lang="en-US" sz="1200" b="1" dirty="0" smtClean="0">
                          <a:solidFill>
                            <a:schemeClr val="bg1"/>
                          </a:solidFill>
                          <a:latin typeface="+mj-lt"/>
                        </a:rPr>
                        <a:t>Start</a:t>
                      </a:r>
                      <a:r>
                        <a:rPr lang="en-US" sz="1200" b="1" baseline="0" dirty="0" smtClean="0">
                          <a:solidFill>
                            <a:schemeClr val="bg1"/>
                          </a:solidFill>
                          <a:latin typeface="+mj-lt"/>
                        </a:rPr>
                        <a:t> Age</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Interval</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Stop Age</a:t>
                      </a:r>
                      <a:endParaRPr lang="en-US" sz="1200" b="1" dirty="0">
                        <a:solidFill>
                          <a:schemeClr val="bg1"/>
                        </a:solidFill>
                        <a:latin typeface="+mj-lt"/>
                      </a:endParaRPr>
                    </a:p>
                  </a:txBody>
                  <a:tcPr/>
                </a:tc>
                <a:tc>
                  <a:txBody>
                    <a:bodyPr/>
                    <a:lstStyle/>
                    <a:p>
                      <a:pPr algn="ctr"/>
                      <a:r>
                        <a:rPr lang="en-US" sz="1200" b="1" kern="1200" dirty="0" smtClean="0">
                          <a:solidFill>
                            <a:schemeClr val="bg1"/>
                          </a:solidFill>
                          <a:latin typeface="+mn-lt"/>
                          <a:ea typeface="+mn-ea"/>
                          <a:cs typeface="+mn-cs"/>
                        </a:rPr>
                        <a:t>Primary Screening Test</a:t>
                      </a:r>
                      <a:r>
                        <a:rPr lang="en-US" sz="1200" b="1" kern="1200" baseline="0" dirty="0" smtClean="0">
                          <a:solidFill>
                            <a:schemeClr val="bg1"/>
                          </a:solidFill>
                          <a:latin typeface="+mn-lt"/>
                          <a:ea typeface="+mn-ea"/>
                          <a:cs typeface="+mn-cs"/>
                        </a:rPr>
                        <a:t> (</a:t>
                      </a:r>
                      <a:r>
                        <a:rPr lang="en-US" sz="1200" b="1" kern="1200" baseline="0" dirty="0" err="1" smtClean="0">
                          <a:solidFill>
                            <a:schemeClr val="bg1"/>
                          </a:solidFill>
                          <a:latin typeface="+mn-lt"/>
                          <a:ea typeface="+mn-ea"/>
                          <a:cs typeface="+mn-cs"/>
                        </a:rPr>
                        <a:t>FTg</a:t>
                      </a:r>
                      <a:r>
                        <a:rPr lang="en-US" sz="1200" b="1" kern="1200" baseline="0" dirty="0" smtClean="0">
                          <a:solidFill>
                            <a:schemeClr val="bg1"/>
                          </a:solidFill>
                          <a:latin typeface="+mn-lt"/>
                          <a:ea typeface="+mn-ea"/>
                          <a:cs typeface="+mn-cs"/>
                        </a:rPr>
                        <a:t>, FIT or both; flexible sigmoidoscopy)</a:t>
                      </a:r>
                      <a:endParaRPr lang="en-US" sz="1200" b="1" kern="1200" dirty="0">
                        <a:solidFill>
                          <a:schemeClr val="bg1"/>
                        </a:solidFill>
                        <a:latin typeface="+mn-lt"/>
                        <a:ea typeface="+mn-ea"/>
                        <a:cs typeface="+mn-cs"/>
                      </a:endParaRPr>
                    </a:p>
                  </a:txBody>
                  <a:tcPr/>
                </a:tc>
              </a:tr>
              <a:tr h="472879">
                <a:tc>
                  <a:txBody>
                    <a:bodyPr/>
                    <a:lstStyle/>
                    <a:p>
                      <a:r>
                        <a:rPr lang="en-US" sz="1200" b="1" dirty="0" smtClean="0">
                          <a:solidFill>
                            <a:schemeClr val="tx1"/>
                          </a:solidFill>
                          <a:latin typeface="+mj-lt"/>
                        </a:rPr>
                        <a:t>QC</a:t>
                      </a:r>
                      <a:endParaRPr lang="en-US" sz="1200" b="1" dirty="0">
                        <a:solidFill>
                          <a:schemeClr val="tx1"/>
                        </a:solidFill>
                        <a:latin typeface="+mj-lt"/>
                      </a:endParaRP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Every 2 years</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74 </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575258">
                <a:tc>
                  <a:txBody>
                    <a:bodyPr/>
                    <a:lstStyle/>
                    <a:p>
                      <a:r>
                        <a:rPr lang="en-US" sz="1200" b="1" dirty="0" smtClean="0">
                          <a:solidFill>
                            <a:schemeClr val="tx1"/>
                          </a:solidFill>
                          <a:latin typeface="+mj-lt"/>
                        </a:rPr>
                        <a:t>NB</a:t>
                      </a:r>
                      <a:endParaRPr lang="en-US" sz="1200" b="1" dirty="0">
                        <a:solidFill>
                          <a:schemeClr val="tx1"/>
                        </a:solidFill>
                        <a:latin typeface="+mj-lt"/>
                      </a:endParaRP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Every 2 years</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472879">
                <a:tc>
                  <a:txBody>
                    <a:bodyPr/>
                    <a:lstStyle/>
                    <a:p>
                      <a:r>
                        <a:rPr lang="en-US" sz="1200" b="1" dirty="0" smtClean="0">
                          <a:solidFill>
                            <a:schemeClr val="tx1"/>
                          </a:solidFill>
                          <a:latin typeface="+mj-lt"/>
                        </a:rPr>
                        <a:t>NS</a:t>
                      </a:r>
                      <a:endParaRPr lang="en-US" sz="1200" b="1" dirty="0">
                        <a:solidFill>
                          <a:schemeClr val="tx1"/>
                        </a:solidFill>
                        <a:latin typeface="+mj-lt"/>
                      </a:endParaRP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algn="ctr"/>
                      <a:r>
                        <a:rPr lang="en-US" sz="1200" b="0" kern="1200" dirty="0" smtClean="0">
                          <a:solidFill>
                            <a:schemeClr val="tx1"/>
                          </a:solidFill>
                          <a:latin typeface="+mj-lt"/>
                          <a:ea typeface="+mn-ea"/>
                          <a:cs typeface="+mn-cs"/>
                        </a:rPr>
                        <a:t>Every 2 years</a:t>
                      </a:r>
                      <a:endParaRPr lang="en-US" sz="1200" b="0" kern="1200" dirty="0">
                        <a:solidFill>
                          <a:schemeClr val="tx1"/>
                        </a:solidFill>
                        <a:latin typeface="+mj-lt"/>
                        <a:ea typeface="+mn-ea"/>
                        <a:cs typeface="+mn-cs"/>
                      </a:endParaRP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472879">
                <a:tc>
                  <a:txBody>
                    <a:bodyPr/>
                    <a:lstStyle/>
                    <a:p>
                      <a:r>
                        <a:rPr lang="en-US" sz="1200" b="1" dirty="0" smtClean="0">
                          <a:solidFill>
                            <a:schemeClr val="tx1"/>
                          </a:solidFill>
                          <a:latin typeface="+mj-lt"/>
                        </a:rPr>
                        <a:t>PE</a:t>
                      </a:r>
                      <a:endParaRPr lang="en-US" sz="1200" b="1" dirty="0">
                        <a:solidFill>
                          <a:schemeClr val="tx1"/>
                        </a:solidFill>
                        <a:latin typeface="+mj-lt"/>
                      </a:endParaRPr>
                    </a:p>
                  </a:txBody>
                  <a:tcPr/>
                </a:tc>
                <a:tc>
                  <a:txBody>
                    <a:bodyPr/>
                    <a:lstStyle/>
                    <a:p>
                      <a:pPr algn="ctr"/>
                      <a:r>
                        <a:rPr lang="en-US" sz="1200" b="0" dirty="0" smtClean="0">
                          <a:solidFill>
                            <a:schemeClr val="tx1"/>
                          </a:solidFill>
                          <a:latin typeface="+mj-lt"/>
                        </a:rPr>
                        <a:t>50</a:t>
                      </a:r>
                      <a:endParaRPr lang="en-US" sz="1200" b="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Every 2 years</a:t>
                      </a: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r h="662030">
                <a:tc>
                  <a:txBody>
                    <a:bodyPr/>
                    <a:lstStyle/>
                    <a:p>
                      <a:r>
                        <a:rPr lang="en-US" sz="1200" b="1" dirty="0" smtClean="0">
                          <a:solidFill>
                            <a:schemeClr val="tx1"/>
                          </a:solidFill>
                          <a:latin typeface="+mj-lt"/>
                        </a:rPr>
                        <a:t>NL</a:t>
                      </a:r>
                      <a:endParaRPr lang="en-US" sz="12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50</a:t>
                      </a:r>
                    </a:p>
                  </a:txBody>
                  <a:tcPr/>
                </a:tc>
                <a:tc>
                  <a:txBody>
                    <a:bodyPr/>
                    <a:lstStyle/>
                    <a:p>
                      <a:pPr algn="ctr"/>
                      <a:r>
                        <a:rPr lang="en-US" sz="1200" b="0" dirty="0" smtClean="0">
                          <a:solidFill>
                            <a:schemeClr val="tx1"/>
                          </a:solidFill>
                          <a:latin typeface="+mj-lt"/>
                        </a:rPr>
                        <a:t>Every 2</a:t>
                      </a:r>
                      <a:r>
                        <a:rPr lang="en-US" sz="1200" b="0" baseline="0" dirty="0" smtClean="0">
                          <a:solidFill>
                            <a:schemeClr val="tx1"/>
                          </a:solidFill>
                          <a:latin typeface="+mj-lt"/>
                        </a:rPr>
                        <a:t> years</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74</a:t>
                      </a:r>
                      <a:endParaRPr lang="en-US" sz="1200" b="0" dirty="0">
                        <a:solidFill>
                          <a:schemeClr val="tx1"/>
                        </a:solidFill>
                        <a:latin typeface="+mj-lt"/>
                      </a:endParaRPr>
                    </a:p>
                  </a:txBody>
                  <a:tcPr/>
                </a:tc>
                <a:tc>
                  <a:txBody>
                    <a:bodyPr/>
                    <a:lstStyle/>
                    <a:p>
                      <a:pPr algn="ctr"/>
                      <a:r>
                        <a:rPr lang="en-US" sz="1200" b="0" dirty="0" smtClean="0">
                          <a:solidFill>
                            <a:schemeClr val="tx1"/>
                          </a:solidFill>
                          <a:latin typeface="+mj-lt"/>
                        </a:rPr>
                        <a:t>FIT</a:t>
                      </a:r>
                      <a:endParaRPr lang="en-US" sz="1200" b="0" dirty="0">
                        <a:solidFill>
                          <a:schemeClr val="tx1"/>
                        </a:solidFill>
                        <a:latin typeface="+mj-lt"/>
                      </a:endParaRPr>
                    </a:p>
                  </a:txBody>
                  <a:tcPr/>
                </a:tc>
              </a:tr>
            </a:tbl>
          </a:graphicData>
        </a:graphic>
      </p:graphicFrame>
      <p:sp>
        <p:nvSpPr>
          <p:cNvPr id="6" name="TextBox 5"/>
          <p:cNvSpPr txBox="1"/>
          <p:nvPr/>
        </p:nvSpPr>
        <p:spPr>
          <a:xfrm>
            <a:off x="251520" y="1556792"/>
            <a:ext cx="6912768" cy="369332"/>
          </a:xfrm>
          <a:prstGeom prst="rect">
            <a:avLst/>
          </a:prstGeom>
          <a:noFill/>
        </p:spPr>
        <p:txBody>
          <a:bodyPr wrap="square" rtlCol="0">
            <a:spAutoFit/>
          </a:bodyPr>
          <a:lstStyle/>
          <a:p>
            <a:r>
              <a:rPr lang="en-CA" dirty="0" smtClean="0"/>
              <a:t>For asymptomatic individuals at average risk:</a:t>
            </a:r>
            <a:endParaRPr lang="en-CA"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12</a:t>
            </a:fld>
            <a:endParaRPr lang="en-US" dirty="0"/>
          </a:p>
        </p:txBody>
      </p:sp>
    </p:spTree>
    <p:extLst>
      <p:ext uri="{BB962C8B-B14F-4D97-AF65-F5344CB8AC3E}">
        <p14:creationId xmlns:p14="http://schemas.microsoft.com/office/powerpoint/2010/main" val="274277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85800" y="2130425"/>
            <a:ext cx="7772400" cy="1470025"/>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algn="ctr"/>
            <a:r>
              <a:rPr lang="en-CA" dirty="0" smtClean="0"/>
              <a:t>Recruitment and Retention Strategies for Colorectal Cancer Screening</a:t>
            </a:r>
            <a:endParaRPr lang="en-CA" dirty="0"/>
          </a:p>
        </p:txBody>
      </p:sp>
      <p:sp>
        <p:nvSpPr>
          <p:cNvPr id="9" name="Subtitle 5"/>
          <p:cNvSpPr txBox="1">
            <a:spLocks/>
          </p:cNvSpPr>
          <p:nvPr/>
        </p:nvSpPr>
        <p:spPr>
          <a:xfrm>
            <a:off x="925625" y="3789040"/>
            <a:ext cx="7558608"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smtClean="0">
                <a:solidFill>
                  <a:schemeClr val="tx1">
                    <a:lumMod val="65000"/>
                    <a:lumOff val="35000"/>
                  </a:schemeClr>
                </a:solidFill>
              </a:rPr>
              <a:t>Organized colorectal cancer screening programs administer recruitment, reminder and promotional strategies to invite eligible individuals to screen (as per guidelines). </a:t>
            </a:r>
            <a:r>
              <a:rPr lang="en-CA" sz="2000" dirty="0">
                <a:solidFill>
                  <a:schemeClr val="tx1">
                    <a:lumMod val="65000"/>
                    <a:lumOff val="35000"/>
                  </a:schemeClr>
                </a:solidFill>
              </a:rPr>
              <a:t>Recruitment strategies and </a:t>
            </a:r>
            <a:r>
              <a:rPr lang="en-CA" sz="2000" dirty="0" smtClean="0">
                <a:solidFill>
                  <a:schemeClr val="tx1">
                    <a:lumMod val="65000"/>
                    <a:lumOff val="35000"/>
                  </a:schemeClr>
                </a:solidFill>
              </a:rPr>
              <a:t>methods vary across the country and may include: physician or self-referral or mailed letters. Reminders in the form of letters, phone calls or emails, may be sent to eligible individuals to ensure the highest participation rate is achieved for the screening program. </a:t>
            </a:r>
            <a:endParaRPr lang="en-CA" sz="20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13</a:t>
            </a:fld>
            <a:endParaRPr lang="en-US"/>
          </a:p>
        </p:txBody>
      </p:sp>
    </p:spTree>
    <p:extLst>
      <p:ext uri="{BB962C8B-B14F-4D97-AF65-F5344CB8AC3E}">
        <p14:creationId xmlns:p14="http://schemas.microsoft.com/office/powerpoint/2010/main" val="3421985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7272808" cy="634082"/>
          </a:xfrm>
        </p:spPr>
        <p:txBody>
          <a:bodyPr/>
          <a:lstStyle/>
          <a:p>
            <a:r>
              <a:rPr lang="en-CA" sz="3000" dirty="0" smtClean="0"/>
              <a:t>Recruitment and Retention Strategies for Colorectal Cancer Screening - </a:t>
            </a:r>
            <a:r>
              <a:rPr lang="en-CA" sz="3000" dirty="0"/>
              <a:t>Highlights</a:t>
            </a:r>
          </a:p>
        </p:txBody>
      </p:sp>
      <p:sp>
        <p:nvSpPr>
          <p:cNvPr id="3" name="Content Placeholder 2"/>
          <p:cNvSpPr>
            <a:spLocks noGrp="1"/>
          </p:cNvSpPr>
          <p:nvPr>
            <p:ph idx="1"/>
          </p:nvPr>
        </p:nvSpPr>
        <p:spPr>
          <a:xfrm>
            <a:off x="467544" y="1556792"/>
            <a:ext cx="8435280" cy="5184575"/>
          </a:xfrm>
        </p:spPr>
        <p:txBody>
          <a:bodyPr>
            <a:noAutofit/>
          </a:bodyPr>
          <a:lstStyle/>
          <a:p>
            <a:pPr marL="0" indent="0">
              <a:buNone/>
            </a:pPr>
            <a:r>
              <a:rPr lang="en-US" sz="1800" dirty="0" smtClean="0">
                <a:ea typeface="ヒラギノ角ゴ Pro W3" charset="-128"/>
                <a:sym typeface="Wingdings 2" pitchFamily="18" charset="2"/>
              </a:rPr>
              <a:t>Colorectal Cancer Screening Recruitment and Retention Methods (refer to slide #15-18)</a:t>
            </a:r>
          </a:p>
          <a:p>
            <a:r>
              <a:rPr lang="en-CA" sz="1800" dirty="0"/>
              <a:t>Many </a:t>
            </a:r>
            <a:r>
              <a:rPr lang="en-CA" sz="1800" dirty="0" smtClean="0"/>
              <a:t>screening </a:t>
            </a:r>
            <a:r>
              <a:rPr lang="en-CA" sz="1800" dirty="0"/>
              <a:t>programs recruit individuals to screen for colorectal cancer by offering fecal immunochemical testing (</a:t>
            </a:r>
            <a:r>
              <a:rPr lang="en-CA" sz="1800" dirty="0" smtClean="0"/>
              <a:t>FIT). There are various recruitment methods being implemented across the country such that many provinces </a:t>
            </a:r>
            <a:r>
              <a:rPr lang="en-CA" sz="1800" dirty="0"/>
              <a:t>require a referral from a physician prior to </a:t>
            </a:r>
            <a:r>
              <a:rPr lang="en-CA" sz="1800" dirty="0" smtClean="0"/>
              <a:t>distributing </a:t>
            </a:r>
            <a:r>
              <a:rPr lang="en-CA" sz="1800" dirty="0"/>
              <a:t>a FIT </a:t>
            </a:r>
            <a:r>
              <a:rPr lang="en-CA" sz="1800" dirty="0" smtClean="0"/>
              <a:t>kit; others distribute </a:t>
            </a:r>
            <a:r>
              <a:rPr lang="en-CA" sz="1800" dirty="0"/>
              <a:t>the FIT kit to eligible individuals with a</a:t>
            </a:r>
            <a:r>
              <a:rPr lang="en-CA" sz="1800" dirty="0" smtClean="0"/>
              <a:t> </a:t>
            </a:r>
            <a:r>
              <a:rPr lang="en-CA" sz="1800" dirty="0"/>
              <a:t>mailed invitation letter or after </a:t>
            </a:r>
            <a:r>
              <a:rPr lang="en-CA" sz="1800" dirty="0" smtClean="0"/>
              <a:t>the </a:t>
            </a:r>
            <a:r>
              <a:rPr lang="en-CA" sz="1800" dirty="0"/>
              <a:t>letter has been </a:t>
            </a:r>
            <a:r>
              <a:rPr lang="en-CA" sz="1800" dirty="0" smtClean="0"/>
              <a:t>sent; </a:t>
            </a:r>
            <a:r>
              <a:rPr lang="en-CA" sz="1800" smtClean="0"/>
              <a:t>and </a:t>
            </a:r>
            <a:r>
              <a:rPr lang="en-CA" sz="1800" smtClean="0"/>
              <a:t>clients can </a:t>
            </a:r>
            <a:r>
              <a:rPr lang="en-CA" sz="1800" dirty="0" smtClean="0"/>
              <a:t>obtain FIT kits by directly contacting some screening programs.  </a:t>
            </a:r>
          </a:p>
          <a:p>
            <a:r>
              <a:rPr lang="en-CA" sz="1800" dirty="0" smtClean="0"/>
              <a:t>Examples </a:t>
            </a:r>
            <a:r>
              <a:rPr lang="en-CA" sz="1800" dirty="0"/>
              <a:t>of promotional strategies for colorectal cancer screening delivered by provinces include: </a:t>
            </a:r>
            <a:r>
              <a:rPr lang="en-CA" sz="1800" dirty="0" smtClean="0"/>
              <a:t>promotional information via program </a:t>
            </a:r>
            <a:r>
              <a:rPr lang="en-CA" sz="1800" dirty="0"/>
              <a:t>website or program related correspondences (e.g. flyers distributed with screening result letters), </a:t>
            </a:r>
            <a:r>
              <a:rPr lang="en-CA" sz="1800" dirty="0" smtClean="0"/>
              <a:t>educational </a:t>
            </a:r>
            <a:r>
              <a:rPr lang="en-CA" sz="1800" dirty="0"/>
              <a:t>resources for the public and healthcare providers, marketing campaigns (e.g. Colon Cancer Month), media, newsletters, as well as radio and print advertising (e.g. posters). </a:t>
            </a:r>
            <a:endParaRPr lang="en-CA" sz="1800" dirty="0" smtClean="0"/>
          </a:p>
          <a:p>
            <a:r>
              <a:rPr lang="en-CA" sz="1800" dirty="0" smtClean="0"/>
              <a:t>Many provincial/territorial colorectal cancer screening programs send </a:t>
            </a:r>
            <a:r>
              <a:rPr lang="en-CA" sz="1800" dirty="0"/>
              <a:t>a </a:t>
            </a:r>
            <a:r>
              <a:rPr lang="en-CA" sz="1800" dirty="0" smtClean="0"/>
              <a:t>recall </a:t>
            </a:r>
            <a:r>
              <a:rPr lang="en-CA" sz="1800" dirty="0"/>
              <a:t>letter </a:t>
            </a:r>
            <a:r>
              <a:rPr lang="en-CA" sz="1800" dirty="0" smtClean="0"/>
              <a:t>two years after a client receives a normal result. </a:t>
            </a:r>
            <a:endParaRPr lang="en-CA" sz="1800"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14</a:t>
            </a:fld>
            <a:endParaRPr lang="en-US" dirty="0"/>
          </a:p>
        </p:txBody>
      </p:sp>
    </p:spTree>
    <p:extLst>
      <p:ext uri="{BB962C8B-B14F-4D97-AF65-F5344CB8AC3E}">
        <p14:creationId xmlns:p14="http://schemas.microsoft.com/office/powerpoint/2010/main" val="1848463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008842" cy="634082"/>
          </a:xfrm>
        </p:spPr>
        <p:txBody>
          <a:bodyPr/>
          <a:lstStyle/>
          <a:p>
            <a:r>
              <a:rPr lang="en-CA" sz="3000" dirty="0"/>
              <a:t>Colorectal Cancer Screening Recruitment and Retention </a:t>
            </a:r>
            <a:r>
              <a:rPr lang="en-CA" sz="3000" dirty="0" smtClean="0"/>
              <a:t>Methods</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567681341"/>
              </p:ext>
            </p:extLst>
          </p:nvPr>
        </p:nvGraphicFramePr>
        <p:xfrm>
          <a:off x="107503" y="1737709"/>
          <a:ext cx="8928994" cy="4108331"/>
        </p:xfrm>
        <a:graphic>
          <a:graphicData uri="http://schemas.openxmlformats.org/drawingml/2006/table">
            <a:tbl>
              <a:tblPr firstRow="1" bandRow="1">
                <a:tableStyleId>{5C22544A-7EE6-4342-B048-85BDC9FD1C3A}</a:tableStyleId>
              </a:tblPr>
              <a:tblGrid>
                <a:gridCol w="404632"/>
                <a:gridCol w="819506"/>
                <a:gridCol w="864096"/>
                <a:gridCol w="864095"/>
                <a:gridCol w="1008113"/>
                <a:gridCol w="936103"/>
                <a:gridCol w="1872209"/>
                <a:gridCol w="936103"/>
                <a:gridCol w="1224137"/>
              </a:tblGrid>
              <a:tr h="254854">
                <a:tc>
                  <a:txBody>
                    <a:bodyPr/>
                    <a:lstStyle/>
                    <a:p>
                      <a:endParaRPr lang="en-US" sz="1100" b="1" dirty="0">
                        <a:solidFill>
                          <a:schemeClr val="bg1"/>
                        </a:solidFill>
                        <a:latin typeface="+mj-lt"/>
                      </a:endParaRPr>
                    </a:p>
                  </a:txBody>
                  <a:tcPr>
                    <a:solidFill>
                      <a:srgbClr val="0070C0"/>
                    </a:solidFill>
                  </a:tcPr>
                </a:tc>
                <a:tc gridSpan="5">
                  <a:txBody>
                    <a:bodyPr/>
                    <a:lstStyle/>
                    <a:p>
                      <a:pPr algn="ctr"/>
                      <a:r>
                        <a:rPr lang="en-US" sz="1100" b="1" dirty="0" smtClean="0">
                          <a:solidFill>
                            <a:schemeClr val="bg1"/>
                          </a:solidFill>
                          <a:latin typeface="+mj-lt"/>
                        </a:rPr>
                        <a:t>How are individuals recruited</a:t>
                      </a:r>
                      <a:r>
                        <a:rPr lang="en-US" sz="1100" b="1" baseline="0" dirty="0" smtClean="0">
                          <a:solidFill>
                            <a:schemeClr val="bg1"/>
                          </a:solidFill>
                          <a:latin typeface="+mj-lt"/>
                        </a:rPr>
                        <a:t> into the screening program?</a:t>
                      </a:r>
                      <a:endParaRPr lang="en-US" sz="1100" b="1" dirty="0">
                        <a:solidFill>
                          <a:schemeClr val="bg1"/>
                        </a:solidFill>
                        <a:latin typeface="+mj-lt"/>
                      </a:endParaRPr>
                    </a:p>
                  </a:txBody>
                  <a:tcPr>
                    <a:solidFill>
                      <a:srgbClr val="0070C0"/>
                    </a:solidFill>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rowSpan="2">
                  <a:txBody>
                    <a:bodyPr/>
                    <a:lstStyle/>
                    <a:p>
                      <a:pPr algn="ctr"/>
                      <a:r>
                        <a:rPr lang="en-US" sz="1100" b="1" dirty="0" smtClean="0">
                          <a:solidFill>
                            <a:schemeClr val="bg1"/>
                          </a:solidFill>
                          <a:latin typeface="+mj-lt"/>
                        </a:rPr>
                        <a:t>Promotional</a:t>
                      </a:r>
                      <a:r>
                        <a:rPr lang="en-US" sz="1100" b="1" baseline="0" dirty="0" smtClean="0">
                          <a:solidFill>
                            <a:schemeClr val="bg1"/>
                          </a:solidFill>
                          <a:latin typeface="+mj-lt"/>
                        </a:rPr>
                        <a:t> Strategy</a:t>
                      </a:r>
                      <a:endParaRPr lang="en-US" sz="1100" b="1" dirty="0">
                        <a:solidFill>
                          <a:schemeClr val="bg1"/>
                        </a:solidFill>
                        <a:latin typeface="+mj-lt"/>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Reminder Strate</a:t>
                      </a:r>
                      <a:r>
                        <a:rPr lang="en-US" sz="1100" b="1" kern="1200" baseline="0" dirty="0" smtClean="0">
                          <a:solidFill>
                            <a:schemeClr val="bg1"/>
                          </a:solidFill>
                          <a:latin typeface="+mn-lt"/>
                          <a:ea typeface="+mn-ea"/>
                          <a:cs typeface="+mn-cs"/>
                        </a:rPr>
                        <a:t>gy After No Reply </a:t>
                      </a:r>
                      <a:endParaRPr lang="en-US" sz="1100" b="1" kern="1200" dirty="0">
                        <a:solidFill>
                          <a:schemeClr val="bg1"/>
                        </a:solidFill>
                        <a:latin typeface="+mn-lt"/>
                        <a:ea typeface="+mn-ea"/>
                        <a:cs typeface="+mn-cs"/>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Recall Method After</a:t>
                      </a:r>
                      <a:r>
                        <a:rPr lang="en-US" sz="1100" b="1" kern="1200" baseline="0" dirty="0" smtClean="0">
                          <a:solidFill>
                            <a:schemeClr val="bg1"/>
                          </a:solidFill>
                          <a:latin typeface="+mn-lt"/>
                          <a:ea typeface="+mn-ea"/>
                          <a:cs typeface="+mn-cs"/>
                        </a:rPr>
                        <a:t> Normal Result</a:t>
                      </a:r>
                      <a:endParaRPr lang="en-US" sz="1100" b="1" kern="1200" dirty="0">
                        <a:solidFill>
                          <a:schemeClr val="bg1"/>
                        </a:solidFill>
                        <a:latin typeface="+mn-lt"/>
                        <a:ea typeface="+mn-ea"/>
                        <a:cs typeface="+mn-cs"/>
                      </a:endParaRPr>
                    </a:p>
                  </a:txBody>
                  <a:tcPr>
                    <a:solidFill>
                      <a:srgbClr val="0070C0"/>
                    </a:solidFill>
                  </a:tcPr>
                </a:tc>
              </a:tr>
              <a:tr h="914478">
                <a:tc>
                  <a:txBody>
                    <a:bodyPr/>
                    <a:lstStyle/>
                    <a:p>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Physician Referral*</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Self-Referral**</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Self-Referral through Pharmacy</a:t>
                      </a:r>
                      <a:r>
                        <a:rPr lang="en-US" sz="1100" b="1" kern="1200" baseline="0" dirty="0" smtClean="0">
                          <a:solidFill>
                            <a:schemeClr val="bg1"/>
                          </a:solidFill>
                          <a:latin typeface="+mn-lt"/>
                          <a:ea typeface="+mn-ea"/>
                          <a:cs typeface="+mn-cs"/>
                        </a:rPr>
                        <a:t>ᶧ</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With Mailed Invitation Letter (Specify if</a:t>
                      </a:r>
                      <a:r>
                        <a:rPr lang="en-US" sz="1100" b="1" baseline="0" dirty="0" smtClean="0">
                          <a:solidFill>
                            <a:schemeClr val="bg1"/>
                          </a:solidFill>
                          <a:latin typeface="+mj-lt"/>
                        </a:rPr>
                        <a:t> Kit is Sent with Letter)</a:t>
                      </a:r>
                      <a:r>
                        <a:rPr lang="en-US" sz="1100" b="1" dirty="0" smtClean="0">
                          <a:solidFill>
                            <a:schemeClr val="bg1"/>
                          </a:solidFill>
                          <a:latin typeface="+mj-lt"/>
                        </a:rPr>
                        <a:t>  </a:t>
                      </a:r>
                      <a:endParaRPr lang="en-US" sz="1100" b="1" dirty="0">
                        <a:solidFill>
                          <a:schemeClr val="bg1"/>
                        </a:solidFill>
                        <a:latin typeface="+mj-lt"/>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bg1"/>
                          </a:solidFill>
                          <a:latin typeface="+mj-lt"/>
                        </a:rPr>
                        <a:t>Other (Please Specify)</a:t>
                      </a:r>
                    </a:p>
                    <a:p>
                      <a:endParaRPr lang="en-CA" sz="1100" b="1" dirty="0">
                        <a:solidFill>
                          <a:schemeClr val="bg1"/>
                        </a:solidFill>
                        <a:latin typeface="+mj-lt"/>
                      </a:endParaRPr>
                    </a:p>
                  </a:txBody>
                  <a:tcPr>
                    <a:solidFill>
                      <a:srgbClr val="0070C0"/>
                    </a:solidFill>
                  </a:tcPr>
                </a:tc>
                <a:tc vMerge="1">
                  <a:txBody>
                    <a:bodyPr/>
                    <a:lstStyle/>
                    <a:p>
                      <a:endParaRPr lang="en-CA"/>
                    </a:p>
                  </a:txBody>
                  <a:tcPr/>
                </a:tc>
                <a:tc vMerge="1">
                  <a:txBody>
                    <a:bodyPr/>
                    <a:lstStyle/>
                    <a:p>
                      <a:pPr algn="ctr"/>
                      <a:endParaRPr lang="en-US" sz="1200" dirty="0"/>
                    </a:p>
                  </a:txBody>
                  <a:tcPr/>
                </a:tc>
                <a:tc vMerge="1">
                  <a:txBody>
                    <a:bodyPr/>
                    <a:lstStyle/>
                    <a:p>
                      <a:endParaRPr lang="en-CA"/>
                    </a:p>
                  </a:txBody>
                  <a:tcPr/>
                </a:tc>
              </a:tr>
              <a:tr h="283091">
                <a:tc>
                  <a:txBody>
                    <a:bodyPr/>
                    <a:lstStyle/>
                    <a:p>
                      <a:r>
                        <a:rPr lang="en-US" sz="1100" b="1" dirty="0" smtClean="0">
                          <a:solidFill>
                            <a:schemeClr val="tx1"/>
                          </a:solidFill>
                          <a:latin typeface="+mj-lt"/>
                        </a:rPr>
                        <a:t>NU</a:t>
                      </a:r>
                      <a:endParaRPr lang="en-US" sz="1100" b="1" dirty="0">
                        <a:solidFill>
                          <a:schemeClr val="tx1"/>
                        </a:solidFill>
                        <a:latin typeface="+mj-lt"/>
                      </a:endParaRPr>
                    </a:p>
                  </a:txBody>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rPr>
                        <a:t>C</a:t>
                      </a:r>
                      <a:r>
                        <a:rPr lang="en-US" sz="1200" dirty="0" smtClean="0">
                          <a:solidFill>
                            <a:schemeClr val="tx1"/>
                          </a:solidFill>
                        </a:rPr>
                        <a:t>urrently no organized screening program but plans are underway</a:t>
                      </a:r>
                    </a:p>
                  </a:txBody>
                  <a:tcPr>
                    <a:solidFill>
                      <a:schemeClr val="bg1">
                        <a:lumMod val="85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a:tc>
                <a:tc hMerge="1">
                  <a:txBody>
                    <a:bodyPr/>
                    <a:lstStyle/>
                    <a:p>
                      <a:endParaRPr lang="en-CA"/>
                    </a:p>
                  </a:txBody>
                  <a:tcPr/>
                </a:tc>
                <a:tc hMerge="1">
                  <a:txBody>
                    <a:bodyPr/>
                    <a:lstStyle/>
                    <a:p>
                      <a:endParaRPr lang="en-CA" dirty="0"/>
                    </a:p>
                  </a:txBody>
                  <a:tcPr/>
                </a:tc>
                <a:tc hMerge="1">
                  <a:txBody>
                    <a:bodyPr/>
                    <a:lstStyle/>
                    <a:p>
                      <a:endParaRPr lang="en-CA"/>
                    </a:p>
                  </a:txBody>
                  <a:tcPr/>
                </a:tc>
              </a:tr>
              <a:tr h="264408">
                <a:tc>
                  <a:txBody>
                    <a:bodyPr/>
                    <a:lstStyle/>
                    <a:p>
                      <a:r>
                        <a:rPr lang="en-US" sz="1100" b="1" dirty="0" smtClean="0">
                          <a:solidFill>
                            <a:schemeClr val="tx1"/>
                          </a:solidFill>
                          <a:latin typeface="+mj-lt"/>
                        </a:rPr>
                        <a:t>NT</a:t>
                      </a:r>
                      <a:endParaRPr lang="en-US" sz="1100" b="1" dirty="0">
                        <a:solidFill>
                          <a:schemeClr val="tx1"/>
                        </a:solidFill>
                        <a:latin typeface="+mj-lt"/>
                      </a:endParaRPr>
                    </a:p>
                  </a:txBody>
                  <a:tcPr/>
                </a:tc>
                <a:tc gridSpan="8">
                  <a:txBody>
                    <a:bodyPr/>
                    <a:lstStyle/>
                    <a:p>
                      <a:pPr algn="l"/>
                      <a:r>
                        <a:rPr lang="en-US" sz="1200" b="0" dirty="0" smtClean="0">
                          <a:solidFill>
                            <a:schemeClr val="tx1"/>
                          </a:solidFill>
                        </a:rPr>
                        <a:t>No organized screening program available</a:t>
                      </a:r>
                      <a:endParaRPr lang="en-US" sz="1200" b="0" dirty="0">
                        <a:solidFill>
                          <a:schemeClr val="tx1"/>
                        </a:solidFill>
                      </a:endParaRPr>
                    </a:p>
                  </a:txBody>
                  <a:tcPr>
                    <a:solidFill>
                      <a:schemeClr val="bg1">
                        <a:lumMod val="85000"/>
                      </a:schemeClr>
                    </a:solidFill>
                  </a:tcPr>
                </a:tc>
                <a:tc hMerge="1">
                  <a:txBody>
                    <a:bodyPr/>
                    <a:lstStyle/>
                    <a:p>
                      <a:pPr algn="l"/>
                      <a:endParaRPr lang="en-US" sz="1200" b="0" dirty="0">
                        <a:solidFill>
                          <a:schemeClr val="tx1"/>
                        </a:solidFill>
                        <a:latin typeface="+mj-lt"/>
                      </a:endParaRPr>
                    </a:p>
                  </a:txBody>
                  <a:tcPr/>
                </a:tc>
                <a:tc hMerge="1">
                  <a:txBody>
                    <a:bodyPr/>
                    <a:lstStyle/>
                    <a:p>
                      <a:pPr algn="l"/>
                      <a:endParaRPr lang="en-US" sz="1200" b="0" dirty="0">
                        <a:solidFill>
                          <a:schemeClr val="tx1"/>
                        </a:solidFill>
                        <a:latin typeface="+mj-lt"/>
                      </a:endParaRPr>
                    </a:p>
                  </a:txBody>
                  <a:tcPr/>
                </a:tc>
                <a:tc hMerge="1">
                  <a:txBody>
                    <a:bodyPr/>
                    <a:lstStyle/>
                    <a:p>
                      <a:pPr algn="l"/>
                      <a:endParaRPr lang="en-US" sz="1200" b="0" dirty="0">
                        <a:solidFill>
                          <a:schemeClr val="tx1"/>
                        </a:solidFill>
                        <a:latin typeface="+mj-lt"/>
                      </a:endParaRPr>
                    </a:p>
                  </a:txBody>
                  <a:tcPr/>
                </a:tc>
                <a:tc hMerge="1">
                  <a:txBody>
                    <a:bodyPr/>
                    <a:lstStyle/>
                    <a:p>
                      <a:pPr algn="l"/>
                      <a:endParaRPr lang="en-US" sz="1200" b="0" dirty="0">
                        <a:solidFill>
                          <a:schemeClr val="tx1"/>
                        </a:solidFill>
                      </a:endParaRPr>
                    </a:p>
                  </a:txBody>
                  <a:tcPr/>
                </a:tc>
                <a:tc hMerge="1">
                  <a:txBody>
                    <a:bodyPr/>
                    <a:lstStyle/>
                    <a:p>
                      <a:endParaRPr lang="en-CA"/>
                    </a:p>
                  </a:txBody>
                  <a:tcPr/>
                </a:tc>
                <a:tc hMerge="1">
                  <a:txBody>
                    <a:bodyPr/>
                    <a:lstStyle/>
                    <a:p>
                      <a:pPr algn="l"/>
                      <a:endParaRPr lang="en-US" sz="1200" b="0" dirty="0">
                        <a:solidFill>
                          <a:schemeClr val="tx1"/>
                        </a:solidFill>
                        <a:latin typeface="+mj-lt"/>
                      </a:endParaRPr>
                    </a:p>
                  </a:txBody>
                  <a:tcPr/>
                </a:tc>
                <a:tc hMerge="1">
                  <a:txBody>
                    <a:bodyPr/>
                    <a:lstStyle/>
                    <a:p>
                      <a:endParaRPr lang="en-CA"/>
                    </a:p>
                  </a:txBody>
                  <a:tcPr/>
                </a:tc>
              </a:tr>
              <a:tr h="655328">
                <a:tc>
                  <a:txBody>
                    <a:bodyPr/>
                    <a:lstStyle/>
                    <a:p>
                      <a:r>
                        <a:rPr lang="en-US" sz="1100" b="1" dirty="0" smtClean="0">
                          <a:solidFill>
                            <a:schemeClr val="tx1"/>
                          </a:solidFill>
                          <a:latin typeface="+mj-lt"/>
                        </a:rPr>
                        <a:t>YK</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endPar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CA" sz="1100" b="0" i="0" u="none" strike="noStrike" cap="none" normalizeH="0" baseline="0" dirty="0" smtClean="0">
                          <a:ln>
                            <a:noFill/>
                          </a:ln>
                          <a:solidFill>
                            <a:schemeClr val="tx1"/>
                          </a:solidFill>
                          <a:effectLst/>
                          <a:latin typeface="+mj-lt"/>
                          <a:ea typeface="ヒラギノ角ゴ Pro W3" charset="-128"/>
                        </a:rPr>
                        <a:t>Program website, Facebook page, promotional and educational resources for health care providers and patients; program campaign; community visits</a:t>
                      </a:r>
                      <a:endParaRPr kumimoji="0" lang="en-US" sz="1100" b="0" i="0" u="none" strike="noStrike" cap="none" normalizeH="0" baseline="0" dirty="0" smtClean="0">
                        <a:ln>
                          <a:noFill/>
                        </a:ln>
                        <a:solidFill>
                          <a:schemeClr val="tx1"/>
                        </a:solidFill>
                        <a:effectLst/>
                        <a:latin typeface="+mj-lt"/>
                        <a:ea typeface="ヒラギノ角ゴ Pro W3"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CA" sz="1100" b="0" i="0" u="none" strike="noStrike" cap="none" normalizeH="0" baseline="0" dirty="0" smtClean="0">
                          <a:ln>
                            <a:noFill/>
                          </a:ln>
                          <a:solidFill>
                            <a:schemeClr val="tx1"/>
                          </a:solidFill>
                          <a:effectLst/>
                          <a:latin typeface="+mj-lt"/>
                          <a:ea typeface="ヒラギノ角ゴ Pro W3" charset="-128"/>
                          <a:sym typeface="Wingdings 2" pitchFamily="18" charset="2"/>
                        </a:rPr>
                        <a:t>Reminder methods are being considered</a:t>
                      </a:r>
                      <a:endPar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CA" sz="11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Recall letter sent every 2 years to primary care providers and participants due for screening</a:t>
                      </a:r>
                      <a:endPar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endParaRPr>
                    </a:p>
                  </a:txBody>
                  <a:tcPr horzOverflow="overflow"/>
                </a:tc>
              </a:tr>
              <a:tr h="1061437">
                <a:tc>
                  <a:txBody>
                    <a:bodyPr/>
                    <a:lstStyle/>
                    <a:p>
                      <a:r>
                        <a:rPr lang="en-US" sz="1100" b="1" dirty="0" smtClean="0">
                          <a:solidFill>
                            <a:schemeClr val="tx1"/>
                          </a:solidFill>
                          <a:latin typeface="+mj-lt"/>
                        </a:rPr>
                        <a:t>BC</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CA" sz="1100" b="0" i="0" u="none" strike="noStrike" cap="none" normalizeH="0" baseline="0" dirty="0" smtClean="0">
                          <a:ln>
                            <a:noFill/>
                          </a:ln>
                          <a:solidFill>
                            <a:schemeClr val="tx1"/>
                          </a:solidFill>
                          <a:effectLst/>
                          <a:latin typeface="+mj-lt"/>
                          <a:ea typeface="ヒラギノ角ゴ Pro W3" charset="-128"/>
                        </a:rPr>
                        <a:t>Program website, promotional and educational resources for health care providers and patients</a:t>
                      </a:r>
                      <a:endParaRPr kumimoji="0" lang="en-US" sz="1100" b="0" i="0" u="none" strike="noStrike" cap="none" normalizeH="0" baseline="0" dirty="0" smtClean="0">
                        <a:ln>
                          <a:noFill/>
                        </a:ln>
                        <a:solidFill>
                          <a:schemeClr val="tx1"/>
                        </a:solidFill>
                        <a:effectLst/>
                        <a:latin typeface="+mj-lt"/>
                        <a:ea typeface="ヒラギノ角ゴ Pro W3" charset="-12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Recall letter sent every 2 years to primary care providers and participants due for screening</a:t>
                      </a:r>
                    </a:p>
                  </a:txBody>
                  <a:tcPr horzOverflow="overflow"/>
                </a:tc>
              </a:tr>
            </a:tbl>
          </a:graphicData>
        </a:graphic>
      </p:graphicFrame>
      <p:sp>
        <p:nvSpPr>
          <p:cNvPr id="6" name="Rectangle 5"/>
          <p:cNvSpPr/>
          <p:nvPr/>
        </p:nvSpPr>
        <p:spPr>
          <a:xfrm>
            <a:off x="1559551" y="1091378"/>
            <a:ext cx="7493810" cy="646331"/>
          </a:xfrm>
          <a:prstGeom prst="rect">
            <a:avLst/>
          </a:prstGeom>
        </p:spPr>
        <p:txBody>
          <a:bodyPr wrap="square">
            <a:spAutoFit/>
          </a:bodyPr>
          <a:lstStyle/>
          <a:p>
            <a:r>
              <a:rPr lang="en-CA" dirty="0"/>
              <a:t>What are the </a:t>
            </a:r>
            <a:r>
              <a:rPr lang="en-CA" dirty="0" smtClean="0"/>
              <a:t>recruitment and retention strategies for your </a:t>
            </a:r>
            <a:r>
              <a:rPr lang="en-CA" dirty="0"/>
              <a:t>colorectal cancer screening </a:t>
            </a:r>
            <a:r>
              <a:rPr lang="en-CA" dirty="0" smtClean="0"/>
              <a:t>program?</a:t>
            </a:r>
            <a:endParaRPr lang="en-CA" dirty="0"/>
          </a:p>
        </p:txBody>
      </p:sp>
      <p:sp>
        <p:nvSpPr>
          <p:cNvPr id="7" name="TextBox 6"/>
          <p:cNvSpPr txBox="1"/>
          <p:nvPr/>
        </p:nvSpPr>
        <p:spPr>
          <a:xfrm>
            <a:off x="107503" y="5866512"/>
            <a:ext cx="8774643" cy="707886"/>
          </a:xfrm>
          <a:prstGeom prst="rect">
            <a:avLst/>
          </a:prstGeom>
          <a:noFill/>
        </p:spPr>
        <p:txBody>
          <a:bodyPr wrap="square" rtlCol="0">
            <a:spAutoFit/>
          </a:bodyPr>
          <a:lstStyle/>
          <a:p>
            <a:r>
              <a:rPr lang="en-CA" sz="1000" dirty="0" smtClean="0"/>
              <a:t>*Physician </a:t>
            </a:r>
            <a:r>
              <a:rPr lang="en-CA" sz="1000" dirty="0"/>
              <a:t>referral: physician refers </a:t>
            </a:r>
            <a:r>
              <a:rPr lang="en-CA" sz="1000" dirty="0" smtClean="0"/>
              <a:t>individual to </a:t>
            </a:r>
            <a:r>
              <a:rPr lang="en-CA" sz="1000" dirty="0"/>
              <a:t>the colorectal cancer screening program</a:t>
            </a:r>
          </a:p>
          <a:p>
            <a:r>
              <a:rPr lang="en-CA" sz="1000" dirty="0" smtClean="0"/>
              <a:t>**Self-referral</a:t>
            </a:r>
            <a:r>
              <a:rPr lang="en-CA" sz="1000" dirty="0"/>
              <a:t>: an individual contacts the colorectal cancer screening program directly to participate in the program</a:t>
            </a:r>
          </a:p>
          <a:p>
            <a:r>
              <a:rPr lang="en-US" sz="1000" dirty="0" smtClean="0"/>
              <a:t>ᶧ</a:t>
            </a:r>
            <a:r>
              <a:rPr lang="en-CA" sz="1000" dirty="0" smtClean="0"/>
              <a:t>Self-referral through pharmacy: </a:t>
            </a:r>
            <a:r>
              <a:rPr lang="en-CA" sz="1000" dirty="0"/>
              <a:t>individuals pick-up fecal testing kit at a pharmacy</a:t>
            </a:r>
          </a:p>
          <a:p>
            <a:r>
              <a:rPr lang="en-CA" sz="1000" dirty="0" smtClean="0"/>
              <a:t>---- </a:t>
            </a:r>
            <a:r>
              <a:rPr lang="en-CA" sz="1000" dirty="0"/>
              <a:t>No information was provided at the time the data was </a:t>
            </a:r>
            <a:r>
              <a:rPr lang="en-CA" sz="1000" dirty="0" smtClean="0"/>
              <a:t>collected</a:t>
            </a:r>
            <a:endParaRPr lang="en-CA" sz="10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15</a:t>
            </a:fld>
            <a:endParaRPr lang="en-US" dirty="0"/>
          </a:p>
        </p:txBody>
      </p:sp>
    </p:spTree>
    <p:extLst>
      <p:ext uri="{BB962C8B-B14F-4D97-AF65-F5344CB8AC3E}">
        <p14:creationId xmlns:p14="http://schemas.microsoft.com/office/powerpoint/2010/main" val="252110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008842" cy="634082"/>
          </a:xfrm>
        </p:spPr>
        <p:txBody>
          <a:bodyPr/>
          <a:lstStyle/>
          <a:p>
            <a:r>
              <a:rPr lang="en-CA" sz="3000" dirty="0"/>
              <a:t>Colorectal Cancer Screening Recruitment and Retention </a:t>
            </a:r>
            <a:r>
              <a:rPr lang="en-CA" sz="3000" dirty="0" smtClean="0"/>
              <a:t>Methods, cont’d </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1438594430"/>
              </p:ext>
            </p:extLst>
          </p:nvPr>
        </p:nvGraphicFramePr>
        <p:xfrm>
          <a:off x="100302" y="1628536"/>
          <a:ext cx="8928994" cy="4480560"/>
        </p:xfrm>
        <a:graphic>
          <a:graphicData uri="http://schemas.openxmlformats.org/drawingml/2006/table">
            <a:tbl>
              <a:tblPr firstRow="1" bandRow="1">
                <a:tableStyleId>{5C22544A-7EE6-4342-B048-85BDC9FD1C3A}</a:tableStyleId>
              </a:tblPr>
              <a:tblGrid>
                <a:gridCol w="404632"/>
                <a:gridCol w="819505"/>
                <a:gridCol w="792088"/>
                <a:gridCol w="864097"/>
                <a:gridCol w="1080120"/>
                <a:gridCol w="1224136"/>
                <a:gridCol w="1728192"/>
                <a:gridCol w="1152128"/>
                <a:gridCol w="864096"/>
              </a:tblGrid>
              <a:tr h="254854">
                <a:tc>
                  <a:txBody>
                    <a:bodyPr/>
                    <a:lstStyle/>
                    <a:p>
                      <a:endParaRPr lang="en-US" sz="1100" b="1" dirty="0">
                        <a:solidFill>
                          <a:schemeClr val="bg1"/>
                        </a:solidFill>
                        <a:latin typeface="+mj-lt"/>
                      </a:endParaRPr>
                    </a:p>
                  </a:txBody>
                  <a:tcPr>
                    <a:solidFill>
                      <a:srgbClr val="0070C0"/>
                    </a:solidFill>
                  </a:tcPr>
                </a:tc>
                <a:tc gridSpan="5">
                  <a:txBody>
                    <a:bodyPr/>
                    <a:lstStyle/>
                    <a:p>
                      <a:pPr algn="ctr"/>
                      <a:r>
                        <a:rPr lang="en-US" sz="1100" b="1" kern="1200" dirty="0" smtClean="0">
                          <a:solidFill>
                            <a:schemeClr val="bg1"/>
                          </a:solidFill>
                          <a:latin typeface="+mn-lt"/>
                          <a:ea typeface="+mn-ea"/>
                          <a:cs typeface="+mn-cs"/>
                        </a:rPr>
                        <a:t>How are individuals recruited</a:t>
                      </a:r>
                      <a:r>
                        <a:rPr lang="en-US" sz="1100" b="1" kern="1200" baseline="0" dirty="0" smtClean="0">
                          <a:solidFill>
                            <a:schemeClr val="bg1"/>
                          </a:solidFill>
                          <a:latin typeface="+mn-lt"/>
                          <a:ea typeface="+mn-ea"/>
                          <a:cs typeface="+mn-cs"/>
                        </a:rPr>
                        <a:t> into the screening program?</a:t>
                      </a:r>
                      <a:endParaRPr lang="en-US" sz="1100" b="1" kern="1200" dirty="0">
                        <a:solidFill>
                          <a:schemeClr val="bg1"/>
                        </a:solidFill>
                        <a:latin typeface="+mn-lt"/>
                        <a:ea typeface="+mn-ea"/>
                        <a:cs typeface="+mn-cs"/>
                      </a:endParaRPr>
                    </a:p>
                  </a:txBody>
                  <a:tcPr>
                    <a:solidFill>
                      <a:srgbClr val="0070C0"/>
                    </a:solidFill>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rowSpan="2">
                  <a:txBody>
                    <a:bodyPr/>
                    <a:lstStyle/>
                    <a:p>
                      <a:pPr algn="ctr"/>
                      <a:r>
                        <a:rPr lang="en-US" sz="1100" b="1" dirty="0" smtClean="0">
                          <a:solidFill>
                            <a:schemeClr val="bg1"/>
                          </a:solidFill>
                          <a:latin typeface="+mj-lt"/>
                        </a:rPr>
                        <a:t>Promotional</a:t>
                      </a:r>
                      <a:r>
                        <a:rPr lang="en-US" sz="1100" b="1" baseline="0" dirty="0" smtClean="0">
                          <a:solidFill>
                            <a:schemeClr val="bg1"/>
                          </a:solidFill>
                          <a:latin typeface="+mj-lt"/>
                        </a:rPr>
                        <a:t> Strategy</a:t>
                      </a:r>
                      <a:endParaRPr lang="en-US" sz="1100" b="1" dirty="0">
                        <a:solidFill>
                          <a:schemeClr val="bg1"/>
                        </a:solidFill>
                        <a:latin typeface="+mj-lt"/>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Reminder Strate</a:t>
                      </a:r>
                      <a:r>
                        <a:rPr lang="en-US" sz="1100" b="1" kern="1200" baseline="0" dirty="0" smtClean="0">
                          <a:solidFill>
                            <a:schemeClr val="bg1"/>
                          </a:solidFill>
                          <a:latin typeface="+mn-lt"/>
                          <a:ea typeface="+mn-ea"/>
                          <a:cs typeface="+mn-cs"/>
                        </a:rPr>
                        <a:t>gy After No Reply </a:t>
                      </a:r>
                      <a:endParaRPr lang="en-US" sz="1100" b="1" kern="1200" dirty="0">
                        <a:solidFill>
                          <a:schemeClr val="bg1"/>
                        </a:solidFill>
                        <a:latin typeface="+mn-lt"/>
                        <a:ea typeface="+mn-ea"/>
                        <a:cs typeface="+mn-cs"/>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Recall Method After</a:t>
                      </a:r>
                      <a:r>
                        <a:rPr lang="en-US" sz="1100" b="1" kern="1200" baseline="0" dirty="0" smtClean="0">
                          <a:solidFill>
                            <a:schemeClr val="bg1"/>
                          </a:solidFill>
                          <a:latin typeface="+mn-lt"/>
                          <a:ea typeface="+mn-ea"/>
                          <a:cs typeface="+mn-cs"/>
                        </a:rPr>
                        <a:t> Normal Result</a:t>
                      </a:r>
                      <a:endParaRPr lang="en-US" sz="1100" b="1" kern="1200" dirty="0">
                        <a:solidFill>
                          <a:schemeClr val="bg1"/>
                        </a:solidFill>
                        <a:latin typeface="+mn-lt"/>
                        <a:ea typeface="+mn-ea"/>
                        <a:cs typeface="+mn-cs"/>
                      </a:endParaRPr>
                    </a:p>
                  </a:txBody>
                  <a:tcPr>
                    <a:solidFill>
                      <a:srgbClr val="0070C0"/>
                    </a:solidFill>
                  </a:tcPr>
                </a:tc>
              </a:tr>
              <a:tr h="914478">
                <a:tc>
                  <a:txBody>
                    <a:bodyPr/>
                    <a:lstStyle/>
                    <a:p>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Physician Referral*</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Self-Referral**</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Self-Referral through Pharmacy</a:t>
                      </a:r>
                      <a:r>
                        <a:rPr lang="en-US" sz="1100" b="1" kern="1200" baseline="0" dirty="0" smtClean="0">
                          <a:solidFill>
                            <a:schemeClr val="bg1"/>
                          </a:solidFill>
                          <a:latin typeface="+mn-lt"/>
                          <a:ea typeface="+mn-ea"/>
                          <a:cs typeface="+mn-cs"/>
                        </a:rPr>
                        <a:t>ᶧ</a:t>
                      </a:r>
                      <a:endParaRPr lang="en-US" sz="1100" b="1" dirty="0">
                        <a:solidFill>
                          <a:schemeClr val="bg1"/>
                        </a:solidFill>
                        <a:latin typeface="+mj-lt"/>
                      </a:endParaRPr>
                    </a:p>
                  </a:txBody>
                  <a:tcPr>
                    <a:solidFill>
                      <a:srgbClr val="0070C0"/>
                    </a:solidFill>
                  </a:tcPr>
                </a:tc>
                <a:tc>
                  <a:txBody>
                    <a:bodyPr/>
                    <a:lstStyle/>
                    <a:p>
                      <a:pPr algn="ctr"/>
                      <a:r>
                        <a:rPr lang="en-US" sz="1100" b="1" kern="1200" dirty="0" smtClean="0">
                          <a:solidFill>
                            <a:schemeClr val="bg1"/>
                          </a:solidFill>
                          <a:latin typeface="+mn-lt"/>
                          <a:ea typeface="+mn-ea"/>
                          <a:cs typeface="+mn-cs"/>
                        </a:rPr>
                        <a:t>With Mailed Invitation Letter (Specify if</a:t>
                      </a:r>
                      <a:r>
                        <a:rPr lang="en-US" sz="1100" b="1" kern="1200" baseline="0" dirty="0" smtClean="0">
                          <a:solidFill>
                            <a:schemeClr val="bg1"/>
                          </a:solidFill>
                          <a:latin typeface="+mn-lt"/>
                          <a:ea typeface="+mn-ea"/>
                          <a:cs typeface="+mn-cs"/>
                        </a:rPr>
                        <a:t> Kit is Sent with Letter)</a:t>
                      </a:r>
                      <a:r>
                        <a:rPr lang="en-US" sz="1100" b="1" kern="1200" dirty="0" smtClean="0">
                          <a:solidFill>
                            <a:schemeClr val="bg1"/>
                          </a:solidFill>
                          <a:latin typeface="+mn-lt"/>
                          <a:ea typeface="+mn-ea"/>
                          <a:cs typeface="+mn-cs"/>
                        </a:rPr>
                        <a:t>  </a:t>
                      </a:r>
                      <a:endParaRPr lang="en-US" sz="11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bg1"/>
                          </a:solidFill>
                          <a:latin typeface="+mj-lt"/>
                        </a:rPr>
                        <a:t>Other (Please Specify)</a:t>
                      </a:r>
                    </a:p>
                    <a:p>
                      <a:endParaRPr lang="en-CA" sz="1100" b="1" dirty="0">
                        <a:solidFill>
                          <a:schemeClr val="bg1"/>
                        </a:solidFill>
                        <a:latin typeface="+mj-lt"/>
                      </a:endParaRPr>
                    </a:p>
                  </a:txBody>
                  <a:tcPr>
                    <a:solidFill>
                      <a:srgbClr val="0070C0"/>
                    </a:solidFill>
                  </a:tcPr>
                </a:tc>
                <a:tc vMerge="1">
                  <a:txBody>
                    <a:bodyPr/>
                    <a:lstStyle/>
                    <a:p>
                      <a:pPr algn="ct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r h="894910">
                <a:tc>
                  <a:txBody>
                    <a:bodyPr/>
                    <a:lstStyle/>
                    <a:p>
                      <a:r>
                        <a:rPr lang="en-US" sz="1100" b="1" dirty="0" smtClean="0">
                          <a:solidFill>
                            <a:schemeClr val="tx1"/>
                          </a:solidFill>
                          <a:latin typeface="+mj-lt"/>
                        </a:rPr>
                        <a:t>AB</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 </a:t>
                      </a: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(primary method)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0" i="0" u="none" strike="noStrike" kern="1200" cap="none" normalizeH="0" baseline="0" dirty="0" smtClean="0">
                          <a:ln>
                            <a:noFill/>
                          </a:ln>
                          <a:solidFill>
                            <a:schemeClr val="tx1"/>
                          </a:solidFill>
                          <a:effectLst/>
                          <a:latin typeface="+mj-lt"/>
                          <a:ea typeface="ヒラギノ角ゴ Pro W3" charset="-128"/>
                          <a:cs typeface="+mn-cs"/>
                          <a:sym typeface="Wingdings 2" pitchFamily="18" charset="2"/>
                        </a:rPr>
                        <a:t>No</a:t>
                      </a:r>
                      <a:r>
                        <a:rPr kumimoji="0" lang="en-US" sz="1100" b="0" i="0" u="none" strike="sngStrike" kern="1200" cap="none" normalizeH="0" baseline="30000" dirty="0" smtClean="0">
                          <a:ln>
                            <a:noFill/>
                          </a:ln>
                          <a:solidFill>
                            <a:schemeClr val="tx1"/>
                          </a:solidFill>
                          <a:effectLst/>
                          <a:latin typeface="+mj-lt"/>
                          <a:ea typeface="ヒラギノ角ゴ Pro W3" charset="-128"/>
                          <a:cs typeface="+mn-cs"/>
                          <a:sym typeface="Symbol" panose="05050102010706020507" pitchFamily="18" charset="2"/>
                        </a:rPr>
                        <a:t> </a:t>
                      </a:r>
                      <a:endParaRPr kumimoji="0" lang="en-US" sz="1100" b="0" i="0" u="none" strike="sngStrike" cap="none" normalizeH="0" baseline="30000" dirty="0" smtClean="0">
                        <a:ln>
                          <a:noFill/>
                        </a:ln>
                        <a:solidFill>
                          <a:schemeClr val="tx1"/>
                        </a:solidFill>
                        <a:effectLst/>
                        <a:latin typeface="+mj-lt"/>
                        <a:ea typeface="ヒラギノ角ゴ Pro W3" charset="-12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No</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No</a:t>
                      </a:r>
                      <a:endParaRPr kumimoji="0" lang="en-US" sz="1100" b="0" i="0" u="none" strike="noStrike" cap="none" normalizeH="0" baseline="0" dirty="0" smtClean="0">
                        <a:ln>
                          <a:noFill/>
                        </a:ln>
                        <a:solidFill>
                          <a:schemeClr val="tx1"/>
                        </a:solidFill>
                        <a:effectLst/>
                        <a:latin typeface="+mj-lt"/>
                        <a:ea typeface="ヒラギノ角ゴ Pro W3" charset="-12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100" b="0" i="0" u="none" strike="noStrike" kern="1200" cap="none" normalizeH="0" baseline="0" dirty="0" smtClean="0">
                          <a:ln>
                            <a:noFill/>
                          </a:ln>
                          <a:solidFill>
                            <a:schemeClr val="tx1"/>
                          </a:solidFill>
                          <a:effectLst/>
                          <a:latin typeface="+mj-lt"/>
                          <a:ea typeface="ヒラギノ角ゴ Pro W3" charset="-128"/>
                          <a:cs typeface="+mn-cs"/>
                        </a:rPr>
                        <a:t>No</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CA" sz="1100" b="0" i="0" u="none" strike="noStrike" cap="none" normalizeH="0" baseline="0" dirty="0" smtClean="0">
                          <a:ln>
                            <a:noFill/>
                          </a:ln>
                          <a:solidFill>
                            <a:schemeClr val="tx1"/>
                          </a:solidFill>
                          <a:effectLst/>
                          <a:latin typeface="+mj-lt"/>
                          <a:ea typeface="ヒラギノ角ゴ Pro W3" charset="-128"/>
                        </a:rPr>
                        <a:t>Program website, promotional and educational resources for health care providers and public, </a:t>
                      </a:r>
                      <a:r>
                        <a:rPr kumimoji="0" lang="en-US" sz="1100" b="0" i="0" u="none" strike="noStrike" kern="1200" cap="none" normalizeH="0" baseline="0" dirty="0" smtClean="0">
                          <a:ln>
                            <a:noFill/>
                          </a:ln>
                          <a:solidFill>
                            <a:schemeClr val="tx1"/>
                          </a:solidFill>
                          <a:effectLst/>
                          <a:latin typeface="+mn-lt"/>
                          <a:ea typeface="ヒラギノ角ゴ Pro W3" charset="-128"/>
                          <a:cs typeface="+mn-cs"/>
                        </a:rPr>
                        <a:t>program marketing campaigns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r>
              <a:tr h="894910">
                <a:tc>
                  <a:txBody>
                    <a:bodyPr/>
                    <a:lstStyle/>
                    <a:p>
                      <a:r>
                        <a:rPr lang="en-US" sz="1100" b="1" dirty="0" smtClean="0">
                          <a:solidFill>
                            <a:schemeClr val="tx1"/>
                          </a:solidFill>
                          <a:latin typeface="+mj-lt"/>
                        </a:rPr>
                        <a:t>SK</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100" b="1"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 </a:t>
                      </a:r>
                      <a:r>
                        <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(by calling the program)</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 </a:t>
                      </a: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(primary method)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Program website, promotional and educational resources for health care providers and public, radio and print ads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Reminder letter sent 9 weeks after invitation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Recall letter sent every 2 years to target population</a:t>
                      </a:r>
                    </a:p>
                  </a:txBody>
                  <a:tcPr horzOverflow="overflow"/>
                </a:tc>
              </a:tr>
              <a:tr h="1182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cs typeface="Arial" pitchFamily="34" charset="0"/>
                        </a:rPr>
                        <a:t>MB</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a:cs typeface="ヒラギノ角ゴ Pro W3"/>
                          <a:sym typeface="Wingdings 2" pitchFamily="18" charset="2"/>
                        </a:rPr>
                        <a:t> </a:t>
                      </a:r>
                      <a:r>
                        <a:rPr kumimoji="0" lang="en-US" sz="1100" b="0" i="0" u="none" strike="noStrike" cap="none" normalizeH="0" baseline="0" dirty="0" smtClean="0">
                          <a:ln>
                            <a:noFill/>
                          </a:ln>
                          <a:solidFill>
                            <a:schemeClr val="tx1"/>
                          </a:solidFill>
                          <a:effectLst/>
                          <a:latin typeface="+mj-lt"/>
                          <a:ea typeface="ヒラギノ角ゴ Pro W3"/>
                          <a:cs typeface="ヒラギノ角ゴ Pro W3"/>
                          <a:sym typeface="Wingdings 2" pitchFamily="18" charset="2"/>
                        </a:rPr>
                        <a:t>(phone, email, in person, online request)</a:t>
                      </a:r>
                      <a:endParaRPr kumimoji="0" lang="en-US" sz="1100" b="1" i="0" u="none" strike="noStrike" cap="none" normalizeH="0" baseline="0" dirty="0" smtClean="0">
                        <a:ln>
                          <a:noFill/>
                        </a:ln>
                        <a:solidFill>
                          <a:schemeClr val="tx1"/>
                        </a:solidFill>
                        <a:effectLst/>
                        <a:latin typeface="+mj-lt"/>
                        <a:ea typeface="ヒラギノ角ゴ Pro W3"/>
                        <a:cs typeface="ヒラギノ角ゴ Pro W3"/>
                        <a:sym typeface="Wingdings 2" pitchFamily="18" charset="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a:cs typeface="ヒラギノ角ゴ Pro W3"/>
                          <a:sym typeface="Wingdings 2" pitchFamily="18" charset="2"/>
                        </a:rPr>
                        <a:t> </a:t>
                      </a:r>
                      <a:r>
                        <a:rPr kumimoji="0" lang="en-US" sz="1100" b="0" i="0" u="none" strike="noStrike" cap="none" normalizeH="0" baseline="0" dirty="0" smtClean="0">
                          <a:ln>
                            <a:noFill/>
                          </a:ln>
                          <a:solidFill>
                            <a:schemeClr val="tx1"/>
                          </a:solidFill>
                          <a:effectLst/>
                          <a:latin typeface="+mj-lt"/>
                          <a:ea typeface="ヒラギノ角ゴ Pro W3"/>
                          <a:cs typeface="ヒラギノ角ゴ Pro W3"/>
                          <a:sym typeface="Wingdings 2" pitchFamily="18" charset="2"/>
                        </a:rPr>
                        <a:t>(primary method)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Wingdings 2" pitchFamily="18" charset="2"/>
                        <a:buNone/>
                        <a:tabLst/>
                        <a:defRPr/>
                      </a:pPr>
                      <a:r>
                        <a:rPr kumimoji="0" lang="en-US" sz="11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Walk-ins from breast screening appointments</a:t>
                      </a:r>
                      <a:endParaRPr kumimoji="0" lang="en-US" sz="1100" b="0" i="0" u="none" strike="noStrike" kern="1200" cap="none" normalizeH="0" baseline="0" dirty="0" smtClean="0">
                        <a:ln>
                          <a:noFill/>
                        </a:ln>
                        <a:solidFill>
                          <a:schemeClr val="tx1"/>
                        </a:solidFill>
                        <a:effectLst/>
                        <a:latin typeface="+mj-lt"/>
                        <a:ea typeface="ヒラギノ角ゴ Pro W3"/>
                        <a:cs typeface="ヒラギノ角ゴ Pro W3"/>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Wingdings 2" pitchFamily="18" charset="2"/>
                        <a:buNone/>
                        <a:tabLst/>
                      </a:pPr>
                      <a:r>
                        <a:rPr kumimoji="0" lang="en-US" sz="1100" b="0" i="0" u="none" strike="noStrike" cap="none" normalizeH="0" baseline="0" dirty="0" smtClean="0">
                          <a:ln>
                            <a:noFill/>
                          </a:ln>
                          <a:solidFill>
                            <a:schemeClr val="tx1"/>
                          </a:solidFill>
                          <a:effectLst/>
                          <a:latin typeface="+mj-lt"/>
                          <a:ea typeface="ヒラギノ角ゴ Pro W3"/>
                          <a:cs typeface="ヒラギノ角ゴ Pro W3"/>
                        </a:rPr>
                        <a:t>Mailed letters, public advertising and events, combined screening promotion (</a:t>
                      </a:r>
                      <a:r>
                        <a:rPr kumimoji="0" lang="en-US" sz="1100" b="0" i="0" u="none" strike="noStrike" cap="none" normalizeH="0" baseline="0" dirty="0" err="1" smtClean="0">
                          <a:ln>
                            <a:noFill/>
                          </a:ln>
                          <a:solidFill>
                            <a:schemeClr val="tx1"/>
                          </a:solidFill>
                          <a:effectLst/>
                          <a:latin typeface="+mj-lt"/>
                          <a:ea typeface="ヒラギノ角ゴ Pro W3"/>
                          <a:cs typeface="ヒラギノ角ゴ Pro W3"/>
                        </a:rPr>
                        <a:t>GetChecked</a:t>
                      </a:r>
                      <a:r>
                        <a:rPr kumimoji="0" lang="en-US" sz="1100" b="0" i="0" u="none" strike="noStrike" cap="none" normalizeH="0" baseline="0" dirty="0" smtClean="0">
                          <a:ln>
                            <a:noFill/>
                          </a:ln>
                          <a:solidFill>
                            <a:schemeClr val="tx1"/>
                          </a:solidFill>
                          <a:effectLst/>
                          <a:latin typeface="+mj-lt"/>
                          <a:ea typeface="ヒラギノ角ゴ Pro W3"/>
                          <a:cs typeface="ヒラギノ角ゴ Pro W3"/>
                        </a:rPr>
                        <a:t> Manitoba), web and social media, education and events for health providers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Wingdings 2" pitchFamily="18" charset="2"/>
                        <a:buNone/>
                        <a:tabLst/>
                      </a:pPr>
                      <a:r>
                        <a:rPr kumimoji="0" lang="en-US" sz="1100" b="0" i="0" u="none" strike="noStrike" cap="none" normalizeH="0" baseline="0" dirty="0" smtClean="0">
                          <a:ln>
                            <a:noFill/>
                          </a:ln>
                          <a:solidFill>
                            <a:schemeClr val="tx1"/>
                          </a:solidFill>
                          <a:effectLst/>
                          <a:latin typeface="+mj-lt"/>
                          <a:ea typeface="ヒラギノ角ゴ Pro W3"/>
                          <a:cs typeface="ヒラギノ角ゴ Pro W3"/>
                        </a:rPr>
                        <a:t>Reminder letter sent 56 days after test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Recall letter sent 2 years after test is completed</a:t>
                      </a:r>
                    </a:p>
                  </a:txBody>
                  <a:tcPr horzOverflow="overflow"/>
                </a:tc>
              </a:tr>
            </a:tbl>
          </a:graphicData>
        </a:graphic>
      </p:graphicFrame>
      <p:sp>
        <p:nvSpPr>
          <p:cNvPr id="6" name="Rectangle 5"/>
          <p:cNvSpPr/>
          <p:nvPr/>
        </p:nvSpPr>
        <p:spPr>
          <a:xfrm>
            <a:off x="1403648" y="1065583"/>
            <a:ext cx="7836985" cy="615553"/>
          </a:xfrm>
          <a:prstGeom prst="rect">
            <a:avLst/>
          </a:prstGeom>
        </p:spPr>
        <p:txBody>
          <a:bodyPr wrap="square">
            <a:spAutoFit/>
          </a:bodyPr>
          <a:lstStyle/>
          <a:p>
            <a:r>
              <a:rPr lang="en-CA" sz="1700" dirty="0"/>
              <a:t>What are the recruitment and retention strategies for your colorectal cancer screening program?</a:t>
            </a:r>
          </a:p>
        </p:txBody>
      </p:sp>
      <p:sp>
        <p:nvSpPr>
          <p:cNvPr id="7" name="TextBox 6"/>
          <p:cNvSpPr txBox="1"/>
          <p:nvPr/>
        </p:nvSpPr>
        <p:spPr>
          <a:xfrm>
            <a:off x="88269" y="6109096"/>
            <a:ext cx="8953059" cy="646331"/>
          </a:xfrm>
          <a:prstGeom prst="rect">
            <a:avLst/>
          </a:prstGeom>
          <a:solidFill>
            <a:schemeClr val="bg1"/>
          </a:solidFill>
        </p:spPr>
        <p:txBody>
          <a:bodyPr wrap="square" rtlCol="0">
            <a:spAutoFit/>
          </a:bodyPr>
          <a:lstStyle/>
          <a:p>
            <a:r>
              <a:rPr lang="en-CA" sz="900" dirty="0" smtClean="0"/>
              <a:t>*Physician </a:t>
            </a:r>
            <a:r>
              <a:rPr lang="en-CA" sz="900" dirty="0"/>
              <a:t>referral: physician refers </a:t>
            </a:r>
            <a:r>
              <a:rPr lang="en-CA" sz="900" dirty="0" smtClean="0"/>
              <a:t>individual to </a:t>
            </a:r>
            <a:r>
              <a:rPr lang="en-CA" sz="900" dirty="0"/>
              <a:t>the colorectal cancer screening program</a:t>
            </a:r>
          </a:p>
          <a:p>
            <a:r>
              <a:rPr lang="en-CA" sz="900" dirty="0" smtClean="0"/>
              <a:t>**Self-referral</a:t>
            </a:r>
            <a:r>
              <a:rPr lang="en-CA" sz="900" dirty="0"/>
              <a:t>: an individual contacts the colorectal cancer screening program directly to participate in the program</a:t>
            </a:r>
          </a:p>
          <a:p>
            <a:r>
              <a:rPr lang="en-US" sz="900" dirty="0" smtClean="0"/>
              <a:t>ᶧ</a:t>
            </a:r>
            <a:r>
              <a:rPr lang="en-CA" sz="900" dirty="0" smtClean="0"/>
              <a:t>Self-referral through pharmacy: </a:t>
            </a:r>
            <a:r>
              <a:rPr lang="en-CA" sz="900" dirty="0"/>
              <a:t>individuals pick-up fecal testing kit at a pharmacy</a:t>
            </a:r>
          </a:p>
          <a:p>
            <a:r>
              <a:rPr lang="en-CA" sz="900" dirty="0" smtClean="0"/>
              <a:t>---- </a:t>
            </a:r>
            <a:r>
              <a:rPr lang="en-CA" sz="900" dirty="0"/>
              <a:t>No information was provided at the time the data was </a:t>
            </a:r>
            <a:r>
              <a:rPr lang="en-CA" sz="900" dirty="0" smtClean="0"/>
              <a:t>collected</a:t>
            </a:r>
            <a:endParaRPr lang="en-CA" sz="9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16</a:t>
            </a:fld>
            <a:endParaRPr lang="en-US" dirty="0"/>
          </a:p>
        </p:txBody>
      </p:sp>
    </p:spTree>
    <p:extLst>
      <p:ext uri="{BB962C8B-B14F-4D97-AF65-F5344CB8AC3E}">
        <p14:creationId xmlns:p14="http://schemas.microsoft.com/office/powerpoint/2010/main" val="555313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008842" cy="634082"/>
          </a:xfrm>
        </p:spPr>
        <p:txBody>
          <a:bodyPr/>
          <a:lstStyle/>
          <a:p>
            <a:r>
              <a:rPr lang="en-CA" sz="3000" dirty="0"/>
              <a:t>Colorectal Cancer Screening Recruitment and Retention Methods, cont’d </a:t>
            </a:r>
          </a:p>
        </p:txBody>
      </p:sp>
      <p:graphicFrame>
        <p:nvGraphicFramePr>
          <p:cNvPr id="5" name="Table 4"/>
          <p:cNvGraphicFramePr>
            <a:graphicFrameLocks noGrp="1"/>
          </p:cNvGraphicFramePr>
          <p:nvPr>
            <p:extLst>
              <p:ext uri="{D42A27DB-BD31-4B8C-83A1-F6EECF244321}">
                <p14:modId xmlns:p14="http://schemas.microsoft.com/office/powerpoint/2010/main" val="3098857367"/>
              </p:ext>
            </p:extLst>
          </p:nvPr>
        </p:nvGraphicFramePr>
        <p:xfrm>
          <a:off x="1" y="1600529"/>
          <a:ext cx="9059137" cy="4681610"/>
        </p:xfrm>
        <a:graphic>
          <a:graphicData uri="http://schemas.openxmlformats.org/drawingml/2006/table">
            <a:tbl>
              <a:tblPr firstRow="1" bandRow="1">
                <a:tableStyleId>{5C22544A-7EE6-4342-B048-85BDC9FD1C3A}</a:tableStyleId>
              </a:tblPr>
              <a:tblGrid>
                <a:gridCol w="467543"/>
                <a:gridCol w="845399"/>
                <a:gridCol w="874334"/>
                <a:gridCol w="801473"/>
                <a:gridCol w="1020057"/>
                <a:gridCol w="1283273"/>
                <a:gridCol w="1440160"/>
                <a:gridCol w="1008112"/>
                <a:gridCol w="1318786"/>
              </a:tblGrid>
              <a:tr h="288032">
                <a:tc>
                  <a:txBody>
                    <a:bodyPr/>
                    <a:lstStyle/>
                    <a:p>
                      <a:endParaRPr lang="en-US" sz="1100" b="1" dirty="0">
                        <a:solidFill>
                          <a:schemeClr val="bg1"/>
                        </a:solidFill>
                        <a:latin typeface="+mj-lt"/>
                      </a:endParaRPr>
                    </a:p>
                  </a:txBody>
                  <a:tcPr>
                    <a:solidFill>
                      <a:srgbClr val="0070C0"/>
                    </a:solidFill>
                  </a:tcPr>
                </a:tc>
                <a:tc gridSpan="5">
                  <a:txBody>
                    <a:bodyPr/>
                    <a:lstStyle/>
                    <a:p>
                      <a:pPr algn="ctr"/>
                      <a:r>
                        <a:rPr lang="en-US" sz="1100" b="1" kern="1200" dirty="0" smtClean="0">
                          <a:solidFill>
                            <a:schemeClr val="bg1"/>
                          </a:solidFill>
                          <a:latin typeface="+mn-lt"/>
                          <a:ea typeface="+mn-ea"/>
                          <a:cs typeface="+mn-cs"/>
                        </a:rPr>
                        <a:t>How are individuals recruited</a:t>
                      </a:r>
                      <a:r>
                        <a:rPr lang="en-US" sz="1100" b="1" kern="1200" baseline="0" dirty="0" smtClean="0">
                          <a:solidFill>
                            <a:schemeClr val="bg1"/>
                          </a:solidFill>
                          <a:latin typeface="+mn-lt"/>
                          <a:ea typeface="+mn-ea"/>
                          <a:cs typeface="+mn-cs"/>
                        </a:rPr>
                        <a:t> into the screening program?</a:t>
                      </a:r>
                      <a:endParaRPr lang="en-US" sz="1100" b="1" kern="1200" dirty="0">
                        <a:solidFill>
                          <a:schemeClr val="bg1"/>
                        </a:solidFill>
                        <a:latin typeface="+mn-lt"/>
                        <a:ea typeface="+mn-ea"/>
                        <a:cs typeface="+mn-cs"/>
                      </a:endParaRPr>
                    </a:p>
                  </a:txBody>
                  <a:tcPr>
                    <a:solidFill>
                      <a:srgbClr val="0070C0"/>
                    </a:solidFill>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rowSpan="2">
                  <a:txBody>
                    <a:bodyPr/>
                    <a:lstStyle/>
                    <a:p>
                      <a:pPr algn="ctr"/>
                      <a:r>
                        <a:rPr lang="en-US" sz="1100" b="1" dirty="0" smtClean="0">
                          <a:solidFill>
                            <a:schemeClr val="bg1"/>
                          </a:solidFill>
                          <a:latin typeface="+mj-lt"/>
                        </a:rPr>
                        <a:t>Promotional</a:t>
                      </a:r>
                      <a:r>
                        <a:rPr lang="en-US" sz="1100" b="1" baseline="0" dirty="0" smtClean="0">
                          <a:solidFill>
                            <a:schemeClr val="bg1"/>
                          </a:solidFill>
                          <a:latin typeface="+mj-lt"/>
                        </a:rPr>
                        <a:t> Strategy</a:t>
                      </a:r>
                      <a:endParaRPr lang="en-US" sz="1100" b="1" dirty="0">
                        <a:solidFill>
                          <a:schemeClr val="bg1"/>
                        </a:solidFill>
                        <a:latin typeface="+mj-lt"/>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Reminder Strate</a:t>
                      </a:r>
                      <a:r>
                        <a:rPr lang="en-US" sz="1100" b="1" kern="1200" baseline="0" dirty="0" smtClean="0">
                          <a:solidFill>
                            <a:schemeClr val="bg1"/>
                          </a:solidFill>
                          <a:latin typeface="+mn-lt"/>
                          <a:ea typeface="+mn-ea"/>
                          <a:cs typeface="+mn-cs"/>
                        </a:rPr>
                        <a:t>gy After No Reply </a:t>
                      </a:r>
                      <a:endParaRPr lang="en-US" sz="1100" b="1" kern="1200" dirty="0">
                        <a:solidFill>
                          <a:schemeClr val="bg1"/>
                        </a:solidFill>
                        <a:latin typeface="+mn-lt"/>
                        <a:ea typeface="+mn-ea"/>
                        <a:cs typeface="+mn-cs"/>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Recall Method After</a:t>
                      </a:r>
                      <a:r>
                        <a:rPr lang="en-US" sz="1100" b="1" kern="1200" baseline="0" dirty="0" smtClean="0">
                          <a:solidFill>
                            <a:schemeClr val="bg1"/>
                          </a:solidFill>
                          <a:latin typeface="+mn-lt"/>
                          <a:ea typeface="+mn-ea"/>
                          <a:cs typeface="+mn-cs"/>
                        </a:rPr>
                        <a:t> Normal Result</a:t>
                      </a:r>
                      <a:endParaRPr lang="en-US" sz="1100" b="1" kern="1200" dirty="0">
                        <a:solidFill>
                          <a:schemeClr val="bg1"/>
                        </a:solidFill>
                        <a:latin typeface="+mn-lt"/>
                        <a:ea typeface="+mn-ea"/>
                        <a:cs typeface="+mn-cs"/>
                      </a:endParaRPr>
                    </a:p>
                  </a:txBody>
                  <a:tcPr>
                    <a:solidFill>
                      <a:srgbClr val="0070C0"/>
                    </a:solidFill>
                  </a:tcPr>
                </a:tc>
              </a:tr>
              <a:tr h="934098">
                <a:tc>
                  <a:txBody>
                    <a:bodyPr/>
                    <a:lstStyle/>
                    <a:p>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Physician Referral*</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Self-Referral**</a:t>
                      </a:r>
                      <a:endParaRPr lang="en-US" sz="1100" b="1" dirty="0">
                        <a:solidFill>
                          <a:schemeClr val="bg1"/>
                        </a:solidFill>
                        <a:latin typeface="+mj-lt"/>
                      </a:endParaRPr>
                    </a:p>
                  </a:txBody>
                  <a:tcPr>
                    <a:solidFill>
                      <a:srgbClr val="0070C0"/>
                    </a:solidFill>
                  </a:tcPr>
                </a:tc>
                <a:tc>
                  <a:txBody>
                    <a:bodyPr/>
                    <a:lstStyle/>
                    <a:p>
                      <a:pPr algn="ctr"/>
                      <a:r>
                        <a:rPr lang="en-US" sz="1100" b="1" dirty="0" smtClean="0">
                          <a:solidFill>
                            <a:schemeClr val="bg1"/>
                          </a:solidFill>
                          <a:latin typeface="+mj-lt"/>
                        </a:rPr>
                        <a:t>Self-Referral through Pharmacy</a:t>
                      </a:r>
                      <a:r>
                        <a:rPr lang="en-US" sz="1100" b="1" kern="1200" baseline="0" dirty="0" smtClean="0">
                          <a:solidFill>
                            <a:schemeClr val="bg1"/>
                          </a:solidFill>
                          <a:latin typeface="+mn-lt"/>
                          <a:ea typeface="+mn-ea"/>
                          <a:cs typeface="+mn-cs"/>
                        </a:rPr>
                        <a:t>ᶧ</a:t>
                      </a:r>
                      <a:endParaRPr lang="en-US" sz="1100" b="1" dirty="0">
                        <a:solidFill>
                          <a:schemeClr val="bg1"/>
                        </a:solidFill>
                        <a:latin typeface="+mj-lt"/>
                      </a:endParaRPr>
                    </a:p>
                  </a:txBody>
                  <a:tcPr>
                    <a:solidFill>
                      <a:srgbClr val="0070C0"/>
                    </a:solidFill>
                  </a:tcPr>
                </a:tc>
                <a:tc>
                  <a:txBody>
                    <a:bodyPr/>
                    <a:lstStyle/>
                    <a:p>
                      <a:pPr algn="ctr"/>
                      <a:r>
                        <a:rPr lang="en-US" sz="1100" b="1" kern="1200" dirty="0" smtClean="0">
                          <a:solidFill>
                            <a:schemeClr val="bg1"/>
                          </a:solidFill>
                          <a:latin typeface="+mn-lt"/>
                          <a:ea typeface="+mn-ea"/>
                          <a:cs typeface="+mn-cs"/>
                        </a:rPr>
                        <a:t>With Mailed Invitation Letter (Specify if</a:t>
                      </a:r>
                      <a:r>
                        <a:rPr lang="en-US" sz="1100" b="1" kern="1200" baseline="0" dirty="0" smtClean="0">
                          <a:solidFill>
                            <a:schemeClr val="bg1"/>
                          </a:solidFill>
                          <a:latin typeface="+mn-lt"/>
                          <a:ea typeface="+mn-ea"/>
                          <a:cs typeface="+mn-cs"/>
                        </a:rPr>
                        <a:t> Kit is Sent with Letter)</a:t>
                      </a:r>
                      <a:r>
                        <a:rPr lang="en-US" sz="1100" b="1" kern="1200" dirty="0" smtClean="0">
                          <a:solidFill>
                            <a:schemeClr val="bg1"/>
                          </a:solidFill>
                          <a:latin typeface="+mn-lt"/>
                          <a:ea typeface="+mn-ea"/>
                          <a:cs typeface="+mn-cs"/>
                        </a:rPr>
                        <a:t>  </a:t>
                      </a:r>
                      <a:endParaRPr lang="en-US" sz="11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bg1"/>
                          </a:solidFill>
                          <a:latin typeface="+mj-lt"/>
                        </a:rPr>
                        <a:t>Other (Please Specify)</a:t>
                      </a:r>
                    </a:p>
                    <a:p>
                      <a:endParaRPr lang="en-CA" sz="1100" b="1" dirty="0">
                        <a:solidFill>
                          <a:schemeClr val="bg1"/>
                        </a:solidFill>
                        <a:latin typeface="+mj-lt"/>
                      </a:endParaRPr>
                    </a:p>
                  </a:txBody>
                  <a:tcPr>
                    <a:solidFill>
                      <a:srgbClr val="0070C0"/>
                    </a:solidFill>
                  </a:tcPr>
                </a:tc>
                <a:tc vMerge="1">
                  <a:txBody>
                    <a:bodyPr/>
                    <a:lstStyle/>
                    <a:p>
                      <a:pPr algn="ct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r h="1254413">
                <a:tc>
                  <a:txBody>
                    <a:bodyPr/>
                    <a:lstStyle/>
                    <a:p>
                      <a:r>
                        <a:rPr lang="en-US" sz="1100" b="1" dirty="0" smtClean="0">
                          <a:solidFill>
                            <a:schemeClr val="tx1"/>
                          </a:solidFill>
                          <a:latin typeface="+mj-lt"/>
                        </a:rPr>
                        <a:t>ON</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 </a:t>
                      </a: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(primary method)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 *</a:t>
                      </a:r>
                      <a:endParaRPr kumimoji="0" lang="en-US" sz="1100" b="0" i="0" u="none" strike="noStrike" kern="1200" cap="none" normalizeH="0" baseline="0" dirty="0" smtClean="0">
                        <a:ln>
                          <a:noFill/>
                        </a:ln>
                        <a:solidFill>
                          <a:schemeClr val="tx1"/>
                        </a:solidFill>
                        <a:effectLst/>
                        <a:latin typeface="+mn-lt"/>
                        <a:ea typeface="ヒラギノ角ゴ Pro W3" charset="-128"/>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 </a:t>
                      </a:r>
                      <a:r>
                        <a:rPr kumimoji="0" lang="en-US" sz="1100" b="0" i="0" u="none" strike="noStrike" kern="1200" cap="none" normalizeH="0" baseline="0" dirty="0" smtClean="0">
                          <a:ln>
                            <a:noFill/>
                          </a:ln>
                          <a:solidFill>
                            <a:schemeClr val="tx1"/>
                          </a:solidFill>
                          <a:effectLst/>
                          <a:latin typeface="+mj-lt"/>
                          <a:ea typeface="ヒラギノ角ゴ Pro W3" charset="-128"/>
                          <a:cs typeface="+mn-cs"/>
                          <a:sym typeface="Wingdings 2" pitchFamily="18" charset="2"/>
                        </a:rPr>
                        <a:t>(for patients without a primary care provider)</a:t>
                      </a:r>
                      <a:endPar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 </a:t>
                      </a:r>
                      <a:endParaRPr kumimoji="0" lang="en-US" sz="1100" b="0" i="0" u="none" strike="noStrike" cap="none" normalizeH="0" baseline="0" dirty="0" smtClean="0">
                        <a:ln>
                          <a:noFill/>
                        </a:ln>
                        <a:solidFill>
                          <a:schemeClr val="tx1"/>
                        </a:solidFill>
                        <a:effectLst/>
                        <a:latin typeface="+mj-lt"/>
                        <a:ea typeface="ヒラギノ角ゴ Pro W3"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kern="1200" cap="none" normalizeH="0" baseline="0" dirty="0" smtClean="0">
                          <a:ln>
                            <a:noFill/>
                          </a:ln>
                          <a:solidFill>
                            <a:schemeClr val="tx1"/>
                          </a:solidFill>
                          <a:effectLst/>
                          <a:latin typeface="+mj-lt"/>
                          <a:ea typeface="ヒラギノ角ゴ Pro W3" charset="-128"/>
                          <a:cs typeface="+mn-cs"/>
                          <a:sym typeface="Wingdings 2" pitchFamily="18" charset="2"/>
                        </a:rPr>
                        <a:t>*Self-referral is available by calling Telehealth ON (for patients without a primary care provider); and via mobile services</a:t>
                      </a:r>
                      <a:endPar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Public advertising, provider education campaigns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rPr>
                        <a:t>Reminder letter </a:t>
                      </a:r>
                      <a:r>
                        <a:rPr kumimoji="0" lang="en-US" sz="1100" b="0" i="0" u="none" strike="noStrike" kern="1200" cap="none" normalizeH="0" baseline="0" dirty="0" smtClean="0">
                          <a:ln>
                            <a:noFill/>
                          </a:ln>
                          <a:solidFill>
                            <a:schemeClr val="tx1"/>
                          </a:solidFill>
                          <a:effectLst/>
                          <a:latin typeface="+mj-lt"/>
                          <a:ea typeface="ヒラギノ角ゴ Pro W3" charset="-128"/>
                          <a:cs typeface="+mn-cs"/>
                          <a:sym typeface="Wingdings 2" pitchFamily="18" charset="2"/>
                        </a:rPr>
                        <a:t>sent 4 months after invitation (if no screening has taken place)</a:t>
                      </a:r>
                      <a:endParaRPr kumimoji="0" lang="en-US" sz="1100" b="0" i="0" u="none" strike="noStrike" cap="none" normalizeH="0" baseline="0" dirty="0" smtClean="0">
                        <a:ln>
                          <a:noFill/>
                        </a:ln>
                        <a:solidFill>
                          <a:schemeClr val="tx1"/>
                        </a:solidFill>
                        <a:effectLst/>
                        <a:latin typeface="+mj-lt"/>
                        <a:ea typeface="ヒラギノ角ゴ Pro W3" charset="-128"/>
                        <a:sym typeface="Wingdings 2" pitchFamily="18" charset="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US"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Recall letter sent 2 years after test is completed</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horzOverflow="overflow"/>
                </a:tc>
              </a:tr>
              <a:tr h="925597">
                <a:tc>
                  <a:txBody>
                    <a:bodyPr/>
                    <a:lstStyle/>
                    <a:p>
                      <a:r>
                        <a:rPr lang="en-US" sz="1100" b="1" dirty="0" smtClean="0">
                          <a:solidFill>
                            <a:schemeClr val="tx1"/>
                          </a:solidFill>
                          <a:latin typeface="+mj-lt"/>
                        </a:rPr>
                        <a:t>QC</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sz="1100" b="1"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Symbol" panose="05050102010706020507" pitchFamily="18" charset="2"/>
                        </a:rPr>
                        <a:t>(</a:t>
                      </a:r>
                      <a:r>
                        <a:rPr kumimoji="0" lang="en-US" sz="1100" b="0" i="0" u="none" strike="noStrike" kern="1200" cap="none" normalizeH="0" baseline="0" dirty="0" err="1" smtClean="0">
                          <a:ln>
                            <a:noFill/>
                          </a:ln>
                          <a:solidFill>
                            <a:schemeClr val="tx1"/>
                          </a:solidFill>
                          <a:effectLst/>
                          <a:latin typeface="+mn-lt"/>
                          <a:ea typeface="ヒラギノ角ゴ Pro W3" charset="-128"/>
                          <a:cs typeface="+mn-cs"/>
                          <a:sym typeface="Symbol" panose="05050102010706020507" pitchFamily="18" charset="2"/>
                        </a:rPr>
                        <a:t>opportuni-stic</a:t>
                      </a:r>
                      <a:r>
                        <a:rPr kumimoji="0" lang="en-US" sz="1100" b="0" i="0" u="none" strike="noStrike" kern="1200" cap="none" normalizeH="0" baseline="0" dirty="0" smtClean="0">
                          <a:ln>
                            <a:noFill/>
                          </a:ln>
                          <a:solidFill>
                            <a:schemeClr val="tx1"/>
                          </a:solidFill>
                          <a:effectLst/>
                          <a:latin typeface="+mn-lt"/>
                          <a:ea typeface="ヒラギノ角ゴ Pro W3" charset="-128"/>
                          <a:cs typeface="+mn-cs"/>
                          <a:sym typeface="Symbol" panose="05050102010706020507" pitchFamily="18" charset="2"/>
                        </a:rPr>
                        <a:t> screening is available</a:t>
                      </a:r>
                      <a:r>
                        <a:rPr kumimoji="0" lang="en-US" sz="1100" b="0" i="0" u="none" strike="noStrike" kern="1200" cap="none" normalizeH="0" baseline="0" dirty="0" smtClean="0">
                          <a:ln>
                            <a:noFill/>
                          </a:ln>
                          <a:solidFill>
                            <a:schemeClr val="tx1"/>
                          </a:solidFill>
                          <a:effectLst/>
                          <a:latin typeface="+mj-lt"/>
                          <a:ea typeface="ヒラギノ角ゴ Pro W3" charset="-128"/>
                          <a:cs typeface="+mn-cs"/>
                          <a:sym typeface="Symbol" panose="05050102010706020507" pitchFamily="18" charset="2"/>
                        </a:rPr>
                        <a:t>)</a:t>
                      </a:r>
                      <a:endParaRPr kumimoji="0" lang="en-US" sz="1100" b="0" i="0" u="none" strike="noStrike" kern="1200" cap="none" normalizeH="0" baseline="0" dirty="0" smtClean="0">
                        <a:ln>
                          <a:noFill/>
                        </a:ln>
                        <a:solidFill>
                          <a:schemeClr val="tx1"/>
                        </a:solidFill>
                        <a:effectLst/>
                        <a:latin typeface="+mn-lt"/>
                        <a:ea typeface="ヒラギノ角ゴ Pro W3" charset="-128"/>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ヒラギノ角ゴ Pro W3" charset="-128"/>
                          <a:cs typeface="Arial" pitchFamily="34" charset="0"/>
                          <a:sym typeface="Wingdings 2" pitchFamily="18" charset="2"/>
                        </a:rPr>
                        <a:t>(for those in the program)</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Public educational campaign held March 2017. Information is made available on the MSSS portal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Recall letter sent every 2 years to the target population </a:t>
                      </a:r>
                      <a:r>
                        <a:rPr kumimoji="0" lang="en-US" sz="1100" b="0" i="0" u="none" strike="noStrike" kern="1200" cap="none" normalizeH="0" baseline="0" dirty="0" smtClean="0">
                          <a:ln>
                            <a:noFill/>
                          </a:ln>
                          <a:solidFill>
                            <a:schemeClr val="tx1"/>
                          </a:solidFill>
                          <a:effectLst/>
                          <a:latin typeface="+mn-lt"/>
                          <a:ea typeface="ヒラギノ角ゴ Pro W3" charset="-128"/>
                          <a:cs typeface="Arial" pitchFamily="34" charset="0"/>
                          <a:sym typeface="Wingdings 2" pitchFamily="18" charset="2"/>
                        </a:rPr>
                        <a:t>(for those in the program)</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horzOverflow="overflow"/>
                </a:tc>
              </a:tr>
              <a:tr h="969263">
                <a:tc>
                  <a:txBody>
                    <a:bodyPr/>
                    <a:lstStyle/>
                    <a:p>
                      <a:r>
                        <a:rPr lang="en-US" sz="1100" b="1" dirty="0" smtClean="0">
                          <a:solidFill>
                            <a:schemeClr val="tx1"/>
                          </a:solidFill>
                          <a:latin typeface="+mj-lt"/>
                        </a:rPr>
                        <a:t>NB</a:t>
                      </a:r>
                      <a:endParaRPr lang="en-US" sz="11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N/A</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N/A</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N/A</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rPr>
                        <a:t></a:t>
                      </a:r>
                      <a:r>
                        <a:rPr kumimoji="0" lang="en-CA" sz="1100" b="0" i="0" u="none" strike="noStrike" kern="1200" cap="none" normalizeH="0" baseline="0" noProof="0" dirty="0" smtClean="0">
                          <a:ln>
                            <a:noFill/>
                          </a:ln>
                          <a:solidFill>
                            <a:schemeClr val="tx1"/>
                          </a:solidFill>
                          <a:effectLst/>
                          <a:latin typeface="+mn-lt"/>
                          <a:ea typeface="+mn-ea"/>
                          <a:cs typeface="+mn-cs"/>
                          <a:sym typeface="Wingdings 2" pitchFamily="18" charset="2"/>
                        </a:rPr>
                        <a:t>(i</a:t>
                      </a:r>
                      <a:r>
                        <a:rPr lang="en-CA" sz="1100" b="0" kern="1200" noProof="0" dirty="0" smtClean="0">
                          <a:solidFill>
                            <a:schemeClr val="tx1"/>
                          </a:solidFill>
                          <a:latin typeface="+mn-lt"/>
                          <a:ea typeface="+mn-ea"/>
                          <a:cs typeface="+mn-cs"/>
                        </a:rPr>
                        <a:t>nvitation</a:t>
                      </a:r>
                      <a:r>
                        <a:rPr lang="en-CA" sz="1100" b="0" kern="1200" baseline="0" noProof="0" dirty="0" smtClean="0">
                          <a:solidFill>
                            <a:schemeClr val="tx1"/>
                          </a:solidFill>
                          <a:latin typeface="+mn-lt"/>
                          <a:ea typeface="+mn-ea"/>
                          <a:cs typeface="+mn-cs"/>
                        </a:rPr>
                        <a:t> by program; FIT available through program)</a:t>
                      </a:r>
                      <a:endParaRPr kumimoji="0" lang="en-US" sz="1100" b="1" i="0" u="none" strike="noStrike" cap="none" normalizeH="0" baseline="0" dirty="0" smtClean="0">
                        <a:ln>
                          <a:noFill/>
                        </a:ln>
                        <a:solidFill>
                          <a:schemeClr val="tx1"/>
                        </a:solidFill>
                        <a:effectLst/>
                        <a:latin typeface="+mj-lt"/>
                        <a:ea typeface="ヒラギノ角ゴ Pro W3" charset="-128"/>
                        <a:sym typeface="Wingdings 2" pitchFamily="18" charset="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Wingdings 2"/>
                        <a:buNone/>
                        <a:tabLst/>
                        <a:defRPr/>
                      </a:pPr>
                      <a:r>
                        <a:rPr lang="en-CA" sz="1100" b="0" noProof="0" dirty="0" smtClean="0">
                          <a:solidFill>
                            <a:schemeClr val="tx1"/>
                          </a:solidFill>
                          <a:latin typeface="+mj-lt"/>
                        </a:rPr>
                        <a:t>Promotional</a:t>
                      </a:r>
                      <a:r>
                        <a:rPr lang="en-CA" sz="1100" b="0" baseline="0" noProof="0" dirty="0" smtClean="0">
                          <a:solidFill>
                            <a:schemeClr val="tx1"/>
                          </a:solidFill>
                          <a:latin typeface="+mj-lt"/>
                        </a:rPr>
                        <a:t> and </a:t>
                      </a:r>
                      <a:r>
                        <a:rPr lang="en-CA" sz="1100" b="0" noProof="0" dirty="0" smtClean="0">
                          <a:solidFill>
                            <a:schemeClr val="tx1"/>
                          </a:solidFill>
                          <a:latin typeface="+mj-lt"/>
                        </a:rPr>
                        <a:t>educational</a:t>
                      </a:r>
                      <a:r>
                        <a:rPr lang="en-CA" sz="1100" b="0" baseline="0" noProof="0" dirty="0" smtClean="0">
                          <a:solidFill>
                            <a:schemeClr val="tx1"/>
                          </a:solidFill>
                          <a:latin typeface="+mj-lt"/>
                        </a:rPr>
                        <a:t> campaigns for health care provider</a:t>
                      </a:r>
                      <a:r>
                        <a:rPr lang="en-CA" sz="1100" b="0" noProof="0" dirty="0" smtClean="0">
                          <a:solidFill>
                            <a:schemeClr val="tx1"/>
                          </a:solidFill>
                          <a:latin typeface="+mj-lt"/>
                        </a:rPr>
                        <a:t>s,</a:t>
                      </a:r>
                      <a:r>
                        <a:rPr lang="en-CA" sz="1100" b="0" baseline="0" noProof="0" dirty="0" smtClean="0">
                          <a:solidFill>
                            <a:schemeClr val="tx1"/>
                          </a:solidFill>
                          <a:latin typeface="+mj-lt"/>
                        </a:rPr>
                        <a:t> professionals and public</a:t>
                      </a:r>
                      <a:endParaRPr lang="en-CA" sz="1100" b="0" strike="sngStrike" baseline="0" noProof="0" dirty="0" smtClean="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2"/>
                        <a:buNone/>
                        <a:tabLst/>
                        <a:defRPr/>
                      </a:pPr>
                      <a:r>
                        <a:rPr lang="fr-CA" sz="1100" b="0" strike="noStrike" baseline="0" noProof="0" dirty="0" smtClean="0">
                          <a:solidFill>
                            <a:schemeClr val="tx1"/>
                          </a:solidFill>
                          <a:latin typeface="+mj-lt"/>
                        </a:rPr>
                        <a:t>Program </a:t>
                      </a:r>
                      <a:r>
                        <a:rPr lang="fr-CA" sz="1100" b="0" strike="noStrike" baseline="0" noProof="0" dirty="0" err="1" smtClean="0">
                          <a:solidFill>
                            <a:schemeClr val="tx1"/>
                          </a:solidFill>
                          <a:latin typeface="+mj-lt"/>
                        </a:rPr>
                        <a:t>sends</a:t>
                      </a:r>
                      <a:r>
                        <a:rPr lang="fr-CA" sz="1100" b="0" strike="noStrike" baseline="0" noProof="0" dirty="0" smtClean="0">
                          <a:solidFill>
                            <a:schemeClr val="tx1"/>
                          </a:solidFill>
                          <a:latin typeface="+mj-lt"/>
                        </a:rPr>
                        <a:t> </a:t>
                      </a:r>
                      <a:r>
                        <a:rPr lang="fr-CA" sz="1100" b="0" strike="noStrike" baseline="0" noProof="0" dirty="0" err="1" smtClean="0">
                          <a:solidFill>
                            <a:schemeClr val="tx1"/>
                          </a:solidFill>
                          <a:latin typeface="+mj-lt"/>
                        </a:rPr>
                        <a:t>reminder</a:t>
                      </a:r>
                      <a:r>
                        <a:rPr lang="fr-CA" sz="1100" b="0" strike="noStrike" baseline="0" noProof="0" dirty="0" smtClean="0">
                          <a:solidFill>
                            <a:schemeClr val="tx1"/>
                          </a:solidFill>
                          <a:latin typeface="+mj-lt"/>
                        </a:rPr>
                        <a:t> </a:t>
                      </a:r>
                      <a:r>
                        <a:rPr lang="fr-CA" sz="1100" b="0" strike="noStrike" baseline="0" noProof="0" dirty="0" err="1" smtClean="0">
                          <a:solidFill>
                            <a:schemeClr val="tx1"/>
                          </a:solidFill>
                          <a:latin typeface="+mj-lt"/>
                        </a:rPr>
                        <a:t>letters</a:t>
                      </a:r>
                      <a:r>
                        <a:rPr lang="fr-CA" sz="1100" b="0" strike="noStrike" baseline="0" noProof="0" dirty="0" smtClean="0">
                          <a:solidFill>
                            <a:schemeClr val="tx1"/>
                          </a:solidFill>
                          <a:latin typeface="+mj-lt"/>
                        </a:rPr>
                        <a:t> 12 </a:t>
                      </a:r>
                      <a:r>
                        <a:rPr lang="fr-CA" sz="1100" b="0" strike="noStrike" baseline="0" noProof="0" dirty="0" err="1" smtClean="0">
                          <a:solidFill>
                            <a:schemeClr val="tx1"/>
                          </a:solidFill>
                          <a:latin typeface="+mj-lt"/>
                        </a:rPr>
                        <a:t>weeks</a:t>
                      </a:r>
                      <a:r>
                        <a:rPr lang="fr-CA" sz="1100" b="0" strike="noStrike" baseline="0" noProof="0" dirty="0" smtClean="0">
                          <a:solidFill>
                            <a:schemeClr val="tx1"/>
                          </a:solidFill>
                          <a:latin typeface="+mj-lt"/>
                        </a:rPr>
                        <a:t> </a:t>
                      </a:r>
                      <a:r>
                        <a:rPr lang="fr-CA" sz="1100" b="0" strike="noStrike" baseline="0" noProof="0" dirty="0" err="1" smtClean="0">
                          <a:solidFill>
                            <a:schemeClr val="tx1"/>
                          </a:solidFill>
                          <a:latin typeface="+mj-lt"/>
                        </a:rPr>
                        <a:t>after</a:t>
                      </a:r>
                      <a:r>
                        <a:rPr lang="fr-CA" sz="1100" b="0" strike="noStrike" baseline="0" noProof="0" dirty="0" smtClean="0">
                          <a:solidFill>
                            <a:schemeClr val="tx1"/>
                          </a:solidFill>
                          <a:latin typeface="+mj-lt"/>
                        </a:rPr>
                        <a:t> initial invitation</a:t>
                      </a:r>
                      <a:endParaRPr lang="en-CA" sz="1100" b="0" strike="noStrike" baseline="0" noProof="0" dirty="0" smtClean="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CA" sz="1100" b="0" kern="1200" baseline="0" noProof="0" dirty="0" err="1" smtClean="0">
                          <a:solidFill>
                            <a:schemeClr val="tx1"/>
                          </a:solidFill>
                          <a:latin typeface="+mn-lt"/>
                          <a:ea typeface="+mn-ea"/>
                          <a:cs typeface="+mn-cs"/>
                        </a:rPr>
                        <a:t>Recall</a:t>
                      </a:r>
                      <a:r>
                        <a:rPr lang="fr-CA" sz="1100" b="0" kern="1200" baseline="0" noProof="0" dirty="0" smtClean="0">
                          <a:solidFill>
                            <a:schemeClr val="tx1"/>
                          </a:solidFill>
                          <a:latin typeface="+mn-lt"/>
                          <a:ea typeface="+mn-ea"/>
                          <a:cs typeface="+mn-cs"/>
                        </a:rPr>
                        <a:t> </a:t>
                      </a:r>
                      <a:r>
                        <a:rPr lang="fr-CA" sz="1100" b="0" kern="1200" baseline="0" noProof="0" dirty="0" err="1" smtClean="0">
                          <a:solidFill>
                            <a:schemeClr val="tx1"/>
                          </a:solidFill>
                          <a:latin typeface="+mn-lt"/>
                          <a:ea typeface="+mn-ea"/>
                          <a:cs typeface="+mn-cs"/>
                        </a:rPr>
                        <a:t>letter</a:t>
                      </a:r>
                      <a:r>
                        <a:rPr lang="fr-CA" sz="1100" b="0" kern="1200" baseline="0" noProof="0" dirty="0" smtClean="0">
                          <a:solidFill>
                            <a:schemeClr val="tx1"/>
                          </a:solidFill>
                          <a:latin typeface="+mn-lt"/>
                          <a:ea typeface="+mn-ea"/>
                          <a:cs typeface="+mn-cs"/>
                        </a:rPr>
                        <a:t> </a:t>
                      </a:r>
                      <a:r>
                        <a:rPr lang="fr-CA" sz="1100" b="0" kern="1200" noProof="0" dirty="0" smtClean="0">
                          <a:solidFill>
                            <a:schemeClr val="tx1"/>
                          </a:solidFill>
                          <a:latin typeface="+mn-lt"/>
                          <a:ea typeface="+mn-ea"/>
                          <a:cs typeface="+mn-cs"/>
                        </a:rPr>
                        <a:t>sent </a:t>
                      </a:r>
                      <a:r>
                        <a:rPr lang="fr-CA" sz="1100" b="0" kern="1200" baseline="0" noProof="0" dirty="0" smtClean="0">
                          <a:solidFill>
                            <a:schemeClr val="tx1"/>
                          </a:solidFill>
                          <a:latin typeface="+mn-lt"/>
                          <a:ea typeface="+mn-ea"/>
                          <a:cs typeface="+mn-cs"/>
                        </a:rPr>
                        <a:t>2 </a:t>
                      </a:r>
                      <a:r>
                        <a:rPr lang="fr-CA" sz="1100" b="0" kern="1200" baseline="0" noProof="0" dirty="0" err="1" smtClean="0">
                          <a:solidFill>
                            <a:schemeClr val="tx1"/>
                          </a:solidFill>
                          <a:latin typeface="+mn-lt"/>
                          <a:ea typeface="+mn-ea"/>
                          <a:cs typeface="+mn-cs"/>
                        </a:rPr>
                        <a:t>years</a:t>
                      </a:r>
                      <a:r>
                        <a:rPr lang="fr-CA" sz="1100" b="0" kern="1200" baseline="0" noProof="0" dirty="0" smtClean="0">
                          <a:solidFill>
                            <a:schemeClr val="tx1"/>
                          </a:solidFill>
                          <a:latin typeface="+mn-lt"/>
                          <a:ea typeface="+mn-ea"/>
                          <a:cs typeface="+mn-cs"/>
                        </a:rPr>
                        <a:t> </a:t>
                      </a:r>
                      <a:r>
                        <a:rPr lang="fr-CA" sz="1100" b="0" kern="1200" baseline="0" noProof="0" dirty="0" err="1" smtClean="0">
                          <a:solidFill>
                            <a:schemeClr val="tx1"/>
                          </a:solidFill>
                          <a:latin typeface="+mn-lt"/>
                          <a:ea typeface="+mn-ea"/>
                          <a:cs typeface="+mn-cs"/>
                        </a:rPr>
                        <a:t>from</a:t>
                      </a:r>
                      <a:r>
                        <a:rPr lang="fr-CA" sz="1100" b="0" kern="1200" baseline="0" noProof="0" dirty="0" smtClean="0">
                          <a:solidFill>
                            <a:schemeClr val="tx1"/>
                          </a:solidFill>
                          <a:latin typeface="+mn-lt"/>
                          <a:ea typeface="+mn-ea"/>
                          <a:cs typeface="+mn-cs"/>
                        </a:rPr>
                        <a:t> the date of last </a:t>
                      </a:r>
                      <a:r>
                        <a:rPr lang="fr-CA" sz="1100" b="0" kern="1200" baseline="0" noProof="0" dirty="0" err="1" smtClean="0">
                          <a:solidFill>
                            <a:schemeClr val="tx1"/>
                          </a:solidFill>
                          <a:latin typeface="+mn-lt"/>
                          <a:ea typeface="+mn-ea"/>
                          <a:cs typeface="+mn-cs"/>
                        </a:rPr>
                        <a:t>negative</a:t>
                      </a:r>
                      <a:r>
                        <a:rPr lang="fr-CA" sz="1100" b="0" kern="1200" baseline="0" noProof="0" dirty="0" smtClean="0">
                          <a:solidFill>
                            <a:schemeClr val="tx1"/>
                          </a:solidFill>
                          <a:latin typeface="+mn-lt"/>
                          <a:ea typeface="+mn-ea"/>
                          <a:cs typeface="+mn-cs"/>
                        </a:rPr>
                        <a:t> </a:t>
                      </a:r>
                      <a:r>
                        <a:rPr lang="fr-CA" sz="1100" b="0" kern="1200" baseline="0" noProof="0" dirty="0" err="1" smtClean="0">
                          <a:solidFill>
                            <a:schemeClr val="tx1"/>
                          </a:solidFill>
                          <a:latin typeface="+mn-lt"/>
                          <a:ea typeface="+mn-ea"/>
                          <a:cs typeface="+mn-cs"/>
                        </a:rPr>
                        <a:t>result</a:t>
                      </a:r>
                      <a:endParaRPr lang="en-CA" sz="1100" b="0" kern="1200" noProof="0" dirty="0" smtClean="0">
                        <a:solidFill>
                          <a:schemeClr val="tx1"/>
                        </a:solidFill>
                        <a:latin typeface="+mn-lt"/>
                        <a:ea typeface="+mn-ea"/>
                        <a:cs typeface="+mn-cs"/>
                      </a:endParaRPr>
                    </a:p>
                  </a:txBody>
                  <a:tcPr/>
                </a:tc>
              </a:tr>
            </a:tbl>
          </a:graphicData>
        </a:graphic>
      </p:graphicFrame>
      <p:sp>
        <p:nvSpPr>
          <p:cNvPr id="6" name="Rectangle 5"/>
          <p:cNvSpPr/>
          <p:nvPr/>
        </p:nvSpPr>
        <p:spPr>
          <a:xfrm>
            <a:off x="1565328" y="1052736"/>
            <a:ext cx="7493810" cy="615553"/>
          </a:xfrm>
          <a:prstGeom prst="rect">
            <a:avLst/>
          </a:prstGeom>
        </p:spPr>
        <p:txBody>
          <a:bodyPr wrap="square">
            <a:spAutoFit/>
          </a:bodyPr>
          <a:lstStyle/>
          <a:p>
            <a:r>
              <a:rPr lang="en-CA" sz="1700" dirty="0"/>
              <a:t>What are the recruitment and retention strategies for your colorectal cancer screening program?</a:t>
            </a:r>
          </a:p>
        </p:txBody>
      </p:sp>
      <p:sp>
        <p:nvSpPr>
          <p:cNvPr id="7" name="TextBox 6"/>
          <p:cNvSpPr txBox="1"/>
          <p:nvPr/>
        </p:nvSpPr>
        <p:spPr>
          <a:xfrm>
            <a:off x="106079" y="6096981"/>
            <a:ext cx="8953059" cy="784830"/>
          </a:xfrm>
          <a:prstGeom prst="rect">
            <a:avLst/>
          </a:prstGeom>
          <a:noFill/>
        </p:spPr>
        <p:txBody>
          <a:bodyPr wrap="square" rtlCol="0">
            <a:spAutoFit/>
          </a:bodyPr>
          <a:lstStyle/>
          <a:p>
            <a:r>
              <a:rPr lang="en-CA" sz="900" dirty="0" smtClean="0"/>
              <a:t>*Physician </a:t>
            </a:r>
            <a:r>
              <a:rPr lang="en-CA" sz="900" dirty="0"/>
              <a:t>referral: physician refers participant into the colorectal cancer screening program</a:t>
            </a:r>
          </a:p>
          <a:p>
            <a:r>
              <a:rPr lang="en-CA" sz="900" dirty="0" smtClean="0"/>
              <a:t>**Self-referral</a:t>
            </a:r>
            <a:r>
              <a:rPr lang="en-CA" sz="900" dirty="0"/>
              <a:t>: an individual contacts the colorectal cancer screening program directly to participate in the </a:t>
            </a:r>
            <a:r>
              <a:rPr lang="en-CA" sz="900" dirty="0" smtClean="0"/>
              <a:t>program</a:t>
            </a:r>
            <a:endParaRPr lang="en-US" sz="900" dirty="0" smtClean="0"/>
          </a:p>
          <a:p>
            <a:r>
              <a:rPr lang="en-US" sz="900" dirty="0" smtClean="0"/>
              <a:t>ᶧ</a:t>
            </a:r>
            <a:r>
              <a:rPr lang="en-CA" sz="900" dirty="0" smtClean="0"/>
              <a:t>Self-referral through pharmacy: individuals pick-up fecal testing kit at a pharmacy</a:t>
            </a:r>
          </a:p>
          <a:p>
            <a:r>
              <a:rPr lang="en-CA" sz="900" dirty="0"/>
              <a:t>---- No information was provided at the time the data was </a:t>
            </a:r>
            <a:r>
              <a:rPr lang="en-CA" sz="900" dirty="0" smtClean="0"/>
              <a:t>collected</a:t>
            </a:r>
          </a:p>
          <a:p>
            <a:r>
              <a:rPr lang="en-CA" sz="900" dirty="0" smtClean="0"/>
              <a:t>N/A = Not applicable</a:t>
            </a:r>
            <a:endParaRPr lang="en-CA" sz="9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17</a:t>
            </a:fld>
            <a:endParaRPr lang="en-US" dirty="0"/>
          </a:p>
        </p:txBody>
      </p:sp>
    </p:spTree>
    <p:extLst>
      <p:ext uri="{BB962C8B-B14F-4D97-AF65-F5344CB8AC3E}">
        <p14:creationId xmlns:p14="http://schemas.microsoft.com/office/powerpoint/2010/main" val="409031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008842" cy="634082"/>
          </a:xfrm>
        </p:spPr>
        <p:txBody>
          <a:bodyPr/>
          <a:lstStyle/>
          <a:p>
            <a:r>
              <a:rPr lang="en-CA" sz="3000" dirty="0"/>
              <a:t>Colorectal Cancer Screening Recruitment and Retention Methods, cont’d </a:t>
            </a:r>
          </a:p>
        </p:txBody>
      </p:sp>
      <p:graphicFrame>
        <p:nvGraphicFramePr>
          <p:cNvPr id="5" name="Table 4"/>
          <p:cNvGraphicFramePr>
            <a:graphicFrameLocks noGrp="1"/>
          </p:cNvGraphicFramePr>
          <p:nvPr>
            <p:extLst>
              <p:ext uri="{D42A27DB-BD31-4B8C-83A1-F6EECF244321}">
                <p14:modId xmlns:p14="http://schemas.microsoft.com/office/powerpoint/2010/main" val="3463911323"/>
              </p:ext>
            </p:extLst>
          </p:nvPr>
        </p:nvGraphicFramePr>
        <p:xfrm>
          <a:off x="107501" y="1674381"/>
          <a:ext cx="8856986" cy="4568449"/>
        </p:xfrm>
        <a:graphic>
          <a:graphicData uri="http://schemas.openxmlformats.org/drawingml/2006/table">
            <a:tbl>
              <a:tblPr firstRow="1" bandRow="1">
                <a:tableStyleId>{5C22544A-7EE6-4342-B048-85BDC9FD1C3A}</a:tableStyleId>
              </a:tblPr>
              <a:tblGrid>
                <a:gridCol w="414091"/>
                <a:gridCol w="810048"/>
                <a:gridCol w="708283"/>
                <a:gridCol w="875893"/>
                <a:gridCol w="1224136"/>
                <a:gridCol w="1152128"/>
                <a:gridCol w="1656184"/>
                <a:gridCol w="1152128"/>
                <a:gridCol w="864095"/>
              </a:tblGrid>
              <a:tr h="329692">
                <a:tc>
                  <a:txBody>
                    <a:bodyPr/>
                    <a:lstStyle/>
                    <a:p>
                      <a:endParaRPr lang="en-US" sz="1100" b="1" dirty="0">
                        <a:solidFill>
                          <a:schemeClr val="bg1"/>
                        </a:solidFill>
                      </a:endParaRPr>
                    </a:p>
                  </a:txBody>
                  <a:tcPr>
                    <a:solidFill>
                      <a:srgbClr val="0070C0"/>
                    </a:solidFill>
                  </a:tcPr>
                </a:tc>
                <a:tc gridSpan="5">
                  <a:txBody>
                    <a:bodyPr/>
                    <a:lstStyle/>
                    <a:p>
                      <a:pPr algn="ctr"/>
                      <a:r>
                        <a:rPr lang="en-US" sz="1100" b="1" kern="1200" dirty="0" smtClean="0">
                          <a:solidFill>
                            <a:schemeClr val="bg1"/>
                          </a:solidFill>
                          <a:latin typeface="+mn-lt"/>
                          <a:ea typeface="+mn-ea"/>
                          <a:cs typeface="+mn-cs"/>
                        </a:rPr>
                        <a:t>How are individuals recruited</a:t>
                      </a:r>
                      <a:r>
                        <a:rPr lang="en-US" sz="1100" b="1" kern="1200" baseline="0" dirty="0" smtClean="0">
                          <a:solidFill>
                            <a:schemeClr val="bg1"/>
                          </a:solidFill>
                          <a:latin typeface="+mn-lt"/>
                          <a:ea typeface="+mn-ea"/>
                          <a:cs typeface="+mn-cs"/>
                        </a:rPr>
                        <a:t> into the screening program?</a:t>
                      </a:r>
                      <a:endParaRPr lang="en-US" sz="1100" b="1" kern="1200" dirty="0">
                        <a:solidFill>
                          <a:schemeClr val="bg1"/>
                        </a:solidFill>
                        <a:latin typeface="+mn-lt"/>
                        <a:ea typeface="+mn-ea"/>
                        <a:cs typeface="+mn-cs"/>
                      </a:endParaRPr>
                    </a:p>
                  </a:txBody>
                  <a:tcPr>
                    <a:solidFill>
                      <a:srgbClr val="0070C0"/>
                    </a:solidFill>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rowSpan="2">
                  <a:txBody>
                    <a:bodyPr/>
                    <a:lstStyle/>
                    <a:p>
                      <a:pPr algn="ctr"/>
                      <a:r>
                        <a:rPr lang="en-US" sz="1100" b="1" dirty="0" smtClean="0">
                          <a:solidFill>
                            <a:schemeClr val="bg1"/>
                          </a:solidFill>
                        </a:rPr>
                        <a:t>Promotional</a:t>
                      </a:r>
                      <a:r>
                        <a:rPr lang="en-US" sz="1100" b="1" baseline="0" dirty="0" smtClean="0">
                          <a:solidFill>
                            <a:schemeClr val="bg1"/>
                          </a:solidFill>
                        </a:rPr>
                        <a:t> Strategy</a:t>
                      </a:r>
                      <a:endParaRPr lang="en-US" sz="1100" b="1" dirty="0">
                        <a:solidFill>
                          <a:schemeClr val="bg1"/>
                        </a:solidFill>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Reminder Strate</a:t>
                      </a:r>
                      <a:r>
                        <a:rPr lang="en-US" sz="1100" b="1" kern="1200" baseline="0" dirty="0" smtClean="0">
                          <a:solidFill>
                            <a:schemeClr val="bg1"/>
                          </a:solidFill>
                          <a:latin typeface="+mn-lt"/>
                          <a:ea typeface="+mn-ea"/>
                          <a:cs typeface="+mn-cs"/>
                        </a:rPr>
                        <a:t>gy After No Reply </a:t>
                      </a:r>
                      <a:endParaRPr lang="en-US" sz="1100" b="1" kern="1200" dirty="0">
                        <a:solidFill>
                          <a:schemeClr val="bg1"/>
                        </a:solidFill>
                        <a:latin typeface="+mn-lt"/>
                        <a:ea typeface="+mn-ea"/>
                        <a:cs typeface="+mn-cs"/>
                      </a:endParaRPr>
                    </a:p>
                  </a:txBody>
                  <a:tcPr>
                    <a:solidFill>
                      <a:srgbClr val="0070C0"/>
                    </a:solidFill>
                  </a:tcPr>
                </a:tc>
                <a:tc rowSpan="2">
                  <a:txBody>
                    <a:bodyPr/>
                    <a:lstStyle/>
                    <a:p>
                      <a:pPr algn="ctr"/>
                      <a:r>
                        <a:rPr lang="en-US" sz="1100" b="1" kern="1200" dirty="0" smtClean="0">
                          <a:solidFill>
                            <a:schemeClr val="bg1"/>
                          </a:solidFill>
                          <a:latin typeface="+mn-lt"/>
                          <a:ea typeface="+mn-ea"/>
                          <a:cs typeface="+mn-cs"/>
                        </a:rPr>
                        <a:t>Recall Method After</a:t>
                      </a:r>
                      <a:r>
                        <a:rPr lang="en-US" sz="1100" b="1" kern="1200" baseline="0" dirty="0" smtClean="0">
                          <a:solidFill>
                            <a:schemeClr val="bg1"/>
                          </a:solidFill>
                          <a:latin typeface="+mn-lt"/>
                          <a:ea typeface="+mn-ea"/>
                          <a:cs typeface="+mn-cs"/>
                        </a:rPr>
                        <a:t> Normal Result</a:t>
                      </a:r>
                      <a:endParaRPr lang="en-US" sz="1100" b="1" kern="1200" dirty="0">
                        <a:solidFill>
                          <a:schemeClr val="bg1"/>
                        </a:solidFill>
                        <a:latin typeface="+mn-lt"/>
                        <a:ea typeface="+mn-ea"/>
                        <a:cs typeface="+mn-cs"/>
                      </a:endParaRPr>
                    </a:p>
                  </a:txBody>
                  <a:tcPr>
                    <a:solidFill>
                      <a:srgbClr val="0070C0"/>
                    </a:solidFill>
                  </a:tcPr>
                </a:tc>
              </a:tr>
              <a:tr h="760954">
                <a:tc>
                  <a:txBody>
                    <a:bodyPr/>
                    <a:lstStyle/>
                    <a:p>
                      <a:endParaRPr lang="en-US" sz="1100" b="1" dirty="0">
                        <a:solidFill>
                          <a:schemeClr val="bg1"/>
                        </a:solidFill>
                      </a:endParaRPr>
                    </a:p>
                  </a:txBody>
                  <a:tcPr>
                    <a:solidFill>
                      <a:srgbClr val="0070C0"/>
                    </a:solidFill>
                  </a:tcPr>
                </a:tc>
                <a:tc>
                  <a:txBody>
                    <a:bodyPr/>
                    <a:lstStyle/>
                    <a:p>
                      <a:pPr algn="ctr"/>
                      <a:r>
                        <a:rPr lang="en-US" sz="1100" b="1" dirty="0" smtClean="0">
                          <a:solidFill>
                            <a:schemeClr val="bg1"/>
                          </a:solidFill>
                        </a:rPr>
                        <a:t>Physician Referral*</a:t>
                      </a:r>
                      <a:endParaRPr lang="en-US" sz="1100" b="1" dirty="0">
                        <a:solidFill>
                          <a:schemeClr val="bg1"/>
                        </a:solidFill>
                      </a:endParaRPr>
                    </a:p>
                  </a:txBody>
                  <a:tcPr>
                    <a:solidFill>
                      <a:srgbClr val="0070C0"/>
                    </a:solidFill>
                  </a:tcPr>
                </a:tc>
                <a:tc>
                  <a:txBody>
                    <a:bodyPr/>
                    <a:lstStyle/>
                    <a:p>
                      <a:pPr algn="ctr"/>
                      <a:r>
                        <a:rPr lang="en-US" sz="1100" b="1" dirty="0" smtClean="0">
                          <a:solidFill>
                            <a:schemeClr val="bg1"/>
                          </a:solidFill>
                        </a:rPr>
                        <a:t>Self-Referral**</a:t>
                      </a:r>
                      <a:endParaRPr lang="en-US" sz="1100" b="1" dirty="0">
                        <a:solidFill>
                          <a:schemeClr val="bg1"/>
                        </a:solidFill>
                      </a:endParaRPr>
                    </a:p>
                  </a:txBody>
                  <a:tcPr>
                    <a:solidFill>
                      <a:srgbClr val="0070C0"/>
                    </a:solidFill>
                  </a:tcPr>
                </a:tc>
                <a:tc>
                  <a:txBody>
                    <a:bodyPr/>
                    <a:lstStyle/>
                    <a:p>
                      <a:pPr algn="ctr"/>
                      <a:r>
                        <a:rPr lang="en-US" sz="1100" b="1" dirty="0" smtClean="0">
                          <a:solidFill>
                            <a:schemeClr val="bg1"/>
                          </a:solidFill>
                        </a:rPr>
                        <a:t>Self-Referral through Pharmacy</a:t>
                      </a:r>
                      <a:r>
                        <a:rPr lang="en-US" sz="1100" b="1" kern="1200" baseline="0" dirty="0" smtClean="0">
                          <a:solidFill>
                            <a:schemeClr val="bg1"/>
                          </a:solidFill>
                          <a:latin typeface="+mn-lt"/>
                          <a:ea typeface="+mn-ea"/>
                          <a:cs typeface="+mn-cs"/>
                        </a:rPr>
                        <a:t>ᶧ</a:t>
                      </a:r>
                      <a:endParaRPr lang="en-US" sz="1100" b="1" dirty="0">
                        <a:solidFill>
                          <a:schemeClr val="bg1"/>
                        </a:solidFill>
                      </a:endParaRPr>
                    </a:p>
                  </a:txBody>
                  <a:tcPr>
                    <a:solidFill>
                      <a:srgbClr val="0070C0"/>
                    </a:solidFill>
                  </a:tcPr>
                </a:tc>
                <a:tc>
                  <a:txBody>
                    <a:bodyPr/>
                    <a:lstStyle/>
                    <a:p>
                      <a:pPr algn="ctr"/>
                      <a:r>
                        <a:rPr lang="en-US" sz="1100" b="1" kern="1200" dirty="0" smtClean="0">
                          <a:solidFill>
                            <a:schemeClr val="bg1"/>
                          </a:solidFill>
                          <a:latin typeface="+mn-lt"/>
                          <a:ea typeface="+mn-ea"/>
                          <a:cs typeface="+mn-cs"/>
                        </a:rPr>
                        <a:t>With Mailed Invitation Letter (Specify if</a:t>
                      </a:r>
                      <a:r>
                        <a:rPr lang="en-US" sz="1100" b="1" kern="1200" baseline="0" dirty="0" smtClean="0">
                          <a:solidFill>
                            <a:schemeClr val="bg1"/>
                          </a:solidFill>
                          <a:latin typeface="+mn-lt"/>
                          <a:ea typeface="+mn-ea"/>
                          <a:cs typeface="+mn-cs"/>
                        </a:rPr>
                        <a:t> Kit is Sent with Letter)</a:t>
                      </a:r>
                      <a:r>
                        <a:rPr lang="en-US" sz="1100" b="1" kern="1200" dirty="0" smtClean="0">
                          <a:solidFill>
                            <a:schemeClr val="bg1"/>
                          </a:solidFill>
                          <a:latin typeface="+mn-lt"/>
                          <a:ea typeface="+mn-ea"/>
                          <a:cs typeface="+mn-cs"/>
                        </a:rPr>
                        <a:t>  </a:t>
                      </a:r>
                      <a:endParaRPr lang="en-US" sz="11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smtClean="0">
                          <a:solidFill>
                            <a:schemeClr val="bg1"/>
                          </a:solidFill>
                        </a:rPr>
                        <a:t>Other (Please Specify)</a:t>
                      </a:r>
                    </a:p>
                    <a:p>
                      <a:endParaRPr lang="en-CA" sz="1100" b="1" dirty="0">
                        <a:solidFill>
                          <a:schemeClr val="bg1"/>
                        </a:solidFill>
                      </a:endParaRPr>
                    </a:p>
                  </a:txBody>
                  <a:tcPr>
                    <a:solidFill>
                      <a:srgbClr val="0070C0"/>
                    </a:solidFill>
                  </a:tcPr>
                </a:tc>
                <a:tc vMerge="1">
                  <a:txBody>
                    <a:bodyPr/>
                    <a:lstStyle/>
                    <a:p>
                      <a:pPr algn="ct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r h="1114557">
                <a:tc>
                  <a:txBody>
                    <a:bodyPr/>
                    <a:lstStyle/>
                    <a:p>
                      <a:r>
                        <a:rPr lang="en-US" sz="1100" b="1" dirty="0" smtClean="0">
                          <a:solidFill>
                            <a:schemeClr val="tx1"/>
                          </a:solidFill>
                        </a:rPr>
                        <a:t>NS</a:t>
                      </a:r>
                      <a:endParaRPr lang="en-US" sz="1100" b="1" dirty="0">
                        <a:solidFill>
                          <a:schemeClr val="tx1"/>
                        </a:solidFill>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 </a:t>
                      </a:r>
                      <a:r>
                        <a:rPr kumimoji="0" lang="en-US" sz="1100" b="0" i="0" u="none" strike="noStrike" cap="none" normalizeH="0" baseline="0" dirty="0" smtClean="0">
                          <a:ln>
                            <a:noFill/>
                          </a:ln>
                          <a:solidFill>
                            <a:schemeClr val="tx1"/>
                          </a:solidFill>
                          <a:effectLst/>
                          <a:latin typeface="+mn-lt"/>
                          <a:ea typeface="ヒラギノ角ゴ Pro W3" charset="-128"/>
                          <a:sym typeface="Wingdings 2" pitchFamily="18" charset="2"/>
                        </a:rPr>
                        <a:t>(invitation letter sent at entry point (age 50 or new resident) then FIT kit follows)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0" i="0" u="none" strike="noStrike" cap="none" normalizeH="0" baseline="0" dirty="0" smtClean="0">
                          <a:ln>
                            <a:noFill/>
                          </a:ln>
                          <a:solidFill>
                            <a:schemeClr val="tx1"/>
                          </a:solidFill>
                          <a:effectLst/>
                          <a:latin typeface="+mn-lt"/>
                          <a:ea typeface="ヒラギノ角ゴ Pro W3" charset="-128"/>
                        </a:rPr>
                        <a:t>Promotional resources for public, education for health care professionals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No</a:t>
                      </a:r>
                      <a:endParaRPr kumimoji="0" lang="en-US" sz="1100" b="0" i="0" u="none" strike="noStrike" kern="1200" cap="none" normalizeH="0" baseline="0" dirty="0" smtClean="0">
                        <a:ln>
                          <a:noFill/>
                        </a:ln>
                        <a:solidFill>
                          <a:schemeClr val="tx1"/>
                        </a:solidFill>
                        <a:effectLst/>
                        <a:latin typeface="+mj-lt"/>
                        <a:ea typeface="+mn-ea"/>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lang="en-CA" sz="1100" b="0" strike="noStrike" kern="1200" baseline="0" noProof="0" dirty="0" smtClean="0">
                          <a:solidFill>
                            <a:schemeClr val="tx1"/>
                          </a:solidFill>
                          <a:latin typeface="+mn-lt"/>
                          <a:ea typeface="+mn-ea"/>
                          <a:cs typeface="+mn-cs"/>
                        </a:rPr>
                        <a:t>Recall letter and FIT kit sent every 2 years</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horzOverflow="overflow"/>
                </a:tc>
              </a:tr>
              <a:tr h="1577203">
                <a:tc>
                  <a:txBody>
                    <a:bodyPr/>
                    <a:lstStyle/>
                    <a:p>
                      <a:r>
                        <a:rPr lang="en-US" sz="1100" b="1" dirty="0" smtClean="0">
                          <a:solidFill>
                            <a:schemeClr val="tx1"/>
                          </a:solidFill>
                        </a:rPr>
                        <a:t>PE</a:t>
                      </a:r>
                      <a:endParaRPr lang="en-US" sz="1100" b="1" dirty="0">
                        <a:solidFill>
                          <a:schemeClr val="tx1"/>
                        </a:solidFill>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 </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cap="none" normalizeH="0" baseline="0" dirty="0" smtClean="0">
                          <a:ln>
                            <a:noFill/>
                          </a:ln>
                          <a:solidFill>
                            <a:schemeClr val="tx1"/>
                          </a:solidFill>
                          <a:effectLst/>
                          <a:latin typeface="+mn-lt"/>
                          <a:ea typeface="ヒラギノ角ゴ Pro W3" charset="-128"/>
                          <a:sym typeface="Wingdings 2" pitchFamily="18" charset="2"/>
                        </a:rPr>
                        <a:t>(toll-free line)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 </a:t>
                      </a:r>
                      <a:r>
                        <a:rPr kumimoji="0" lang="en-US" sz="1100" b="0" i="0" u="none" strike="noStrike" cap="none" normalizeH="0" baseline="0" dirty="0" smtClean="0">
                          <a:ln>
                            <a:noFill/>
                          </a:ln>
                          <a:solidFill>
                            <a:schemeClr val="tx1"/>
                          </a:solidFill>
                          <a:effectLst/>
                          <a:latin typeface="+mn-lt"/>
                          <a:ea typeface="ヒラギノ角ゴ Pro W3" charset="-128"/>
                          <a:sym typeface="Wingdings 2" pitchFamily="18" charset="2"/>
                        </a:rPr>
                        <a:t>(after invitation letter has been sent, individuals call to order or pick-up a FIT kit at their physician’s office)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88000"/>
                        <a:buFont typeface="Arial" panose="020B0604020202020204" pitchFamily="34" charset="0"/>
                        <a:buNone/>
                        <a:tabLst/>
                        <a:defRPr/>
                      </a:pPr>
                      <a:r>
                        <a:rPr kumimoji="0" lang="en-US" sz="1100" b="0" i="0" u="none" strike="noStrike" cap="none" normalizeH="0" baseline="0" dirty="0" smtClean="0">
                          <a:ln>
                            <a:noFill/>
                          </a:ln>
                          <a:solidFill>
                            <a:schemeClr val="tx1"/>
                          </a:solidFill>
                          <a:effectLst/>
                          <a:latin typeface="+mn-lt"/>
                          <a:ea typeface="ヒラギノ角ゴ Pro W3" charset="-128"/>
                        </a:rPr>
                        <a:t>Colon Cancer Month including public advertising: print, web; TV, radio. Joint flyer about screening for breast, cervical and colorectal cancer is distributed with FIT result letter</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2"/>
                        <a:buNone/>
                        <a:tabLst/>
                        <a:defRPr/>
                      </a:pPr>
                      <a:r>
                        <a:rPr lang="en-CA" sz="1100" b="0" strike="noStrike" kern="1200" baseline="0" noProof="0" dirty="0" smtClean="0">
                          <a:solidFill>
                            <a:schemeClr val="tx1"/>
                          </a:solidFill>
                          <a:latin typeface="+mn-lt"/>
                          <a:ea typeface="+mn-ea"/>
                          <a:cs typeface="+mn-cs"/>
                        </a:rPr>
                        <a:t>Recall letter sent every 2 years </a:t>
                      </a: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after  FIT is completed</a:t>
                      </a:r>
                    </a:p>
                    <a:p>
                      <a:pPr marL="0" marR="0" lvl="0" indent="0" algn="l" defTabSz="914400" rtl="0" eaLnBrk="1" fontAlgn="auto" latinLnBrk="0" hangingPunct="1">
                        <a:lnSpc>
                          <a:spcPct val="100000"/>
                        </a:lnSpc>
                        <a:spcBef>
                          <a:spcPts val="0"/>
                        </a:spcBef>
                        <a:spcAft>
                          <a:spcPts val="0"/>
                        </a:spcAft>
                        <a:buClrTx/>
                        <a:buSzTx/>
                        <a:buFont typeface="Wingdings 2"/>
                        <a:buNone/>
                        <a:tabLst/>
                        <a:defRPr/>
                      </a:pPr>
                      <a:endParaRPr lang="en-CA" sz="1100" b="0" strike="noStrike" kern="1200" baseline="0" noProof="0" dirty="0" smtClean="0">
                        <a:solidFill>
                          <a:schemeClr val="tx1"/>
                        </a:solidFill>
                        <a:latin typeface="+mn-lt"/>
                        <a:ea typeface="+mn-ea"/>
                        <a:cs typeface="+mn-cs"/>
                      </a:endParaRPr>
                    </a:p>
                  </a:txBody>
                  <a:tcPr horzOverflow="overflow"/>
                </a:tc>
              </a:tr>
              <a:tr h="596215">
                <a:tc>
                  <a:txBody>
                    <a:bodyPr/>
                    <a:lstStyle/>
                    <a:p>
                      <a:r>
                        <a:rPr lang="en-US" sz="1100" b="1" dirty="0" smtClean="0">
                          <a:solidFill>
                            <a:schemeClr val="tx1"/>
                          </a:solidFill>
                        </a:rPr>
                        <a:t>NL</a:t>
                      </a:r>
                      <a:endParaRPr lang="en-US" sz="1100" b="1" dirty="0">
                        <a:solidFill>
                          <a:schemeClr val="tx1"/>
                        </a:solidFill>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Arial" pitchFamily="34" charset="0"/>
                          <a:ea typeface="ヒラギノ角ゴ Pro W3"/>
                          <a:cs typeface="ヒラギノ角ゴ Pro W3"/>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cap="none" normalizeH="0" baseline="0" dirty="0" smtClean="0">
                          <a:ln>
                            <a:noFill/>
                          </a:ln>
                          <a:solidFill>
                            <a:schemeClr val="tx1"/>
                          </a:solidFill>
                          <a:effectLst/>
                          <a:latin typeface="Arial" pitchFamily="34" charset="0"/>
                          <a:ea typeface="ヒラギノ角ゴ Pro W3"/>
                          <a:cs typeface="ヒラギノ角ゴ Pro W3"/>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1100" b="0" i="0" u="none" strike="noStrike" baseline="0" dirty="0" smtClean="0">
                          <a:solidFill>
                            <a:schemeClr val="tx1"/>
                          </a:solidFill>
                          <a:latin typeface="+mn-lt"/>
                        </a:rPr>
                        <a:t>Referral through breast screening </a:t>
                      </a:r>
                      <a:r>
                        <a:rPr lang="en-US" sz="1100" b="0" i="0" u="none" strike="noStrike" baseline="0" dirty="0" err="1" smtClean="0">
                          <a:solidFill>
                            <a:schemeClr val="tx1"/>
                          </a:solidFill>
                          <a:latin typeface="+mn-lt"/>
                        </a:rPr>
                        <a:t>centres</a:t>
                      </a:r>
                      <a:endParaRPr lang="en-US" sz="1100" b="0" i="0" u="none" strike="noStrike" dirty="0" smtClean="0">
                        <a:solidFill>
                          <a:schemeClr val="tx1"/>
                        </a:solidFill>
                        <a:latin typeface="+mn-lt"/>
                      </a:endParaRPr>
                    </a:p>
                  </a:txBody>
                  <a:tcPr horzOverflow="overflow"/>
                </a:tc>
                <a:tc>
                  <a:txBody>
                    <a:bodyPr/>
                    <a:lstStyle/>
                    <a:p>
                      <a:pPr marL="115888"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latin typeface="+mn-lt"/>
                        </a:rPr>
                        <a:t>Promotional resources for public (radio/print/web)</a:t>
                      </a:r>
                      <a:r>
                        <a:rPr lang="en-US" sz="1100" b="0" i="0" u="none" strike="noStrike" baseline="0" dirty="0" smtClean="0">
                          <a:solidFill>
                            <a:schemeClr val="tx1"/>
                          </a:solidFill>
                          <a:latin typeface="+mn-lt"/>
                        </a:rPr>
                        <a:t>, m</a:t>
                      </a:r>
                      <a:r>
                        <a:rPr kumimoji="0" lang="en-US" sz="1100" b="0" i="0" u="none" strike="noStrike" cap="none" normalizeH="0" baseline="0" dirty="0" smtClean="0">
                          <a:ln>
                            <a:noFill/>
                          </a:ln>
                          <a:solidFill>
                            <a:schemeClr val="tx1"/>
                          </a:solidFill>
                          <a:effectLst/>
                          <a:latin typeface="+mn-lt"/>
                          <a:ea typeface="ヒラギノ角ゴ Pro W3" charset="-128"/>
                          <a:sym typeface="Wingdings 2" pitchFamily="18" charset="2"/>
                        </a:rPr>
                        <a:t>edia and advertising</a:t>
                      </a:r>
                      <a:endParaRPr lang="en-US" sz="1100" b="0" i="0" u="none" strike="noStrike" baseline="0" dirty="0" smtClean="0">
                        <a:solidFill>
                          <a:schemeClr val="tx1"/>
                        </a:solidFill>
                        <a:latin typeface="+mn-lt"/>
                      </a:endParaRPr>
                    </a:p>
                  </a:txBody>
                  <a:tcPr marL="9525" marR="9525" marT="9525" marB="0"/>
                </a:tc>
                <a:tc>
                  <a:txBody>
                    <a:bodyPr/>
                    <a:lstStyle/>
                    <a:p>
                      <a:pPr algn="l"/>
                      <a:r>
                        <a:rPr lang="en-US" sz="1100" dirty="0" smtClean="0">
                          <a:solidFill>
                            <a:schemeClr val="tx1"/>
                          </a:solidFill>
                          <a:latin typeface="+mj-lt"/>
                        </a:rPr>
                        <a:t>Reminder letter sent 8</a:t>
                      </a:r>
                      <a:r>
                        <a:rPr lang="en-US" sz="1100" baseline="0" dirty="0" smtClean="0">
                          <a:solidFill>
                            <a:schemeClr val="tx1"/>
                          </a:solidFill>
                          <a:latin typeface="+mj-lt"/>
                        </a:rPr>
                        <a:t> </a:t>
                      </a:r>
                      <a:r>
                        <a:rPr lang="en-US" sz="1100" dirty="0" smtClean="0">
                          <a:solidFill>
                            <a:schemeClr val="tx1"/>
                          </a:solidFill>
                          <a:latin typeface="+mj-lt"/>
                        </a:rPr>
                        <a:t>weeks after FIT kit is mailed</a:t>
                      </a:r>
                      <a:endParaRPr lang="en-US" sz="1100"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9525" marR="9525" marT="9525" marB="0"/>
                </a:tc>
              </a:tr>
            </a:tbl>
          </a:graphicData>
        </a:graphic>
      </p:graphicFrame>
      <p:sp>
        <p:nvSpPr>
          <p:cNvPr id="6" name="Rectangle 5"/>
          <p:cNvSpPr/>
          <p:nvPr/>
        </p:nvSpPr>
        <p:spPr>
          <a:xfrm>
            <a:off x="1566753" y="1134799"/>
            <a:ext cx="7493810" cy="584775"/>
          </a:xfrm>
          <a:prstGeom prst="rect">
            <a:avLst/>
          </a:prstGeom>
        </p:spPr>
        <p:txBody>
          <a:bodyPr wrap="square">
            <a:spAutoFit/>
          </a:bodyPr>
          <a:lstStyle/>
          <a:p>
            <a:r>
              <a:rPr lang="en-CA" sz="1600" dirty="0"/>
              <a:t>What are the recruitment and retention strategies for your colorectal cancer screening program?</a:t>
            </a:r>
          </a:p>
        </p:txBody>
      </p:sp>
      <p:sp>
        <p:nvSpPr>
          <p:cNvPr id="8" name="TextBox 7"/>
          <p:cNvSpPr txBox="1"/>
          <p:nvPr/>
        </p:nvSpPr>
        <p:spPr>
          <a:xfrm>
            <a:off x="11428" y="6196280"/>
            <a:ext cx="8953059" cy="661720"/>
          </a:xfrm>
          <a:prstGeom prst="rect">
            <a:avLst/>
          </a:prstGeom>
          <a:solidFill>
            <a:schemeClr val="bg1"/>
          </a:solidFill>
        </p:spPr>
        <p:txBody>
          <a:bodyPr wrap="square" rtlCol="0">
            <a:spAutoFit/>
          </a:bodyPr>
          <a:lstStyle/>
          <a:p>
            <a:r>
              <a:rPr lang="en-CA" sz="900" dirty="0"/>
              <a:t>*Physician referral: physician refers participant into the colorectal cancer screening program</a:t>
            </a:r>
          </a:p>
          <a:p>
            <a:r>
              <a:rPr lang="en-CA" sz="900" dirty="0"/>
              <a:t>**Self-referral: an individual contacts the colorectal cancer screening program directly to participate in the </a:t>
            </a:r>
            <a:r>
              <a:rPr lang="en-CA" sz="900" dirty="0" smtClean="0"/>
              <a:t>program</a:t>
            </a:r>
            <a:endParaRPr lang="en-US" sz="900" dirty="0" smtClean="0"/>
          </a:p>
          <a:p>
            <a:r>
              <a:rPr lang="en-US" sz="900" dirty="0" smtClean="0"/>
              <a:t>ᶧ</a:t>
            </a:r>
            <a:r>
              <a:rPr lang="en-CA" sz="900" dirty="0" smtClean="0"/>
              <a:t>Self-referral through pharmacy: </a:t>
            </a:r>
            <a:r>
              <a:rPr lang="en-CA" sz="900" dirty="0"/>
              <a:t>individuals pick-up fecal testing kit at a pharmacy</a:t>
            </a:r>
          </a:p>
          <a:p>
            <a:r>
              <a:rPr lang="en-CA" sz="900" dirty="0" smtClean="0"/>
              <a:t>---- </a:t>
            </a:r>
            <a:r>
              <a:rPr lang="en-CA" sz="900" dirty="0"/>
              <a:t>No information was provided at the time the data was </a:t>
            </a:r>
            <a:r>
              <a:rPr lang="en-CA" sz="900" dirty="0" smtClean="0"/>
              <a:t>collected</a:t>
            </a:r>
            <a:endParaRPr lang="en-CA" sz="9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18</a:t>
            </a:fld>
            <a:endParaRPr lang="en-US" dirty="0"/>
          </a:p>
        </p:txBody>
      </p:sp>
    </p:spTree>
    <p:extLst>
      <p:ext uri="{BB962C8B-B14F-4D97-AF65-F5344CB8AC3E}">
        <p14:creationId xmlns:p14="http://schemas.microsoft.com/office/powerpoint/2010/main" val="414582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algn="ctr"/>
            <a:r>
              <a:rPr lang="en-CA" dirty="0" smtClean="0"/>
              <a:t>Colorectal Cancer Screening Fecal Testing Information</a:t>
            </a:r>
            <a:endParaRPr lang="en-CA" dirty="0"/>
          </a:p>
        </p:txBody>
      </p:sp>
      <p:sp>
        <p:nvSpPr>
          <p:cNvPr id="9" name="Subtitle 5"/>
          <p:cNvSpPr txBox="1">
            <a:spLocks/>
          </p:cNvSpPr>
          <p:nvPr/>
        </p:nvSpPr>
        <p:spPr>
          <a:xfrm>
            <a:off x="920654" y="3991577"/>
            <a:ext cx="7558608"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200" dirty="0" smtClean="0">
                <a:solidFill>
                  <a:schemeClr val="tx1">
                    <a:lumMod val="65000"/>
                    <a:lumOff val="35000"/>
                  </a:schemeClr>
                </a:solidFill>
              </a:rPr>
              <a:t>The modality commonly used as an entry level screening test for colorectal cancer is fecal testing. In Canada, a number of screening program features may differ, including type of fecal test offered (guaiac or immunochemical testing) and sampling details for the particular fecal test. </a:t>
            </a:r>
            <a:endParaRPr lang="en-CA" sz="2200" dirty="0">
              <a:solidFill>
                <a:schemeClr val="tx1">
                  <a:lumMod val="65000"/>
                  <a:lumOff val="35000"/>
                </a:schemeClr>
              </a:solidFill>
            </a:endParaRPr>
          </a:p>
        </p:txBody>
      </p:sp>
      <p:sp>
        <p:nvSpPr>
          <p:cNvPr id="4" name="Subtitle 5"/>
          <p:cNvSpPr txBox="1">
            <a:spLocks/>
          </p:cNvSpPr>
          <p:nvPr/>
        </p:nvSpPr>
        <p:spPr>
          <a:xfrm>
            <a:off x="457200" y="4077072"/>
            <a:ext cx="8214792"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19</a:t>
            </a:fld>
            <a:endParaRPr lang="en-US"/>
          </a:p>
        </p:txBody>
      </p:sp>
    </p:spTree>
    <p:extLst>
      <p:ext uri="{BB962C8B-B14F-4D97-AF65-F5344CB8AC3E}">
        <p14:creationId xmlns:p14="http://schemas.microsoft.com/office/powerpoint/2010/main" val="1269494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sz="3000" b="1" dirty="0" smtClean="0">
                <a:cs typeface="Arial" pitchFamily="34" charset="0"/>
              </a:rPr>
              <a:t>Background</a:t>
            </a:r>
          </a:p>
        </p:txBody>
      </p:sp>
      <p:sp>
        <p:nvSpPr>
          <p:cNvPr id="5124" name="Rectangle 3"/>
          <p:cNvSpPr>
            <a:spLocks noGrp="1" noChangeArrowheads="1"/>
          </p:cNvSpPr>
          <p:nvPr>
            <p:ph idx="1"/>
          </p:nvPr>
        </p:nvSpPr>
        <p:spPr>
          <a:xfrm>
            <a:off x="1331640" y="1484785"/>
            <a:ext cx="7355160" cy="4608512"/>
          </a:xfrm>
        </p:spPr>
        <p:txBody>
          <a:bodyPr>
            <a:normAutofit/>
          </a:bodyPr>
          <a:lstStyle/>
          <a:p>
            <a:pPr>
              <a:defRPr/>
            </a:pPr>
            <a:r>
              <a:rPr lang="en-CA" sz="2700" dirty="0">
                <a:solidFill>
                  <a:schemeClr val="tx1">
                    <a:lumMod val="65000"/>
                    <a:lumOff val="35000"/>
                  </a:schemeClr>
                </a:solidFill>
              </a:rPr>
              <a:t>The Canadian Partnership Against Cancer collects information annually on </a:t>
            </a:r>
            <a:r>
              <a:rPr lang="en-CA" sz="2700" dirty="0" smtClean="0">
                <a:solidFill>
                  <a:schemeClr val="tx1">
                    <a:lumMod val="65000"/>
                    <a:lumOff val="35000"/>
                  </a:schemeClr>
                </a:solidFill>
              </a:rPr>
              <a:t>national, provincial </a:t>
            </a:r>
            <a:r>
              <a:rPr lang="en-CA" sz="2700" dirty="0">
                <a:solidFill>
                  <a:schemeClr val="tx1">
                    <a:lumMod val="65000"/>
                    <a:lumOff val="35000"/>
                  </a:schemeClr>
                </a:solidFill>
              </a:rPr>
              <a:t>and territorial </a:t>
            </a:r>
            <a:r>
              <a:rPr lang="en-CA" sz="2700" dirty="0" smtClean="0">
                <a:solidFill>
                  <a:schemeClr val="tx1">
                    <a:lumMod val="65000"/>
                    <a:lumOff val="35000"/>
                  </a:schemeClr>
                </a:solidFill>
              </a:rPr>
              <a:t>colorectal </a:t>
            </a:r>
            <a:r>
              <a:rPr lang="en-CA" sz="2700" dirty="0">
                <a:solidFill>
                  <a:schemeClr val="tx1">
                    <a:lumMod val="65000"/>
                    <a:lumOff val="35000"/>
                  </a:schemeClr>
                </a:solidFill>
              </a:rPr>
              <a:t>cancer screening guidelines, </a:t>
            </a:r>
            <a:r>
              <a:rPr lang="en-CA" sz="2700" dirty="0" smtClean="0">
                <a:solidFill>
                  <a:schemeClr val="tx1">
                    <a:lumMod val="65000"/>
                    <a:lumOff val="35000"/>
                  </a:schemeClr>
                </a:solidFill>
              </a:rPr>
              <a:t>strategies </a:t>
            </a:r>
            <a:r>
              <a:rPr lang="en-CA" sz="2700" dirty="0">
                <a:solidFill>
                  <a:schemeClr val="tx1">
                    <a:lumMod val="65000"/>
                    <a:lumOff val="35000"/>
                  </a:schemeClr>
                </a:solidFill>
              </a:rPr>
              <a:t>and activities. </a:t>
            </a:r>
          </a:p>
          <a:p>
            <a:pPr>
              <a:defRPr/>
            </a:pPr>
            <a:endParaRPr lang="en-CA" sz="2700" dirty="0">
              <a:solidFill>
                <a:schemeClr val="tx1">
                  <a:lumMod val="65000"/>
                  <a:lumOff val="35000"/>
                </a:schemeClr>
              </a:solidFill>
            </a:endParaRPr>
          </a:p>
          <a:p>
            <a:pPr>
              <a:defRPr/>
            </a:pPr>
            <a:r>
              <a:rPr lang="en-CA" sz="2700" dirty="0">
                <a:solidFill>
                  <a:schemeClr val="tx1">
                    <a:lumMod val="65000"/>
                    <a:lumOff val="35000"/>
                  </a:schemeClr>
                </a:solidFill>
              </a:rPr>
              <a:t>This scan summarizes the data collected </a:t>
            </a:r>
            <a:r>
              <a:rPr lang="en-CA" sz="2700" dirty="0" smtClean="0">
                <a:solidFill>
                  <a:schemeClr val="tx1">
                    <a:lumMod val="65000"/>
                    <a:lumOff val="35000"/>
                  </a:schemeClr>
                </a:solidFill>
              </a:rPr>
              <a:t>from provincial </a:t>
            </a:r>
            <a:r>
              <a:rPr lang="en-CA" sz="2700" dirty="0">
                <a:solidFill>
                  <a:schemeClr val="tx1">
                    <a:lumMod val="65000"/>
                    <a:lumOff val="35000"/>
                  </a:schemeClr>
                </a:solidFill>
              </a:rPr>
              <a:t>and territorial </a:t>
            </a:r>
            <a:r>
              <a:rPr lang="en-CA" sz="2700" dirty="0" smtClean="0">
                <a:solidFill>
                  <a:schemeClr val="tx1">
                    <a:lumMod val="65000"/>
                    <a:lumOff val="35000"/>
                  </a:schemeClr>
                </a:solidFill>
              </a:rPr>
              <a:t>screening programs </a:t>
            </a:r>
            <a:r>
              <a:rPr lang="en-CA" sz="2700" dirty="0">
                <a:solidFill>
                  <a:schemeClr val="tx1">
                    <a:lumMod val="65000"/>
                    <a:lumOff val="35000"/>
                  </a:schemeClr>
                </a:solidFill>
              </a:rPr>
              <a:t>and is intended to provide information on policy and practice.</a:t>
            </a:r>
          </a:p>
          <a:p>
            <a:pPr marL="0" indent="0">
              <a:buNone/>
            </a:pPr>
            <a:endParaRPr lang="en-US" sz="2700" dirty="0" smtClean="0">
              <a:solidFill>
                <a:schemeClr val="tx1">
                  <a:lumMod val="65000"/>
                  <a:lumOff val="35000"/>
                </a:schemeClr>
              </a:solidFill>
              <a:latin typeface="+mj-lt"/>
              <a:cs typeface="Arial" pitchFamily="34" charset="0"/>
            </a:endParaRPr>
          </a:p>
          <a:p>
            <a:pPr eaLnBrk="1" hangingPunct="1">
              <a:lnSpc>
                <a:spcPct val="100000"/>
              </a:lnSpc>
              <a:buNone/>
            </a:pPr>
            <a:endParaRPr lang="en-US" sz="2700" dirty="0" smtClean="0">
              <a:solidFill>
                <a:schemeClr val="tx1">
                  <a:lumMod val="65000"/>
                  <a:lumOff val="35000"/>
                </a:schemeClr>
              </a:solidFill>
              <a:latin typeface="+mj-lt"/>
              <a:cs typeface="Arial" pitchFamily="34" charset="0"/>
            </a:endParaRPr>
          </a:p>
          <a:p>
            <a:pPr eaLnBrk="1" hangingPunct="1">
              <a:lnSpc>
                <a:spcPct val="100000"/>
              </a:lnSpc>
            </a:pPr>
            <a:endParaRPr lang="en-US" sz="2700" dirty="0" smtClean="0">
              <a:solidFill>
                <a:schemeClr val="tx1">
                  <a:lumMod val="65000"/>
                  <a:lumOff val="35000"/>
                </a:schemeClr>
              </a:solidFill>
              <a:latin typeface="+mj-lt"/>
              <a:cs typeface="Arial" pitchFamily="34" charset="0"/>
            </a:endParaRPr>
          </a:p>
          <a:p>
            <a:pPr eaLnBrk="1" hangingPunct="1">
              <a:lnSpc>
                <a:spcPct val="100000"/>
              </a:lnSpc>
            </a:pPr>
            <a:endParaRPr lang="en-US" sz="2700" b="1" dirty="0" smtClean="0">
              <a:solidFill>
                <a:schemeClr val="tx1">
                  <a:lumMod val="65000"/>
                  <a:lumOff val="35000"/>
                </a:schemeClr>
              </a:solidFill>
              <a:latin typeface="+mj-lt"/>
              <a:cs typeface="Arial" pitchFamily="34" charset="0"/>
            </a:endParaRPr>
          </a:p>
          <a:p>
            <a:pPr eaLnBrk="1" hangingPunct="1">
              <a:lnSpc>
                <a:spcPct val="100000"/>
              </a:lnSpc>
            </a:pPr>
            <a:endParaRPr lang="en-US" sz="2700" b="1" dirty="0" smtClean="0">
              <a:solidFill>
                <a:schemeClr val="tx1">
                  <a:lumMod val="65000"/>
                  <a:lumOff val="35000"/>
                </a:schemeClr>
              </a:solidFill>
              <a:latin typeface="+mj-lt"/>
              <a:cs typeface="Arial" pitchFamily="34" charset="0"/>
            </a:endParaRPr>
          </a:p>
          <a:p>
            <a:pPr eaLnBrk="1" hangingPunct="1">
              <a:lnSpc>
                <a:spcPct val="100000"/>
              </a:lnSpc>
            </a:pPr>
            <a:endParaRPr lang="en-US" sz="2700" b="1" dirty="0" smtClean="0">
              <a:solidFill>
                <a:schemeClr val="tx1">
                  <a:lumMod val="65000"/>
                  <a:lumOff val="35000"/>
                </a:schemeClr>
              </a:solidFill>
              <a:latin typeface="+mj-lt"/>
              <a:cs typeface="Arial" pitchFamily="34" charset="0"/>
            </a:endParaRPr>
          </a:p>
          <a:p>
            <a:pPr eaLnBrk="1" hangingPunct="1">
              <a:lnSpc>
                <a:spcPct val="100000"/>
              </a:lnSpc>
              <a:buNone/>
            </a:pPr>
            <a:endParaRPr lang="en-US" sz="2700" dirty="0" smtClean="0">
              <a:solidFill>
                <a:schemeClr val="tx1">
                  <a:lumMod val="65000"/>
                  <a:lumOff val="35000"/>
                </a:schemeClr>
              </a:solidFill>
              <a:latin typeface="+mj-lt"/>
              <a:cs typeface="Arial" pitchFamily="34" charset="0"/>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7272808" cy="634082"/>
          </a:xfrm>
        </p:spPr>
        <p:txBody>
          <a:bodyPr/>
          <a:lstStyle/>
          <a:p>
            <a:r>
              <a:rPr lang="en-CA" sz="3000" dirty="0" smtClean="0"/>
              <a:t>Colorectal Cancer Screening Fecal Testing Information - </a:t>
            </a:r>
            <a:r>
              <a:rPr lang="en-CA" sz="3000" dirty="0"/>
              <a:t>Highlights</a:t>
            </a:r>
          </a:p>
        </p:txBody>
      </p:sp>
      <p:sp>
        <p:nvSpPr>
          <p:cNvPr id="3" name="Content Placeholder 2"/>
          <p:cNvSpPr>
            <a:spLocks noGrp="1"/>
          </p:cNvSpPr>
          <p:nvPr>
            <p:ph idx="1"/>
          </p:nvPr>
        </p:nvSpPr>
        <p:spPr>
          <a:xfrm>
            <a:off x="467544" y="1556792"/>
            <a:ext cx="8435280" cy="5184575"/>
          </a:xfrm>
        </p:spPr>
        <p:txBody>
          <a:bodyPr>
            <a:noAutofit/>
          </a:bodyPr>
          <a:lstStyle/>
          <a:p>
            <a:pPr marL="0" indent="0">
              <a:buNone/>
            </a:pPr>
            <a:r>
              <a:rPr lang="en-CA" sz="1600" dirty="0"/>
              <a:t>Entry Level Test: Fecal Test Guaiac (</a:t>
            </a:r>
            <a:r>
              <a:rPr lang="en-CA" sz="1600" dirty="0" err="1"/>
              <a:t>FTg</a:t>
            </a:r>
            <a:r>
              <a:rPr lang="en-CA" sz="1600" dirty="0"/>
              <a:t>) Sampling Details (refer to slide #</a:t>
            </a:r>
            <a:r>
              <a:rPr lang="en-CA" sz="1600" dirty="0" smtClean="0"/>
              <a:t>21)</a:t>
            </a:r>
            <a:endParaRPr lang="en-CA" sz="1600" dirty="0"/>
          </a:p>
          <a:p>
            <a:r>
              <a:rPr lang="en-CA" sz="1600" dirty="0"/>
              <a:t>There are only two provinces (Manitoba and Ontario) which currently offer fecal test guaiac (</a:t>
            </a:r>
            <a:r>
              <a:rPr lang="en-CA" sz="1600" dirty="0" err="1"/>
              <a:t>FTg</a:t>
            </a:r>
            <a:r>
              <a:rPr lang="en-CA" sz="1600" dirty="0"/>
              <a:t>) as a screening test for colorectal cancer. </a:t>
            </a:r>
            <a:r>
              <a:rPr lang="en-CA" sz="1600" dirty="0" err="1"/>
              <a:t>FTg</a:t>
            </a:r>
            <a:r>
              <a:rPr lang="en-CA" sz="1600" dirty="0"/>
              <a:t> is offered to eligible individuals every </a:t>
            </a:r>
            <a:r>
              <a:rPr lang="en-CA" sz="1600" dirty="0" smtClean="0"/>
              <a:t>two years. In Canada, the </a:t>
            </a:r>
            <a:r>
              <a:rPr lang="en-CA" sz="1600" dirty="0"/>
              <a:t>number of labs processing the results </a:t>
            </a:r>
            <a:r>
              <a:rPr lang="en-CA" sz="1600" dirty="0" smtClean="0"/>
              <a:t>ranges from one lab (Manitoba) to six </a:t>
            </a:r>
            <a:r>
              <a:rPr lang="en-CA" sz="1600" dirty="0"/>
              <a:t>labs </a:t>
            </a:r>
            <a:r>
              <a:rPr lang="en-CA" sz="1600" dirty="0" smtClean="0"/>
              <a:t>(Ontario). The </a:t>
            </a:r>
            <a:r>
              <a:rPr lang="en-CA" sz="1600" dirty="0" err="1" smtClean="0"/>
              <a:t>FTg</a:t>
            </a:r>
            <a:r>
              <a:rPr lang="en-CA" sz="1600" dirty="0" smtClean="0"/>
              <a:t> brands include </a:t>
            </a:r>
            <a:r>
              <a:rPr lang="en-US" sz="1600" dirty="0" err="1" smtClean="0">
                <a:cs typeface="Arial" pitchFamily="34" charset="0"/>
              </a:rPr>
              <a:t>Hemoccult</a:t>
            </a:r>
            <a:r>
              <a:rPr lang="en-US" sz="1600" dirty="0" smtClean="0">
                <a:cs typeface="Arial" pitchFamily="34" charset="0"/>
              </a:rPr>
              <a:t> </a:t>
            </a:r>
            <a:r>
              <a:rPr lang="en-US" sz="1600" dirty="0">
                <a:cs typeface="Arial" pitchFamily="34" charset="0"/>
              </a:rPr>
              <a:t>II SENSA</a:t>
            </a:r>
            <a:r>
              <a:rPr lang="en-CA" sz="1600" dirty="0"/>
              <a:t> </a:t>
            </a:r>
            <a:r>
              <a:rPr lang="en-CA" sz="1600" dirty="0" smtClean="0"/>
              <a:t>(Manitoba) </a:t>
            </a:r>
            <a:r>
              <a:rPr lang="en-CA" sz="1600" dirty="0"/>
              <a:t>and </a:t>
            </a:r>
            <a:r>
              <a:rPr lang="en-US" sz="1600" dirty="0" err="1"/>
              <a:t>Hema</a:t>
            </a:r>
            <a:r>
              <a:rPr lang="en-US" sz="1600" dirty="0"/>
              <a:t>-screen </a:t>
            </a:r>
            <a:r>
              <a:rPr lang="en-US" sz="1600" dirty="0" smtClean="0"/>
              <a:t>(Ontario). </a:t>
            </a:r>
            <a:endParaRPr lang="en-US" sz="1600" dirty="0"/>
          </a:p>
          <a:p>
            <a:pPr marL="0" indent="0">
              <a:buNone/>
            </a:pPr>
            <a:endParaRPr lang="en-CA" sz="1600" dirty="0" smtClean="0"/>
          </a:p>
          <a:p>
            <a:pPr marL="0" indent="0">
              <a:buNone/>
            </a:pPr>
            <a:r>
              <a:rPr lang="en-CA" sz="1600" dirty="0" smtClean="0"/>
              <a:t>Entry </a:t>
            </a:r>
            <a:r>
              <a:rPr lang="en-CA" sz="1600" dirty="0"/>
              <a:t>Level Test: Fecal Immunochemical Testing (FIT) Sampling Details (refer to slide #</a:t>
            </a:r>
            <a:r>
              <a:rPr lang="en-CA" sz="1600" dirty="0" smtClean="0"/>
              <a:t>22-23)</a:t>
            </a:r>
            <a:endParaRPr lang="en-CA" sz="1600" dirty="0"/>
          </a:p>
          <a:p>
            <a:r>
              <a:rPr lang="en-CA" sz="1600" dirty="0" smtClean="0"/>
              <a:t>Eight provinces and two territories </a:t>
            </a:r>
            <a:r>
              <a:rPr lang="en-CA" sz="1600" dirty="0"/>
              <a:t>offer fecal immunochemical testing (FIT) up to every </a:t>
            </a:r>
            <a:r>
              <a:rPr lang="en-CA" sz="1600" dirty="0" smtClean="0"/>
              <a:t>two </a:t>
            </a:r>
            <a:r>
              <a:rPr lang="en-CA" sz="1600" dirty="0"/>
              <a:t>years </a:t>
            </a:r>
            <a:r>
              <a:rPr lang="en-CA" sz="1600" dirty="0" smtClean="0"/>
              <a:t>as </a:t>
            </a:r>
            <a:r>
              <a:rPr lang="en-CA" sz="1600" dirty="0"/>
              <a:t>a </a:t>
            </a:r>
            <a:r>
              <a:rPr lang="en-CA" sz="1600" dirty="0" smtClean="0"/>
              <a:t>primary screening </a:t>
            </a:r>
            <a:r>
              <a:rPr lang="en-CA" sz="1600" dirty="0"/>
              <a:t>test for colorectal </a:t>
            </a:r>
            <a:r>
              <a:rPr lang="en-CA" sz="1600" dirty="0" smtClean="0"/>
              <a:t>cancer. </a:t>
            </a:r>
            <a:r>
              <a:rPr lang="en-CA" sz="1600" dirty="0"/>
              <a:t>The most common brand for FIT in Canada is </a:t>
            </a:r>
            <a:r>
              <a:rPr lang="en-CA" sz="1600" dirty="0" err="1"/>
              <a:t>Alere</a:t>
            </a:r>
            <a:r>
              <a:rPr lang="en-CA" sz="1600" dirty="0"/>
              <a:t> </a:t>
            </a:r>
            <a:r>
              <a:rPr lang="en-CA" sz="1600" dirty="0" smtClean="0"/>
              <a:t>(four provinces/one territory) </a:t>
            </a:r>
            <a:r>
              <a:rPr lang="en-CA" sz="1600" dirty="0"/>
              <a:t>and </a:t>
            </a:r>
            <a:r>
              <a:rPr lang="en-CA" sz="1600" dirty="0" err="1"/>
              <a:t>Polymedco</a:t>
            </a:r>
            <a:r>
              <a:rPr lang="en-CA" sz="1600" dirty="0"/>
              <a:t> (three provinces). Most </a:t>
            </a:r>
            <a:r>
              <a:rPr lang="en-CA" sz="1600" dirty="0" smtClean="0"/>
              <a:t>provinces/territories </a:t>
            </a:r>
            <a:r>
              <a:rPr lang="en-CA" sz="1600" dirty="0"/>
              <a:t>require a single sample collection method for the FIT, whereas, </a:t>
            </a:r>
            <a:r>
              <a:rPr lang="en-CA" sz="1600" dirty="0" smtClean="0"/>
              <a:t>one province and one territory collects </a:t>
            </a:r>
            <a:r>
              <a:rPr lang="en-CA" sz="1600" dirty="0"/>
              <a:t>two </a:t>
            </a:r>
            <a:r>
              <a:rPr lang="en-CA" sz="1600" dirty="0" smtClean="0"/>
              <a:t>samples. </a:t>
            </a:r>
            <a:r>
              <a:rPr lang="en-CA" sz="1600" dirty="0"/>
              <a:t>The FIT cut-off value varies across Canada and ranges from 75 ng/ml (NWT) to ≥175 ng/ml (QC</a:t>
            </a:r>
            <a:r>
              <a:rPr lang="en-CA" sz="1600" dirty="0" smtClean="0"/>
              <a:t>). The number of labs processing </a:t>
            </a:r>
            <a:r>
              <a:rPr lang="en-CA" sz="1600" dirty="0"/>
              <a:t>the FIT </a:t>
            </a:r>
            <a:r>
              <a:rPr lang="en-CA" sz="1600" dirty="0" smtClean="0"/>
              <a:t>results ranges from one lab (six provinces/one territory) to five labs (one province).</a:t>
            </a:r>
            <a:endParaRPr lang="en-CA" sz="1600"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20</a:t>
            </a:fld>
            <a:endParaRPr lang="en-US" dirty="0"/>
          </a:p>
        </p:txBody>
      </p:sp>
    </p:spTree>
    <p:extLst>
      <p:ext uri="{BB962C8B-B14F-4D97-AF65-F5344CB8AC3E}">
        <p14:creationId xmlns:p14="http://schemas.microsoft.com/office/powerpoint/2010/main" val="2756986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051720" y="116632"/>
            <a:ext cx="7092280" cy="634082"/>
          </a:xfrm>
        </p:spPr>
        <p:txBody>
          <a:bodyPr>
            <a:noAutofit/>
          </a:bodyPr>
          <a:lstStyle/>
          <a:p>
            <a:r>
              <a:rPr lang="en-US" sz="3000" dirty="0" smtClean="0">
                <a:cs typeface="Arial" pitchFamily="34" charset="0"/>
              </a:rPr>
              <a:t>Entry Level Test: Fecal Test Guaiac (</a:t>
            </a:r>
            <a:r>
              <a:rPr lang="en-US" sz="3000" dirty="0" err="1" smtClean="0">
                <a:cs typeface="Arial" pitchFamily="34" charset="0"/>
              </a:rPr>
              <a:t>FTg</a:t>
            </a:r>
            <a:r>
              <a:rPr lang="en-US" sz="3000" dirty="0" smtClean="0">
                <a:cs typeface="Arial" pitchFamily="34" charset="0"/>
              </a:rPr>
              <a:t>) Sampling Details</a:t>
            </a:r>
          </a:p>
        </p:txBody>
      </p:sp>
      <p:sp>
        <p:nvSpPr>
          <p:cNvPr id="6"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540963240"/>
              </p:ext>
            </p:extLst>
          </p:nvPr>
        </p:nvGraphicFramePr>
        <p:xfrm>
          <a:off x="899592" y="2132856"/>
          <a:ext cx="7632849" cy="2538004"/>
        </p:xfrm>
        <a:graphic>
          <a:graphicData uri="http://schemas.openxmlformats.org/drawingml/2006/table">
            <a:tbl>
              <a:tblPr firstRow="1" bandRow="1">
                <a:tableStyleId>{5C22544A-7EE6-4342-B048-85BDC9FD1C3A}</a:tableStyleId>
              </a:tblPr>
              <a:tblGrid>
                <a:gridCol w="863466"/>
                <a:gridCol w="2019402"/>
                <a:gridCol w="2267850"/>
                <a:gridCol w="2482131"/>
              </a:tblGrid>
              <a:tr h="950509">
                <a:tc>
                  <a:txBody>
                    <a:bodyPr/>
                    <a:lstStyle/>
                    <a:p>
                      <a:endParaRPr lang="en-US" sz="1200" dirty="0">
                        <a:solidFill>
                          <a:schemeClr val="bg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j-lt"/>
                        </a:rPr>
                        <a:t>Brand Name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j-lt"/>
                        </a:rPr>
                        <a:t>Number of </a:t>
                      </a:r>
                      <a:r>
                        <a:rPr lang="en-US" sz="1200" baseline="0" dirty="0" smtClean="0">
                          <a:solidFill>
                            <a:schemeClr val="bg1"/>
                          </a:solidFill>
                          <a:latin typeface="+mj-lt"/>
                        </a:rPr>
                        <a:t>Samples Over the Number of Stools (e.g. XX samples per YY stools)</a:t>
                      </a:r>
                      <a:endParaRPr lang="en-US" sz="1200" dirty="0" smtClean="0">
                        <a:solidFill>
                          <a:schemeClr val="bg1"/>
                        </a:solidFill>
                        <a:latin typeface="+mj-lt"/>
                      </a:endParaRPr>
                    </a:p>
                  </a:txBody>
                  <a:tcPr/>
                </a:tc>
                <a:tc>
                  <a:txBody>
                    <a:bodyPr/>
                    <a:lstStyle/>
                    <a:p>
                      <a:pPr algn="ctr"/>
                      <a:r>
                        <a:rPr lang="en-US" sz="1200" b="1" kern="1200" dirty="0" smtClean="0">
                          <a:solidFill>
                            <a:schemeClr val="bg1"/>
                          </a:solidFill>
                          <a:latin typeface="+mj-lt"/>
                          <a:ea typeface="+mn-ea"/>
                          <a:cs typeface="+mn-cs"/>
                        </a:rPr>
                        <a:t>Number</a:t>
                      </a:r>
                      <a:r>
                        <a:rPr lang="en-US" sz="1200" b="1" kern="1200" baseline="0" dirty="0" smtClean="0">
                          <a:solidFill>
                            <a:schemeClr val="bg1"/>
                          </a:solidFill>
                          <a:latin typeface="+mj-lt"/>
                          <a:ea typeface="+mn-ea"/>
                          <a:cs typeface="+mn-cs"/>
                        </a:rPr>
                        <a:t> of Labs Processing Test Results</a:t>
                      </a:r>
                      <a:endParaRPr lang="en-US" sz="1200" b="1" kern="1200" dirty="0">
                        <a:solidFill>
                          <a:schemeClr val="bg1"/>
                        </a:solidFill>
                        <a:latin typeface="+mj-lt"/>
                        <a:ea typeface="+mn-ea"/>
                        <a:cs typeface="+mn-cs"/>
                      </a:endParaRPr>
                    </a:p>
                  </a:txBody>
                  <a:tcPr/>
                </a:tc>
              </a:tr>
              <a:tr h="414324">
                <a:tc>
                  <a:txBody>
                    <a:bodyPr/>
                    <a:lstStyle/>
                    <a:p>
                      <a:r>
                        <a:rPr lang="en-US" sz="1200" b="1" dirty="0" smtClean="0">
                          <a:solidFill>
                            <a:schemeClr val="tx1"/>
                          </a:solidFill>
                          <a:latin typeface="+mj-lt"/>
                        </a:rPr>
                        <a:t>NU</a:t>
                      </a:r>
                      <a:endParaRPr lang="en-US" sz="1200" b="1" dirty="0">
                        <a:solidFill>
                          <a:schemeClr val="tx1"/>
                        </a:solidFill>
                        <a:latin typeface="+mj-lt"/>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rPr>
                        <a:t>C</a:t>
                      </a:r>
                      <a:r>
                        <a:rPr lang="en-US" sz="1200" dirty="0" smtClean="0">
                          <a:solidFill>
                            <a:schemeClr val="tx1"/>
                          </a:solidFill>
                        </a:rPr>
                        <a:t>urrently under review</a:t>
                      </a:r>
                    </a:p>
                  </a:txBody>
                  <a:tcPr>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a:solidFill>
                      <a:schemeClr val="bg1">
                        <a:lumMod val="85000"/>
                      </a:schemeClr>
                    </a:solidFill>
                  </a:tcPr>
                </a:tc>
                <a:tc hMerge="1">
                  <a:txBody>
                    <a:bodyPr/>
                    <a:lstStyle/>
                    <a:p>
                      <a:pPr algn="ctr"/>
                      <a:endParaRPr lang="en-US" sz="1200" dirty="0">
                        <a:solidFill>
                          <a:schemeClr val="tx1"/>
                        </a:solidFill>
                        <a:latin typeface="+mj-lt"/>
                      </a:endParaRPr>
                    </a:p>
                  </a:txBody>
                  <a:tcPr>
                    <a:solidFill>
                      <a:schemeClr val="bg1">
                        <a:lumMod val="85000"/>
                      </a:schemeClr>
                    </a:solidFill>
                  </a:tcPr>
                </a:tc>
              </a:tr>
              <a:tr h="570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Arial" pitchFamily="34" charset="0"/>
                        </a:rPr>
                        <a:t>MB</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cs typeface="Arial" pitchFamily="34" charset="0"/>
                        </a:rPr>
                        <a:t>Hemoccult</a:t>
                      </a:r>
                      <a:r>
                        <a:rPr kumimoji="0" lang="en-US" sz="1200" b="0" i="0" u="none" strike="noStrike" cap="none" normalizeH="0" baseline="0" dirty="0" smtClean="0">
                          <a:ln>
                            <a:noFill/>
                          </a:ln>
                          <a:solidFill>
                            <a:schemeClr val="tx1"/>
                          </a:solidFill>
                          <a:effectLst/>
                          <a:latin typeface="+mj-lt"/>
                          <a:cs typeface="Arial" pitchFamily="34" charset="0"/>
                        </a:rPr>
                        <a:t> II </a:t>
                      </a:r>
                      <a:r>
                        <a:rPr kumimoji="0" lang="en-US" sz="1200" b="0" i="0" u="none" strike="noStrike" cap="none" normalizeH="0" baseline="0" dirty="0" err="1" smtClean="0">
                          <a:ln>
                            <a:noFill/>
                          </a:ln>
                          <a:solidFill>
                            <a:schemeClr val="tx1"/>
                          </a:solidFill>
                          <a:effectLst/>
                          <a:latin typeface="+mj-lt"/>
                          <a:cs typeface="Arial" pitchFamily="34" charset="0"/>
                        </a:rPr>
                        <a:t>SENSA</a:t>
                      </a:r>
                      <a:endParaRPr kumimoji="0" lang="en-US"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algn="ctr"/>
                      <a:r>
                        <a:rPr lang="en-US" sz="1200" kern="1200" dirty="0" smtClean="0">
                          <a:solidFill>
                            <a:schemeClr val="tx1"/>
                          </a:solidFill>
                          <a:latin typeface="+mn-lt"/>
                          <a:ea typeface="+mn-ea"/>
                          <a:cs typeface="+mn-cs"/>
                        </a:rPr>
                        <a:t>2 samples per </a:t>
                      </a:r>
                      <a:r>
                        <a:rPr lang="en-US" sz="1200" kern="1200" baseline="0" dirty="0" smtClean="0">
                          <a:solidFill>
                            <a:schemeClr val="tx1"/>
                          </a:solidFill>
                          <a:latin typeface="+mn-lt"/>
                          <a:ea typeface="+mn-ea"/>
                          <a:cs typeface="+mn-cs"/>
                        </a:rPr>
                        <a:t>3 stools</a:t>
                      </a:r>
                      <a:endParaRPr lang="en-US" sz="1200" kern="1200" dirty="0" smtClean="0">
                        <a:solidFill>
                          <a:schemeClr val="tx1"/>
                        </a:solidFill>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 lab</a:t>
                      </a:r>
                    </a:p>
                  </a:txBody>
                  <a:tcPr horzOverflow="overflow"/>
                </a:tc>
              </a:tr>
              <a:tr h="602174">
                <a:tc>
                  <a:txBody>
                    <a:bodyPr/>
                    <a:lstStyle/>
                    <a:p>
                      <a:r>
                        <a:rPr lang="en-US" sz="1200" b="1" dirty="0" smtClean="0">
                          <a:solidFill>
                            <a:schemeClr val="tx1"/>
                          </a:solidFill>
                          <a:latin typeface="+mj-lt"/>
                        </a:rPr>
                        <a:t>ON</a:t>
                      </a:r>
                      <a:endParaRPr lang="en-US" sz="1200" b="1" dirty="0">
                        <a:solidFill>
                          <a:schemeClr val="tx1"/>
                        </a:solidFill>
                        <a:latin typeface="+mj-lt"/>
                      </a:endParaRPr>
                    </a:p>
                  </a:txBody>
                  <a:tcPr/>
                </a:tc>
                <a:tc>
                  <a:txBody>
                    <a:bodyPr/>
                    <a:lstStyle/>
                    <a:p>
                      <a:pPr algn="ctr"/>
                      <a:r>
                        <a:rPr lang="en-US" sz="1200" dirty="0" err="1" smtClean="0">
                          <a:solidFill>
                            <a:schemeClr val="tx1"/>
                          </a:solidFill>
                          <a:latin typeface="+mj-lt"/>
                        </a:rPr>
                        <a:t>Hema</a:t>
                      </a:r>
                      <a:r>
                        <a:rPr lang="en-US" sz="1200" dirty="0" smtClean="0">
                          <a:solidFill>
                            <a:schemeClr val="tx1"/>
                          </a:solidFill>
                          <a:latin typeface="+mj-lt"/>
                        </a:rPr>
                        <a:t>-screen</a:t>
                      </a:r>
                    </a:p>
                  </a:txBody>
                  <a:tcPr/>
                </a:tc>
                <a:tc>
                  <a:txBody>
                    <a:bodyPr/>
                    <a:lstStyle/>
                    <a:p>
                      <a:pPr algn="ctr"/>
                      <a:r>
                        <a:rPr lang="en-US" sz="1200" kern="1200" dirty="0" smtClean="0">
                          <a:solidFill>
                            <a:schemeClr val="tx1"/>
                          </a:solidFill>
                          <a:latin typeface="+mn-lt"/>
                          <a:ea typeface="+mn-ea"/>
                          <a:cs typeface="+mn-cs"/>
                        </a:rPr>
                        <a:t>2 samples per 3 stools</a:t>
                      </a:r>
                    </a:p>
                  </a:txBody>
                  <a:tcPr/>
                </a:tc>
                <a:tc>
                  <a:txBody>
                    <a:bodyPr/>
                    <a:lstStyle/>
                    <a:p>
                      <a:pPr algn="ctr"/>
                      <a:r>
                        <a:rPr lang="en-US" sz="1200" kern="1200" dirty="0" smtClean="0">
                          <a:solidFill>
                            <a:schemeClr val="tx1"/>
                          </a:solidFill>
                          <a:latin typeface="+mn-lt"/>
                          <a:ea typeface="+mn-ea"/>
                          <a:cs typeface="+mn-cs"/>
                        </a:rPr>
                        <a:t>6 labs (7 testing sites)</a:t>
                      </a:r>
                    </a:p>
                  </a:txBody>
                  <a:tcPr/>
                </a:tc>
              </a:tr>
            </a:tbl>
          </a:graphicData>
        </a:graphic>
      </p:graphicFrame>
      <p:sp>
        <p:nvSpPr>
          <p:cNvPr id="2" name="TextBox 1"/>
          <p:cNvSpPr txBox="1"/>
          <p:nvPr/>
        </p:nvSpPr>
        <p:spPr>
          <a:xfrm>
            <a:off x="1619672" y="1196752"/>
            <a:ext cx="7190952" cy="646331"/>
          </a:xfrm>
          <a:prstGeom prst="rect">
            <a:avLst/>
          </a:prstGeom>
          <a:noFill/>
        </p:spPr>
        <p:txBody>
          <a:bodyPr wrap="square" rtlCol="0">
            <a:spAutoFit/>
          </a:bodyPr>
          <a:lstStyle/>
          <a:p>
            <a:r>
              <a:rPr lang="en-CA" dirty="0" smtClean="0"/>
              <a:t>Does your program offer </a:t>
            </a:r>
            <a:r>
              <a:rPr lang="en-CA" dirty="0" err="1" smtClean="0"/>
              <a:t>FTg</a:t>
            </a:r>
            <a:r>
              <a:rPr lang="en-CA" dirty="0" smtClean="0"/>
              <a:t> as an entry level test? If so, what are the specific sampling details for this test?</a:t>
            </a:r>
            <a:endParaRPr lang="en-CA"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012190" y="188640"/>
            <a:ext cx="7092280" cy="634082"/>
          </a:xfrm>
        </p:spPr>
        <p:txBody>
          <a:bodyPr>
            <a:noAutofit/>
          </a:bodyPr>
          <a:lstStyle/>
          <a:p>
            <a:r>
              <a:rPr lang="en-US" sz="3000" dirty="0" smtClean="0">
                <a:cs typeface="Arial" pitchFamily="34" charset="0"/>
              </a:rPr>
              <a:t>Entry Level Test: Fecal Immunochemical Testing (FIT) Sampling Details</a:t>
            </a:r>
          </a:p>
        </p:txBody>
      </p:sp>
      <p:sp>
        <p:nvSpPr>
          <p:cNvPr id="6"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904576553"/>
              </p:ext>
            </p:extLst>
          </p:nvPr>
        </p:nvGraphicFramePr>
        <p:xfrm>
          <a:off x="251521" y="1888577"/>
          <a:ext cx="8740278" cy="4414592"/>
        </p:xfrm>
        <a:graphic>
          <a:graphicData uri="http://schemas.openxmlformats.org/drawingml/2006/table">
            <a:tbl>
              <a:tblPr firstRow="1" bandRow="1">
                <a:tableStyleId>{5C22544A-7EE6-4342-B048-85BDC9FD1C3A}</a:tableStyleId>
              </a:tblPr>
              <a:tblGrid>
                <a:gridCol w="576123"/>
                <a:gridCol w="1061905"/>
                <a:gridCol w="1242291"/>
                <a:gridCol w="1107223"/>
                <a:gridCol w="1197033"/>
                <a:gridCol w="1584176"/>
                <a:gridCol w="1971527"/>
              </a:tblGrid>
              <a:tr h="1112152">
                <a:tc>
                  <a:txBody>
                    <a:bodyPr/>
                    <a:lstStyle/>
                    <a:p>
                      <a:endParaRPr lang="en-US" sz="1100" dirty="0">
                        <a:solidFill>
                          <a:schemeClr val="bg1"/>
                        </a:solidFill>
                        <a:latin typeface="+mj-lt"/>
                      </a:endParaRPr>
                    </a:p>
                  </a:txBody>
                  <a:tcPr/>
                </a:tc>
                <a:tc>
                  <a:txBody>
                    <a:bodyPr/>
                    <a:lstStyle/>
                    <a:p>
                      <a:r>
                        <a:rPr lang="en-US" sz="1100" dirty="0" smtClean="0">
                          <a:solidFill>
                            <a:schemeClr val="bg1"/>
                          </a:solidFill>
                          <a:latin typeface="+mj-lt"/>
                        </a:rPr>
                        <a:t>FIT</a:t>
                      </a:r>
                      <a:r>
                        <a:rPr lang="en-US" sz="1100" baseline="0" dirty="0" smtClean="0">
                          <a:solidFill>
                            <a:schemeClr val="bg1"/>
                          </a:solidFill>
                          <a:latin typeface="+mj-lt"/>
                        </a:rPr>
                        <a:t> Test Brand Name</a:t>
                      </a:r>
                      <a:endParaRPr lang="en-US" sz="1100" dirty="0">
                        <a:solidFill>
                          <a:schemeClr val="bg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mn-lt"/>
                          <a:ea typeface="+mn-ea"/>
                          <a:cs typeface="+mn-cs"/>
                        </a:rPr>
                        <a:t>Number of </a:t>
                      </a:r>
                      <a:r>
                        <a:rPr lang="en-US" sz="1100" b="1" kern="1200" baseline="0" dirty="0" smtClean="0">
                          <a:solidFill>
                            <a:schemeClr val="bg1"/>
                          </a:solidFill>
                          <a:latin typeface="+mn-lt"/>
                          <a:ea typeface="+mn-ea"/>
                          <a:cs typeface="+mn-cs"/>
                        </a:rPr>
                        <a:t>Samples Over the Number of Stools (e.g. XX samples per YY stools)</a:t>
                      </a:r>
                      <a:endParaRPr lang="en-US" sz="1100" b="1" kern="1200" dirty="0" smtClean="0">
                        <a:solidFill>
                          <a:schemeClr val="bg1"/>
                        </a:solidFill>
                        <a:latin typeface="+mn-lt"/>
                        <a:ea typeface="+mn-ea"/>
                        <a:cs typeface="+mn-cs"/>
                      </a:endParaRPr>
                    </a:p>
                  </a:txBody>
                  <a:tcPr/>
                </a:tc>
                <a:tc>
                  <a:txBody>
                    <a:bodyPr/>
                    <a:lstStyle/>
                    <a:p>
                      <a:pPr algn="ctr"/>
                      <a:r>
                        <a:rPr lang="en-US" sz="1100" dirty="0" smtClean="0">
                          <a:solidFill>
                            <a:schemeClr val="bg1"/>
                          </a:solidFill>
                          <a:latin typeface="+mj-lt"/>
                        </a:rPr>
                        <a:t>FIT Cut-Off Value</a:t>
                      </a:r>
                      <a:endParaRPr lang="en-US" sz="1100" dirty="0">
                        <a:solidFill>
                          <a:schemeClr val="bg1"/>
                        </a:solidFill>
                        <a:latin typeface="+mj-lt"/>
                      </a:endParaRPr>
                    </a:p>
                  </a:txBody>
                  <a:tcPr/>
                </a:tc>
                <a:tc>
                  <a:txBody>
                    <a:bodyPr/>
                    <a:lstStyle/>
                    <a:p>
                      <a:pPr algn="ctr"/>
                      <a:r>
                        <a:rPr lang="en-US" sz="1100" dirty="0" smtClean="0">
                          <a:solidFill>
                            <a:schemeClr val="bg1"/>
                          </a:solidFill>
                          <a:latin typeface="+mj-lt"/>
                        </a:rPr>
                        <a:t>FIT Cut-Off Value (in mcg of </a:t>
                      </a:r>
                      <a:r>
                        <a:rPr lang="en-US" sz="1100" dirty="0" err="1" smtClean="0">
                          <a:solidFill>
                            <a:schemeClr val="bg1"/>
                          </a:solidFill>
                          <a:latin typeface="+mj-lt"/>
                        </a:rPr>
                        <a:t>Hbg</a:t>
                      </a:r>
                      <a:r>
                        <a:rPr lang="en-US" sz="1100" dirty="0" smtClean="0">
                          <a:solidFill>
                            <a:schemeClr val="bg1"/>
                          </a:solidFill>
                          <a:latin typeface="+mj-lt"/>
                        </a:rPr>
                        <a:t>/g)</a:t>
                      </a:r>
                      <a:endParaRPr lang="en-US" sz="1100" dirty="0">
                        <a:solidFill>
                          <a:schemeClr val="bg1"/>
                        </a:solidFill>
                        <a:latin typeface="+mj-lt"/>
                      </a:endParaRPr>
                    </a:p>
                  </a:txBody>
                  <a:tcPr/>
                </a:tc>
                <a:tc>
                  <a:txBody>
                    <a:bodyPr/>
                    <a:lstStyle/>
                    <a:p>
                      <a:pPr algn="ctr"/>
                      <a:r>
                        <a:rPr lang="en-US" sz="1100" dirty="0" smtClean="0">
                          <a:solidFill>
                            <a:schemeClr val="bg1"/>
                          </a:solidFill>
                          <a:latin typeface="+mj-lt"/>
                        </a:rPr>
                        <a:t>Number</a:t>
                      </a:r>
                      <a:r>
                        <a:rPr lang="en-US" sz="1100" baseline="0" dirty="0" smtClean="0">
                          <a:solidFill>
                            <a:schemeClr val="bg1"/>
                          </a:solidFill>
                          <a:latin typeface="+mj-lt"/>
                        </a:rPr>
                        <a:t> of Labs Processing Test Results</a:t>
                      </a:r>
                      <a:endParaRPr lang="en-US" sz="1100" dirty="0">
                        <a:solidFill>
                          <a:schemeClr val="bg1"/>
                        </a:solidFill>
                        <a:latin typeface="+mj-lt"/>
                      </a:endParaRPr>
                    </a:p>
                  </a:txBody>
                  <a:tcPr/>
                </a:tc>
                <a:tc>
                  <a:txBody>
                    <a:bodyPr/>
                    <a:lstStyle/>
                    <a:p>
                      <a:r>
                        <a:rPr lang="en-US" sz="1100" dirty="0" smtClean="0">
                          <a:solidFill>
                            <a:schemeClr val="bg1"/>
                          </a:solidFill>
                          <a:latin typeface="+mj-lt"/>
                        </a:rPr>
                        <a:t>Additional Comments</a:t>
                      </a:r>
                      <a:endParaRPr lang="en-US" sz="1100" dirty="0">
                        <a:solidFill>
                          <a:schemeClr val="bg1"/>
                        </a:solidFill>
                        <a:latin typeface="+mj-lt"/>
                      </a:endParaRPr>
                    </a:p>
                  </a:txBody>
                  <a:tcPr/>
                </a:tc>
              </a:tr>
              <a:tr h="500279">
                <a:tc>
                  <a:txBody>
                    <a:bodyPr/>
                    <a:lstStyle/>
                    <a:p>
                      <a:r>
                        <a:rPr lang="en-US" sz="1100" b="1" dirty="0" smtClean="0">
                          <a:solidFill>
                            <a:schemeClr val="tx1"/>
                          </a:solidFill>
                          <a:latin typeface="+mj-lt"/>
                        </a:rPr>
                        <a:t>NT*</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latin typeface="+mn-lt"/>
                          <a:ea typeface="+mn-ea"/>
                          <a:cs typeface="+mn-cs"/>
                        </a:rPr>
                        <a:t>Hemoccult</a:t>
                      </a:r>
                      <a:r>
                        <a:rPr lang="en-US" sz="1100" kern="1200" dirty="0" smtClean="0">
                          <a:solidFill>
                            <a:schemeClr val="tx1"/>
                          </a:solidFill>
                          <a:latin typeface="+mn-lt"/>
                          <a:ea typeface="+mn-ea"/>
                          <a:cs typeface="+mn-cs"/>
                        </a:rPr>
                        <a:t> ICT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2</a:t>
                      </a:r>
                      <a:r>
                        <a:rPr lang="en-US" sz="1100" kern="1200" baseline="0" dirty="0" smtClean="0">
                          <a:solidFill>
                            <a:schemeClr val="tx1"/>
                          </a:solidFill>
                          <a:latin typeface="+mn-lt"/>
                          <a:ea typeface="+mn-ea"/>
                          <a:cs typeface="+mn-cs"/>
                        </a:rPr>
                        <a:t> samples per stool </a:t>
                      </a:r>
                      <a:endParaRPr lang="en-US" sz="11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j-lt"/>
                        </a:rPr>
                        <a:t>75ng/ml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j-lt"/>
                        </a:rPr>
                        <a:t>2 labs (Stanton  and Inuvik)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j-lt"/>
                        </a:rPr>
                        <a:t>Opportunistic</a:t>
                      </a:r>
                      <a:r>
                        <a:rPr lang="en-US" sz="1100" baseline="0" dirty="0" smtClean="0">
                          <a:solidFill>
                            <a:schemeClr val="tx1"/>
                          </a:solidFill>
                          <a:latin typeface="+mj-lt"/>
                        </a:rPr>
                        <a:t> screening only</a:t>
                      </a:r>
                      <a:endParaRPr lang="en-US" sz="1100" kern="1200" dirty="0" smtClean="0">
                        <a:solidFill>
                          <a:schemeClr val="tx1"/>
                        </a:solidFill>
                        <a:latin typeface="+mj-lt"/>
                        <a:ea typeface="+mn-ea"/>
                        <a:cs typeface="+mn-cs"/>
                      </a:endParaRPr>
                    </a:p>
                  </a:txBody>
                  <a:tcPr/>
                </a:tc>
              </a:tr>
              <a:tr h="757798">
                <a:tc>
                  <a:txBody>
                    <a:bodyPr/>
                    <a:lstStyle/>
                    <a:p>
                      <a:r>
                        <a:rPr lang="en-US" sz="1100" b="1" dirty="0" smtClean="0">
                          <a:solidFill>
                            <a:schemeClr val="tx1"/>
                          </a:solidFill>
                          <a:latin typeface="+mj-lt"/>
                        </a:rPr>
                        <a:t>YK</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latin typeface="+mn-lt"/>
                          <a:ea typeface="+mn-ea"/>
                          <a:cs typeface="+mn-cs"/>
                        </a:rPr>
                        <a:t>Alere</a:t>
                      </a:r>
                      <a:endParaRPr lang="en-US" sz="1100" kern="1200" dirty="0" smtClean="0">
                        <a:solidFill>
                          <a:schemeClr val="tx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1 sample per stool</a:t>
                      </a:r>
                      <a:endParaRPr lang="en-US" sz="1100" kern="1200" dirty="0">
                        <a:solidFill>
                          <a:schemeClr val="tx1"/>
                        </a:solidFill>
                        <a:latin typeface="+mn-lt"/>
                        <a:ea typeface="+mn-ea"/>
                        <a:cs typeface="+mn-cs"/>
                      </a:endParaRPr>
                    </a:p>
                  </a:txBody>
                  <a:tcPr/>
                </a:tc>
                <a:tc>
                  <a:txBody>
                    <a:bodyPr/>
                    <a:lstStyle/>
                    <a:p>
                      <a:r>
                        <a:rPr lang="en-US" sz="1100" b="0" kern="1200" dirty="0" smtClean="0">
                          <a:solidFill>
                            <a:schemeClr val="tx1"/>
                          </a:solidFill>
                          <a:latin typeface="+mn-lt"/>
                          <a:ea typeface="+mn-ea"/>
                          <a:cs typeface="+mn-cs"/>
                        </a:rPr>
                        <a:t>&gt;100ng/ml</a:t>
                      </a:r>
                      <a:endParaRPr lang="en-US" sz="1100" b="0" kern="1200" dirty="0">
                        <a:solidFill>
                          <a:schemeClr val="tx1"/>
                        </a:solidFill>
                        <a:latin typeface="+mn-lt"/>
                        <a:ea typeface="+mn-ea"/>
                        <a:cs typeface="+mn-cs"/>
                      </a:endParaRPr>
                    </a:p>
                  </a:txBody>
                  <a:tcPr/>
                </a:tc>
                <a:tc>
                  <a:txBody>
                    <a:bodyPr/>
                    <a:lstStyle/>
                    <a:p>
                      <a:r>
                        <a:rPr lang="en-US" sz="1100" b="0" kern="1200" dirty="0" smtClean="0">
                          <a:solidFill>
                            <a:schemeClr val="tx1"/>
                          </a:solidFill>
                          <a:latin typeface="+mn-lt"/>
                          <a:ea typeface="+mn-ea"/>
                          <a:cs typeface="+mn-cs"/>
                        </a:rPr>
                        <a:t>N/A</a:t>
                      </a:r>
                      <a:endParaRPr lang="en-US" sz="1100" b="0" kern="1200" dirty="0">
                        <a:solidFill>
                          <a:schemeClr val="tx1"/>
                        </a:solidFill>
                        <a:latin typeface="+mn-lt"/>
                        <a:ea typeface="+mn-ea"/>
                        <a:cs typeface="+mn-cs"/>
                      </a:endParaRPr>
                    </a:p>
                  </a:txBody>
                  <a:tcPr/>
                </a:tc>
                <a:tc>
                  <a:txBody>
                    <a:bodyPr/>
                    <a:lstStyle/>
                    <a:p>
                      <a:r>
                        <a:rPr lang="en-CA" sz="1100" kern="1200" dirty="0" smtClean="0">
                          <a:solidFill>
                            <a:schemeClr val="tx1"/>
                          </a:solidFill>
                          <a:latin typeface="+mn-lt"/>
                          <a:ea typeface="+mn-ea"/>
                          <a:cs typeface="+mn-cs"/>
                        </a:rPr>
                        <a:t>1 lab (Whitehorse General Hospital)</a:t>
                      </a:r>
                      <a:endParaRPr lang="en-US" sz="1100" kern="1200" dirty="0">
                        <a:solidFill>
                          <a:schemeClr val="tx1"/>
                        </a:solidFill>
                        <a:latin typeface="+mn-lt"/>
                        <a:ea typeface="+mn-ea"/>
                        <a:cs typeface="+mn-cs"/>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lang="en-CA" sz="1100" kern="1200" dirty="0" smtClean="0">
                          <a:solidFill>
                            <a:schemeClr val="tx1"/>
                          </a:solidFill>
                          <a:latin typeface="+mn-lt"/>
                          <a:ea typeface="+mn-ea"/>
                          <a:cs typeface="+mn-cs"/>
                        </a:rPr>
                        <a:t>Kits available at all lab sites, medical clinics and community health centres. </a:t>
                      </a: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The program receives quantitative FIT results showing numeric value; the providers receive results as either positive or negative</a:t>
                      </a:r>
                      <a:endParaRPr lang="en-US" sz="1100" kern="1200" dirty="0" smtClean="0">
                        <a:solidFill>
                          <a:schemeClr val="tx1"/>
                        </a:solidFill>
                        <a:latin typeface="+mn-lt"/>
                        <a:ea typeface="+mn-ea"/>
                        <a:cs typeface="+mn-cs"/>
                      </a:endParaRPr>
                    </a:p>
                  </a:txBody>
                  <a:tcPr/>
                </a:tc>
              </a:tr>
              <a:tr h="745153">
                <a:tc>
                  <a:txBody>
                    <a:bodyPr/>
                    <a:lstStyle/>
                    <a:p>
                      <a:r>
                        <a:rPr lang="en-US" sz="1100" b="1" dirty="0" smtClean="0">
                          <a:solidFill>
                            <a:schemeClr val="tx1"/>
                          </a:solidFill>
                          <a:latin typeface="+mj-lt"/>
                        </a:rPr>
                        <a:t>BC</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latin typeface="+mn-lt"/>
                          <a:ea typeface="+mn-ea"/>
                          <a:cs typeface="+mn-cs"/>
                        </a:rPr>
                        <a:t>Alere</a:t>
                      </a:r>
                      <a:endParaRPr lang="en-US" sz="1100" kern="1200" dirty="0" smtClean="0">
                        <a:solidFill>
                          <a:schemeClr val="tx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1 sample per stool</a:t>
                      </a:r>
                      <a:endParaRPr lang="en-US" sz="1100" kern="1200" dirty="0">
                        <a:solidFill>
                          <a:schemeClr val="tx1"/>
                        </a:solidFill>
                        <a:latin typeface="+mn-lt"/>
                        <a:ea typeface="+mn-ea"/>
                        <a:cs typeface="+mn-cs"/>
                      </a:endParaRPr>
                    </a:p>
                  </a:txBody>
                  <a:tcPr/>
                </a:tc>
                <a:tc>
                  <a:txBody>
                    <a:bodyPr/>
                    <a:lstStyle/>
                    <a:p>
                      <a:r>
                        <a:rPr lang="en-US" sz="1100" b="0" strike="noStrike" kern="1200" dirty="0" smtClean="0">
                          <a:solidFill>
                            <a:schemeClr val="tx1"/>
                          </a:solidFill>
                          <a:latin typeface="+mn-lt"/>
                          <a:ea typeface="+mn-ea"/>
                          <a:cs typeface="+mn-cs"/>
                        </a:rPr>
                        <a:t>≥ 50</a:t>
                      </a:r>
                      <a:r>
                        <a:rPr lang="en-US" sz="1100" b="0" kern="1200" dirty="0" smtClean="0">
                          <a:solidFill>
                            <a:schemeClr val="tx1"/>
                          </a:solidFill>
                          <a:latin typeface="+mn-lt"/>
                          <a:ea typeface="+mn-ea"/>
                          <a:cs typeface="+mn-cs"/>
                        </a:rPr>
                        <a:t>ng/ml = abnormal result</a:t>
                      </a:r>
                      <a:endParaRPr lang="en-US" sz="1100" b="0" kern="1200" dirty="0">
                        <a:solidFill>
                          <a:schemeClr val="tx1"/>
                        </a:solidFill>
                        <a:latin typeface="+mn-lt"/>
                        <a:ea typeface="+mn-ea"/>
                        <a:cs typeface="+mn-cs"/>
                      </a:endParaRPr>
                    </a:p>
                  </a:txBody>
                  <a:tcPr/>
                </a:tc>
                <a:tc>
                  <a:txBody>
                    <a:bodyPr/>
                    <a:lstStyle/>
                    <a:p>
                      <a:r>
                        <a:rPr lang="en-US" sz="1100" b="0" kern="1200" dirty="0" smtClean="0">
                          <a:solidFill>
                            <a:schemeClr val="tx1"/>
                          </a:solidFill>
                          <a:latin typeface="+mn-lt"/>
                          <a:ea typeface="+mn-ea"/>
                          <a:cs typeface="+mn-cs"/>
                        </a:rPr>
                        <a:t>N/A</a:t>
                      </a:r>
                      <a:endParaRPr lang="en-US" sz="1100" b="0" kern="1200" dirty="0">
                        <a:solidFill>
                          <a:schemeClr val="tx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5 instruments in BC. Kit available for pick</a:t>
                      </a:r>
                      <a:r>
                        <a:rPr lang="en-US" sz="1100" kern="1200" baseline="0" dirty="0" smtClean="0">
                          <a:solidFill>
                            <a:schemeClr val="tx1"/>
                          </a:solidFill>
                          <a:latin typeface="+mn-lt"/>
                          <a:ea typeface="+mn-ea"/>
                          <a:cs typeface="+mn-cs"/>
                        </a:rPr>
                        <a:t> up at all BC labs (private and public)</a:t>
                      </a:r>
                      <a:endParaRPr lang="en-US" sz="1100" kern="1200" dirty="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r>
              <a:tr h="775241">
                <a:tc>
                  <a:txBody>
                    <a:bodyPr/>
                    <a:lstStyle/>
                    <a:p>
                      <a:r>
                        <a:rPr lang="en-US" sz="1100" b="1" dirty="0" smtClean="0">
                          <a:solidFill>
                            <a:schemeClr val="tx1"/>
                          </a:solidFill>
                          <a:latin typeface="+mj-lt"/>
                        </a:rPr>
                        <a:t>AB</a:t>
                      </a:r>
                      <a:endParaRPr lang="en-US" sz="1100" b="1" dirty="0">
                        <a:solidFill>
                          <a:schemeClr val="tx1"/>
                        </a:solidFill>
                        <a:latin typeface="+mj-lt"/>
                      </a:endParaRPr>
                    </a:p>
                  </a:txBody>
                  <a:tcPr/>
                </a:tc>
                <a:tc>
                  <a:txBody>
                    <a:bodyPr/>
                    <a:lstStyle/>
                    <a:p>
                      <a:r>
                        <a:rPr lang="en-US" sz="1100" kern="1200" dirty="0" err="1" smtClean="0">
                          <a:solidFill>
                            <a:schemeClr val="tx1"/>
                          </a:solidFill>
                          <a:latin typeface="+mn-lt"/>
                          <a:ea typeface="+mn-ea"/>
                          <a:cs typeface="+mn-cs"/>
                        </a:rPr>
                        <a:t>Polymedco</a:t>
                      </a:r>
                      <a:endParaRPr lang="en-US" sz="1100" dirty="0">
                        <a:solidFill>
                          <a:schemeClr val="tx1"/>
                        </a:solidFill>
                        <a:latin typeface="+mj-lt"/>
                      </a:endParaRPr>
                    </a:p>
                  </a:txBody>
                  <a:tcPr/>
                </a:tc>
                <a:tc>
                  <a:txBody>
                    <a:bodyPr/>
                    <a:lstStyle/>
                    <a:p>
                      <a:r>
                        <a:rPr lang="en-US" sz="1100" kern="1200" dirty="0" smtClean="0">
                          <a:solidFill>
                            <a:schemeClr val="tx1"/>
                          </a:solidFill>
                          <a:latin typeface="+mn-lt"/>
                          <a:ea typeface="+mn-ea"/>
                          <a:cs typeface="+mn-cs"/>
                        </a:rPr>
                        <a:t>1 sample per stool</a:t>
                      </a:r>
                      <a:endParaRPr lang="en-US" sz="1100" kern="1200" dirty="0">
                        <a:solidFill>
                          <a:schemeClr val="tx1"/>
                        </a:solidFill>
                        <a:latin typeface="+mn-lt"/>
                        <a:ea typeface="+mn-ea"/>
                        <a:cs typeface="+mn-cs"/>
                      </a:endParaRPr>
                    </a:p>
                  </a:txBody>
                  <a:tcPr/>
                </a:tc>
                <a:tc>
                  <a:txBody>
                    <a:bodyPr/>
                    <a:lstStyle/>
                    <a:p>
                      <a:r>
                        <a:rPr lang="en-US" sz="1100" strike="noStrike" kern="1200" dirty="0" smtClean="0">
                          <a:solidFill>
                            <a:schemeClr val="tx1"/>
                          </a:solidFill>
                          <a:latin typeface="+mj-lt"/>
                          <a:ea typeface="+mn-ea"/>
                          <a:cs typeface="+mn-cs"/>
                        </a:rPr>
                        <a:t>≥75ng/ml</a:t>
                      </a:r>
                      <a:r>
                        <a:rPr lang="en-US" sz="1100" dirty="0" smtClean="0">
                          <a:solidFill>
                            <a:schemeClr val="tx1"/>
                          </a:solidFill>
                          <a:latin typeface="+mj-lt"/>
                        </a:rPr>
                        <a:t>= abnormal</a:t>
                      </a:r>
                      <a:r>
                        <a:rPr lang="en-US" sz="1100" baseline="0" dirty="0" smtClean="0">
                          <a:solidFill>
                            <a:schemeClr val="tx1"/>
                          </a:solidFill>
                          <a:latin typeface="+mj-lt"/>
                        </a:rPr>
                        <a:t> result</a:t>
                      </a:r>
                      <a:endParaRPr lang="en-US" sz="1100" dirty="0">
                        <a:solidFill>
                          <a:schemeClr val="tx1"/>
                        </a:solidFill>
                        <a:latin typeface="+mj-lt"/>
                      </a:endParaRPr>
                    </a:p>
                  </a:txBody>
                  <a:tcPr/>
                </a:tc>
                <a:tc>
                  <a:txBody>
                    <a:bodyPr/>
                    <a:lstStyle/>
                    <a:p>
                      <a:r>
                        <a:rPr lang="en-US" sz="1100" kern="1200" dirty="0" smtClean="0">
                          <a:solidFill>
                            <a:schemeClr val="tx1"/>
                          </a:solidFill>
                          <a:effectLst/>
                          <a:latin typeface="+mn-lt"/>
                          <a:ea typeface="+mn-ea"/>
                          <a:cs typeface="+mn-cs"/>
                        </a:rPr>
                        <a:t>15 mcg of </a:t>
                      </a:r>
                      <a:r>
                        <a:rPr lang="en-US" sz="1100" kern="1200" dirty="0" err="1" smtClean="0">
                          <a:solidFill>
                            <a:schemeClr val="tx1"/>
                          </a:solidFill>
                          <a:effectLst/>
                          <a:latin typeface="+mn-lt"/>
                          <a:ea typeface="+mn-ea"/>
                          <a:cs typeface="+mn-cs"/>
                        </a:rPr>
                        <a:t>Hbg</a:t>
                      </a:r>
                      <a:r>
                        <a:rPr lang="en-US" sz="1100" kern="1200" dirty="0" smtClean="0">
                          <a:solidFill>
                            <a:schemeClr val="tx1"/>
                          </a:solidFill>
                          <a:effectLst/>
                          <a:latin typeface="+mn-lt"/>
                          <a:ea typeface="+mn-ea"/>
                          <a:cs typeface="+mn-cs"/>
                        </a:rPr>
                        <a:t>/g</a:t>
                      </a:r>
                      <a:endParaRPr lang="en-US" sz="11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j-lt"/>
                        </a:rPr>
                        <a:t>2 labs (Calgary &amp; Edmonton)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solidFill>
                            <a:schemeClr val="tx1"/>
                          </a:solidFill>
                        </a:rPr>
                        <a:t>The </a:t>
                      </a:r>
                      <a:r>
                        <a:rPr lang="en-US" sz="1100" dirty="0" smtClean="0">
                          <a:solidFill>
                            <a:schemeClr val="tx1"/>
                          </a:solidFill>
                        </a:rPr>
                        <a:t>program receives quantitative FIT results showing numeric value/threshold</a:t>
                      </a:r>
                    </a:p>
                  </a:txBody>
                  <a:tcPr/>
                </a:tc>
              </a:tr>
            </a:tbl>
          </a:graphicData>
        </a:graphic>
      </p:graphicFrame>
      <p:sp>
        <p:nvSpPr>
          <p:cNvPr id="2" name="TextBox 1"/>
          <p:cNvSpPr txBox="1"/>
          <p:nvPr/>
        </p:nvSpPr>
        <p:spPr>
          <a:xfrm>
            <a:off x="1619672" y="1196752"/>
            <a:ext cx="7372128" cy="646331"/>
          </a:xfrm>
          <a:prstGeom prst="rect">
            <a:avLst/>
          </a:prstGeom>
          <a:noFill/>
        </p:spPr>
        <p:txBody>
          <a:bodyPr wrap="square" rtlCol="0">
            <a:spAutoFit/>
          </a:bodyPr>
          <a:lstStyle/>
          <a:p>
            <a:r>
              <a:rPr lang="en-CA" dirty="0" smtClean="0"/>
              <a:t>Does your program offer FIT testing as an entry level test? If so, what are the specific sampling details for this test? </a:t>
            </a:r>
            <a:endParaRPr lang="en-CA" dirty="0"/>
          </a:p>
        </p:txBody>
      </p:sp>
      <p:sp>
        <p:nvSpPr>
          <p:cNvPr id="3" name="Rectangle 2"/>
          <p:cNvSpPr/>
          <p:nvPr/>
        </p:nvSpPr>
        <p:spPr>
          <a:xfrm>
            <a:off x="251521" y="6303169"/>
            <a:ext cx="8740278" cy="553998"/>
          </a:xfrm>
          <a:prstGeom prst="rect">
            <a:avLst/>
          </a:prstGeom>
          <a:solidFill>
            <a:schemeClr val="bg1"/>
          </a:solidFill>
        </p:spPr>
        <p:txBody>
          <a:bodyPr wrap="square">
            <a:spAutoFit/>
          </a:bodyPr>
          <a:lstStyle/>
          <a:p>
            <a:r>
              <a:rPr lang="en-CA" sz="1000" dirty="0">
                <a:ea typeface="ヒラギノ角ゴ Pro W3" charset="-128"/>
                <a:sym typeface="Wingdings 2" pitchFamily="18" charset="2"/>
              </a:rPr>
              <a:t>*There is no organized colorectal cancer screening program available in the Northwest </a:t>
            </a:r>
            <a:r>
              <a:rPr lang="en-CA" sz="1000" dirty="0" smtClean="0">
                <a:ea typeface="ヒラギノ角ゴ Pro W3" charset="-128"/>
                <a:sym typeface="Wingdings 2" pitchFamily="18" charset="2"/>
              </a:rPr>
              <a:t>Territories. </a:t>
            </a:r>
            <a:r>
              <a:rPr lang="en-CA" sz="1000" dirty="0">
                <a:ea typeface="ヒラギノ角ゴ Pro W3" charset="-128"/>
                <a:sym typeface="Wingdings 2" pitchFamily="18" charset="2"/>
              </a:rPr>
              <a:t>Responses refer to opportunistic colorectal cancer </a:t>
            </a:r>
            <a:r>
              <a:rPr lang="en-CA" sz="1000" dirty="0" smtClean="0">
                <a:ea typeface="ヒラギノ角ゴ Pro W3" charset="-128"/>
                <a:sym typeface="Wingdings 2" pitchFamily="18" charset="2"/>
              </a:rPr>
              <a:t>screening</a:t>
            </a:r>
            <a:endParaRPr lang="en-CA" sz="1000" dirty="0" smtClean="0"/>
          </a:p>
          <a:p>
            <a:r>
              <a:rPr lang="en-CA" sz="1000" dirty="0" smtClean="0"/>
              <a:t>---- </a:t>
            </a:r>
            <a:r>
              <a:rPr lang="en-CA" sz="1000" dirty="0"/>
              <a:t>No information was provided at the time the data was </a:t>
            </a:r>
            <a:r>
              <a:rPr lang="en-CA" sz="1000" dirty="0" smtClean="0"/>
              <a:t>collected</a:t>
            </a:r>
          </a:p>
          <a:p>
            <a:r>
              <a:rPr lang="en-CA" sz="1000" dirty="0"/>
              <a:t>N/A = Not </a:t>
            </a:r>
            <a:r>
              <a:rPr lang="en-CA" sz="1000" dirty="0" smtClean="0"/>
              <a:t>applicable</a:t>
            </a:r>
            <a:endParaRPr lang="en-CA" sz="1000"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012190" y="188640"/>
            <a:ext cx="7092280" cy="634082"/>
          </a:xfrm>
        </p:spPr>
        <p:txBody>
          <a:bodyPr>
            <a:noAutofit/>
          </a:bodyPr>
          <a:lstStyle/>
          <a:p>
            <a:r>
              <a:rPr lang="en-US" sz="3000" dirty="0" smtClean="0">
                <a:cs typeface="Arial" pitchFamily="34" charset="0"/>
              </a:rPr>
              <a:t>Entry Level Test: Fecal Immunochemical Testing (FIT) Sampling Details, cont’d</a:t>
            </a:r>
          </a:p>
        </p:txBody>
      </p:sp>
      <p:sp>
        <p:nvSpPr>
          <p:cNvPr id="6"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2655891467"/>
              </p:ext>
            </p:extLst>
          </p:nvPr>
        </p:nvGraphicFramePr>
        <p:xfrm>
          <a:off x="251519" y="1843083"/>
          <a:ext cx="8640961" cy="4085834"/>
        </p:xfrm>
        <a:graphic>
          <a:graphicData uri="http://schemas.openxmlformats.org/drawingml/2006/table">
            <a:tbl>
              <a:tblPr firstRow="1" bandRow="1">
                <a:tableStyleId>{5C22544A-7EE6-4342-B048-85BDC9FD1C3A}</a:tableStyleId>
              </a:tblPr>
              <a:tblGrid>
                <a:gridCol w="573245"/>
                <a:gridCol w="938924"/>
                <a:gridCol w="1286562"/>
                <a:gridCol w="1168886"/>
                <a:gridCol w="1314657"/>
                <a:gridCol w="1116609"/>
                <a:gridCol w="2242078"/>
              </a:tblGrid>
              <a:tr h="937845">
                <a:tc>
                  <a:txBody>
                    <a:bodyPr/>
                    <a:lstStyle/>
                    <a:p>
                      <a:endParaRPr lang="en-US" sz="1100" dirty="0">
                        <a:solidFill>
                          <a:schemeClr val="bg1"/>
                        </a:solidFill>
                        <a:latin typeface="+mj-lt"/>
                      </a:endParaRPr>
                    </a:p>
                  </a:txBody>
                  <a:tcPr/>
                </a:tc>
                <a:tc>
                  <a:txBody>
                    <a:bodyPr/>
                    <a:lstStyle/>
                    <a:p>
                      <a:r>
                        <a:rPr lang="en-US" sz="1100" dirty="0" smtClean="0">
                          <a:solidFill>
                            <a:schemeClr val="bg1"/>
                          </a:solidFill>
                          <a:latin typeface="+mj-lt"/>
                        </a:rPr>
                        <a:t>FIT</a:t>
                      </a:r>
                      <a:r>
                        <a:rPr lang="en-US" sz="1100" baseline="0" dirty="0" smtClean="0">
                          <a:solidFill>
                            <a:schemeClr val="bg1"/>
                          </a:solidFill>
                          <a:latin typeface="+mj-lt"/>
                        </a:rPr>
                        <a:t> Test Brand Name</a:t>
                      </a:r>
                      <a:endParaRPr lang="en-US" sz="1100" dirty="0">
                        <a:solidFill>
                          <a:schemeClr val="bg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mn-lt"/>
                          <a:ea typeface="+mn-ea"/>
                          <a:cs typeface="+mn-cs"/>
                        </a:rPr>
                        <a:t>Number of </a:t>
                      </a:r>
                      <a:r>
                        <a:rPr lang="en-US" sz="1100" b="1" kern="1200" baseline="0" dirty="0" smtClean="0">
                          <a:solidFill>
                            <a:schemeClr val="bg1"/>
                          </a:solidFill>
                          <a:latin typeface="+mn-lt"/>
                          <a:ea typeface="+mn-ea"/>
                          <a:cs typeface="+mn-cs"/>
                        </a:rPr>
                        <a:t>Samples Over the Number of Stools (e.g. XX samples per YY stools)</a:t>
                      </a:r>
                      <a:endParaRPr lang="en-US" sz="1100" b="1" kern="1200" dirty="0" smtClean="0">
                        <a:solidFill>
                          <a:schemeClr val="bg1"/>
                        </a:solidFill>
                        <a:latin typeface="+mn-lt"/>
                        <a:ea typeface="+mn-ea"/>
                        <a:cs typeface="+mn-cs"/>
                      </a:endParaRPr>
                    </a:p>
                  </a:txBody>
                  <a:tcPr/>
                </a:tc>
                <a:tc>
                  <a:txBody>
                    <a:bodyPr/>
                    <a:lstStyle/>
                    <a:p>
                      <a:pPr algn="ctr"/>
                      <a:r>
                        <a:rPr lang="en-US" sz="1100" dirty="0" smtClean="0">
                          <a:solidFill>
                            <a:schemeClr val="bg1"/>
                          </a:solidFill>
                          <a:latin typeface="+mj-lt"/>
                        </a:rPr>
                        <a:t>FIT Cut-Off Value</a:t>
                      </a:r>
                      <a:endParaRPr lang="en-US" sz="1100" dirty="0">
                        <a:solidFill>
                          <a:schemeClr val="bg1"/>
                        </a:solidFill>
                        <a:latin typeface="+mj-lt"/>
                      </a:endParaRPr>
                    </a:p>
                  </a:txBody>
                  <a:tcPr/>
                </a:tc>
                <a:tc>
                  <a:txBody>
                    <a:bodyPr/>
                    <a:lstStyle/>
                    <a:p>
                      <a:pPr algn="ctr"/>
                      <a:r>
                        <a:rPr lang="en-US" sz="1100" b="1" kern="1200" dirty="0" smtClean="0">
                          <a:solidFill>
                            <a:schemeClr val="bg1"/>
                          </a:solidFill>
                          <a:latin typeface="+mn-lt"/>
                          <a:ea typeface="+mn-ea"/>
                          <a:cs typeface="+mn-cs"/>
                        </a:rPr>
                        <a:t>FIT Cut-Off Value (in mcg of </a:t>
                      </a:r>
                      <a:r>
                        <a:rPr lang="en-US" sz="1100" b="1" kern="1200" dirty="0" err="1" smtClean="0">
                          <a:solidFill>
                            <a:schemeClr val="bg1"/>
                          </a:solidFill>
                          <a:latin typeface="+mn-lt"/>
                          <a:ea typeface="+mn-ea"/>
                          <a:cs typeface="+mn-cs"/>
                        </a:rPr>
                        <a:t>Hbg</a:t>
                      </a:r>
                      <a:r>
                        <a:rPr lang="en-US" sz="1100" b="1" kern="1200" dirty="0" smtClean="0">
                          <a:solidFill>
                            <a:schemeClr val="bg1"/>
                          </a:solidFill>
                          <a:latin typeface="+mn-lt"/>
                          <a:ea typeface="+mn-ea"/>
                          <a:cs typeface="+mn-cs"/>
                        </a:rPr>
                        <a:t>/g)</a:t>
                      </a:r>
                      <a:endParaRPr lang="en-US" sz="1100" b="1" kern="1200" dirty="0">
                        <a:solidFill>
                          <a:schemeClr val="bg1"/>
                        </a:solidFill>
                        <a:latin typeface="+mn-lt"/>
                        <a:ea typeface="+mn-ea"/>
                        <a:cs typeface="+mn-cs"/>
                      </a:endParaRPr>
                    </a:p>
                  </a:txBody>
                  <a:tcPr/>
                </a:tc>
                <a:tc>
                  <a:txBody>
                    <a:bodyPr/>
                    <a:lstStyle/>
                    <a:p>
                      <a:pPr algn="ctr"/>
                      <a:r>
                        <a:rPr lang="en-US" sz="1100" dirty="0" smtClean="0">
                          <a:solidFill>
                            <a:schemeClr val="bg1"/>
                          </a:solidFill>
                          <a:latin typeface="+mj-lt"/>
                        </a:rPr>
                        <a:t>Number</a:t>
                      </a:r>
                      <a:r>
                        <a:rPr lang="en-US" sz="1100" baseline="0" dirty="0" smtClean="0">
                          <a:solidFill>
                            <a:schemeClr val="bg1"/>
                          </a:solidFill>
                          <a:latin typeface="+mj-lt"/>
                        </a:rPr>
                        <a:t> of Labs Processing Test Results</a:t>
                      </a:r>
                      <a:endParaRPr lang="en-US" sz="1100" dirty="0">
                        <a:solidFill>
                          <a:schemeClr val="bg1"/>
                        </a:solidFill>
                        <a:latin typeface="+mj-lt"/>
                      </a:endParaRPr>
                    </a:p>
                  </a:txBody>
                  <a:tcPr/>
                </a:tc>
                <a:tc>
                  <a:txBody>
                    <a:bodyPr/>
                    <a:lstStyle/>
                    <a:p>
                      <a:r>
                        <a:rPr lang="en-US" sz="1100" dirty="0" smtClean="0">
                          <a:solidFill>
                            <a:schemeClr val="bg1"/>
                          </a:solidFill>
                          <a:latin typeface="+mj-lt"/>
                        </a:rPr>
                        <a:t>Additional Comments</a:t>
                      </a:r>
                      <a:endParaRPr lang="en-US" sz="1100" dirty="0">
                        <a:solidFill>
                          <a:schemeClr val="bg1"/>
                        </a:solidFill>
                        <a:latin typeface="+mj-lt"/>
                      </a:endParaRPr>
                    </a:p>
                  </a:txBody>
                  <a:tcPr/>
                </a:tc>
              </a:tr>
              <a:tr h="382037">
                <a:tc>
                  <a:txBody>
                    <a:bodyPr/>
                    <a:lstStyle/>
                    <a:p>
                      <a:r>
                        <a:rPr lang="en-US" sz="1100" b="1" dirty="0" smtClean="0">
                          <a:solidFill>
                            <a:schemeClr val="tx1"/>
                          </a:solidFill>
                          <a:latin typeface="+mj-lt"/>
                        </a:rPr>
                        <a:t>SK</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kern="1200" dirty="0" err="1" smtClean="0">
                          <a:solidFill>
                            <a:schemeClr val="tx1"/>
                          </a:solidFill>
                          <a:effectLst/>
                          <a:latin typeface="+mn-lt"/>
                          <a:ea typeface="+mn-ea"/>
                          <a:cs typeface="+mn-cs"/>
                        </a:rPr>
                        <a:t>Polymedco</a:t>
                      </a:r>
                      <a:endParaRPr kumimoji="0" lang="en-US" sz="1100" kern="1200" dirty="0" smtClean="0">
                        <a:solidFill>
                          <a:schemeClr val="tx1"/>
                        </a:solidFill>
                        <a:effectLst/>
                        <a:latin typeface="+mn-lt"/>
                        <a:ea typeface="+mn-ea"/>
                        <a:cs typeface="+mn-cs"/>
                      </a:endParaRPr>
                    </a:p>
                  </a:txBody>
                  <a:tcPr/>
                </a:tc>
                <a:tc>
                  <a:txBody>
                    <a:bodyPr/>
                    <a:lstStyle/>
                    <a:p>
                      <a:r>
                        <a:rPr lang="en-US" sz="1100" dirty="0" smtClean="0">
                          <a:solidFill>
                            <a:schemeClr val="tx1"/>
                          </a:solidFill>
                          <a:latin typeface="+mj-lt"/>
                        </a:rPr>
                        <a:t>1 sample per stool</a:t>
                      </a:r>
                      <a:endParaRPr lang="en-US" sz="1100" dirty="0">
                        <a:solidFill>
                          <a:schemeClr val="tx1"/>
                        </a:solidFill>
                        <a:latin typeface="+mj-lt"/>
                      </a:endParaRPr>
                    </a:p>
                  </a:txBody>
                  <a:tcPr/>
                </a:tc>
                <a:tc>
                  <a:txBody>
                    <a:bodyPr/>
                    <a:lstStyle/>
                    <a:p>
                      <a:r>
                        <a:rPr lang="en-US" sz="1100" strike="noStrike" kern="1200" dirty="0" smtClean="0">
                          <a:solidFill>
                            <a:schemeClr val="tx1"/>
                          </a:solidFill>
                          <a:latin typeface="+mn-lt"/>
                          <a:ea typeface="+mn-ea"/>
                          <a:cs typeface="+mn-cs"/>
                        </a:rPr>
                        <a:t>≥</a:t>
                      </a:r>
                      <a:r>
                        <a:rPr kumimoji="0" lang="en-US" sz="1100" kern="1200" dirty="0" smtClean="0">
                          <a:solidFill>
                            <a:schemeClr val="tx1"/>
                          </a:solidFill>
                          <a:effectLst/>
                          <a:latin typeface="+mn-lt"/>
                          <a:ea typeface="+mn-ea"/>
                          <a:cs typeface="+mn-cs"/>
                        </a:rPr>
                        <a:t>100ng/ml</a:t>
                      </a:r>
                      <a:endParaRPr lang="en-US" sz="11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j-lt"/>
                        </a:rPr>
                        <a:t>20 </a:t>
                      </a:r>
                      <a:r>
                        <a:rPr lang="en-US" sz="1100" kern="1200" dirty="0" smtClean="0">
                          <a:solidFill>
                            <a:schemeClr val="tx1"/>
                          </a:solidFill>
                          <a:latin typeface="+mn-lt"/>
                          <a:ea typeface="+mn-ea"/>
                          <a:cs typeface="+mn-cs"/>
                        </a:rPr>
                        <a:t>mcg of </a:t>
                      </a:r>
                      <a:r>
                        <a:rPr lang="en-US" sz="1100" kern="1200" dirty="0" err="1" smtClean="0">
                          <a:solidFill>
                            <a:schemeClr val="tx1"/>
                          </a:solidFill>
                          <a:latin typeface="+mn-lt"/>
                          <a:ea typeface="+mn-ea"/>
                          <a:cs typeface="+mn-cs"/>
                        </a:rPr>
                        <a:t>Hbg</a:t>
                      </a:r>
                      <a:r>
                        <a:rPr lang="en-US" sz="1100" kern="1200" dirty="0" smtClean="0">
                          <a:solidFill>
                            <a:schemeClr val="tx1"/>
                          </a:solidFill>
                          <a:latin typeface="+mn-lt"/>
                          <a:ea typeface="+mn-ea"/>
                          <a:cs typeface="+mn-cs"/>
                        </a:rPr>
                        <a:t>/g</a:t>
                      </a:r>
                    </a:p>
                  </a:txBody>
                  <a:tcPr/>
                </a:tc>
                <a:tc>
                  <a:txBody>
                    <a:bodyPr/>
                    <a:lstStyle/>
                    <a:p>
                      <a:pPr algn="ctr"/>
                      <a:r>
                        <a:rPr lang="en-US" sz="1100" dirty="0" smtClean="0">
                          <a:solidFill>
                            <a:schemeClr val="tx1"/>
                          </a:solidFill>
                          <a:latin typeface="+mj-lt"/>
                        </a:rPr>
                        <a:t>1 lab</a:t>
                      </a:r>
                      <a:endParaRPr lang="en-US" sz="1100"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r>
              <a:tr h="382037">
                <a:tc>
                  <a:txBody>
                    <a:bodyPr/>
                    <a:lstStyle/>
                    <a:p>
                      <a:r>
                        <a:rPr lang="en-US" sz="1100" b="1" dirty="0" smtClean="0">
                          <a:solidFill>
                            <a:schemeClr val="tx1"/>
                          </a:solidFill>
                          <a:latin typeface="+mj-lt"/>
                        </a:rPr>
                        <a:t>QC</a:t>
                      </a:r>
                      <a:endParaRPr lang="en-US" sz="1100" b="1" dirty="0">
                        <a:solidFill>
                          <a:schemeClr val="tx1"/>
                        </a:solidFill>
                        <a:latin typeface="+mj-lt"/>
                      </a:endParaRPr>
                    </a:p>
                  </a:txBody>
                  <a:tcPr/>
                </a:tc>
                <a:tc>
                  <a:txBody>
                    <a:bodyPr/>
                    <a:lstStyle/>
                    <a:p>
                      <a:r>
                        <a:rPr lang="en-US" sz="1100" dirty="0" err="1" smtClean="0">
                          <a:solidFill>
                            <a:schemeClr val="tx1"/>
                          </a:solidFill>
                          <a:latin typeface="+mj-lt"/>
                        </a:rPr>
                        <a:t>Somagen</a:t>
                      </a:r>
                      <a:endParaRPr lang="en-US" sz="1100"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r>
                        <a:rPr lang="en-US" sz="1100" dirty="0" smtClean="0">
                          <a:solidFill>
                            <a:schemeClr val="tx1"/>
                          </a:solidFill>
                          <a:latin typeface="+mj-lt"/>
                        </a:rPr>
                        <a:t>≥175 ng/ml</a:t>
                      </a:r>
                      <a:endParaRPr lang="en-US" sz="1100"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algn="ctr"/>
                      <a:r>
                        <a:rPr lang="en-US" sz="1100" kern="1200" dirty="0" smtClean="0">
                          <a:solidFill>
                            <a:schemeClr val="tx1"/>
                          </a:solidFill>
                          <a:latin typeface="+mn-lt"/>
                          <a:ea typeface="+mn-ea"/>
                          <a:cs typeface="+mn-cs"/>
                        </a:rPr>
                        <a:t>1 lab</a:t>
                      </a:r>
                      <a:endParaRPr lang="en-US" sz="1100" kern="1200" dirty="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r>
              <a:tr h="491024">
                <a:tc>
                  <a:txBody>
                    <a:bodyPr/>
                    <a:lstStyle/>
                    <a:p>
                      <a:r>
                        <a:rPr lang="en-US" sz="1100" b="1" dirty="0" smtClean="0">
                          <a:solidFill>
                            <a:schemeClr val="tx1"/>
                          </a:solidFill>
                          <a:latin typeface="+mj-lt"/>
                        </a:rPr>
                        <a:t>NB</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00" kern="1200" baseline="0" dirty="0" smtClean="0">
                          <a:solidFill>
                            <a:schemeClr val="tx1"/>
                          </a:solidFill>
                          <a:latin typeface="+mn-lt"/>
                          <a:ea typeface="+mn-ea"/>
                          <a:cs typeface="+mn-cs"/>
                        </a:rPr>
                        <a:t>Polymedco</a:t>
                      </a:r>
                      <a:endParaRPr lang="en-US" sz="1100" kern="1200" dirty="0" smtClean="0">
                        <a:solidFill>
                          <a:schemeClr val="tx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1 sample per</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stool</a:t>
                      </a:r>
                      <a:endParaRPr lang="en-US" sz="110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j-lt"/>
                          <a:ea typeface="+mn-ea"/>
                          <a:cs typeface="+mn-cs"/>
                        </a:rPr>
                        <a:t>≥</a:t>
                      </a:r>
                      <a:r>
                        <a:rPr kumimoji="0" lang="en-US" sz="1100" kern="1200" dirty="0" smtClean="0">
                          <a:solidFill>
                            <a:schemeClr val="tx1"/>
                          </a:solidFill>
                          <a:effectLst/>
                          <a:latin typeface="+mj-lt"/>
                          <a:ea typeface="+mn-ea"/>
                          <a:cs typeface="+mn-cs"/>
                        </a:rPr>
                        <a:t>100ng/ml</a:t>
                      </a:r>
                      <a:endParaRPr lang="en-US" sz="1100" dirty="0">
                        <a:solidFill>
                          <a:schemeClr val="tx1"/>
                        </a:solidFill>
                        <a:latin typeface="+mj-lt"/>
                      </a:endParaRPr>
                    </a:p>
                  </a:txBody>
                  <a:tcPr/>
                </a:tc>
                <a:tc>
                  <a:txBody>
                    <a:bodyPr/>
                    <a:lstStyle/>
                    <a:p>
                      <a:r>
                        <a:rPr lang="en-US" sz="1100" kern="1200" dirty="0" smtClean="0">
                          <a:solidFill>
                            <a:schemeClr val="tx1"/>
                          </a:solidFill>
                          <a:latin typeface="+mn-lt"/>
                          <a:ea typeface="+mn-ea"/>
                          <a:cs typeface="+mn-cs"/>
                        </a:rPr>
                        <a:t>20 mcg of </a:t>
                      </a:r>
                      <a:r>
                        <a:rPr lang="en-US" sz="1100" kern="1200" dirty="0" err="1" smtClean="0">
                          <a:solidFill>
                            <a:schemeClr val="tx1"/>
                          </a:solidFill>
                          <a:latin typeface="+mn-lt"/>
                          <a:ea typeface="+mn-ea"/>
                          <a:cs typeface="+mn-cs"/>
                        </a:rPr>
                        <a:t>Hbg</a:t>
                      </a:r>
                      <a:r>
                        <a:rPr lang="en-US" sz="1100" kern="1200" dirty="0" smtClean="0">
                          <a:solidFill>
                            <a:schemeClr val="tx1"/>
                          </a:solidFill>
                          <a:latin typeface="+mn-lt"/>
                          <a:ea typeface="+mn-ea"/>
                          <a:cs typeface="+mn-cs"/>
                        </a:rPr>
                        <a:t>/g</a:t>
                      </a:r>
                      <a:endParaRPr lang="en-US" sz="1100" kern="1200" dirty="0">
                        <a:solidFill>
                          <a:schemeClr val="tx1"/>
                        </a:solidFill>
                        <a:latin typeface="+mn-lt"/>
                        <a:ea typeface="+mn-ea"/>
                        <a:cs typeface="+mn-cs"/>
                      </a:endParaRPr>
                    </a:p>
                  </a:txBody>
                  <a:tcPr/>
                </a:tc>
                <a:tc>
                  <a:txBody>
                    <a:bodyPr/>
                    <a:lstStyle/>
                    <a:p>
                      <a:pPr algn="ctr"/>
                      <a:r>
                        <a:rPr lang="en-US" sz="1100" kern="1200" dirty="0" smtClean="0">
                          <a:solidFill>
                            <a:schemeClr val="tx1"/>
                          </a:solidFill>
                          <a:latin typeface="+mn-lt"/>
                          <a:ea typeface="+mn-ea"/>
                          <a:cs typeface="+mn-cs"/>
                        </a:rPr>
                        <a:t>1 lab</a:t>
                      </a:r>
                      <a:endParaRPr lang="en-US" sz="1100" kern="1200" dirty="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r>
              <a:tr h="473094">
                <a:tc>
                  <a:txBody>
                    <a:bodyPr/>
                    <a:lstStyle/>
                    <a:p>
                      <a:r>
                        <a:rPr lang="en-US" sz="1100" b="1" dirty="0" smtClean="0">
                          <a:solidFill>
                            <a:schemeClr val="tx1"/>
                          </a:solidFill>
                          <a:latin typeface="+mj-lt"/>
                        </a:rPr>
                        <a:t>NS</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err="1" smtClean="0">
                          <a:solidFill>
                            <a:schemeClr val="tx1"/>
                          </a:solidFill>
                          <a:latin typeface="+mn-lt"/>
                          <a:ea typeface="+mn-ea"/>
                          <a:cs typeface="+mn-cs"/>
                        </a:rPr>
                        <a:t>Alere</a:t>
                      </a:r>
                      <a:r>
                        <a:rPr lang="en-US" sz="1100" kern="1200" baseline="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txBody>
                  <a:tcPr/>
                </a:tc>
                <a:tc>
                  <a:txBody>
                    <a:bodyPr/>
                    <a:lstStyle/>
                    <a:p>
                      <a:r>
                        <a:rPr lang="en-US" sz="1100" dirty="0" smtClean="0">
                          <a:solidFill>
                            <a:schemeClr val="tx1"/>
                          </a:solidFill>
                          <a:latin typeface="+mj-lt"/>
                        </a:rPr>
                        <a:t>1 sample per</a:t>
                      </a:r>
                      <a:r>
                        <a:rPr lang="en-US" sz="1100" baseline="0" dirty="0" smtClean="0">
                          <a:solidFill>
                            <a:schemeClr val="tx1"/>
                          </a:solidFill>
                          <a:latin typeface="+mj-lt"/>
                        </a:rPr>
                        <a:t> </a:t>
                      </a:r>
                      <a:r>
                        <a:rPr lang="en-US" sz="1100" dirty="0" smtClean="0">
                          <a:solidFill>
                            <a:schemeClr val="tx1"/>
                          </a:solidFill>
                          <a:latin typeface="+mj-lt"/>
                        </a:rPr>
                        <a:t>stool</a:t>
                      </a:r>
                      <a:endParaRPr lang="en-US" sz="1100" dirty="0">
                        <a:solidFill>
                          <a:schemeClr val="tx1"/>
                        </a:solidFill>
                        <a:latin typeface="+mj-lt"/>
                      </a:endParaRPr>
                    </a:p>
                  </a:txBody>
                  <a:tcPr/>
                </a:tc>
                <a:tc>
                  <a:txBody>
                    <a:bodyPr/>
                    <a:lstStyle/>
                    <a:p>
                      <a:r>
                        <a:rPr lang="en-US" sz="1100" kern="1200" dirty="0" smtClean="0">
                          <a:solidFill>
                            <a:schemeClr val="tx1"/>
                          </a:solidFill>
                          <a:latin typeface="+mn-lt"/>
                          <a:ea typeface="+mn-ea"/>
                          <a:cs typeface="+mn-cs"/>
                        </a:rPr>
                        <a:t>≥ 100ng/ml </a:t>
                      </a:r>
                      <a:endParaRPr lang="en-US" sz="1100" dirty="0">
                        <a:solidFill>
                          <a:schemeClr val="tx1"/>
                        </a:solidFill>
                        <a:latin typeface="+mj-lt"/>
                      </a:endParaRPr>
                    </a:p>
                  </a:txBody>
                  <a:tcPr/>
                </a:tc>
                <a:tc>
                  <a:txBody>
                    <a:bodyPr/>
                    <a:lstStyle/>
                    <a:p>
                      <a:r>
                        <a:rPr lang="en-US" sz="1100" kern="1200" dirty="0" smtClean="0">
                          <a:solidFill>
                            <a:schemeClr val="tx1"/>
                          </a:solidFill>
                          <a:latin typeface="+mn-lt"/>
                          <a:ea typeface="+mn-ea"/>
                          <a:cs typeface="+mn-cs"/>
                        </a:rPr>
                        <a:t>20 mcg of </a:t>
                      </a:r>
                      <a:r>
                        <a:rPr lang="en-US" sz="1100" kern="1200" dirty="0" err="1" smtClean="0">
                          <a:solidFill>
                            <a:schemeClr val="tx1"/>
                          </a:solidFill>
                          <a:latin typeface="+mn-lt"/>
                          <a:ea typeface="+mn-ea"/>
                          <a:cs typeface="+mn-cs"/>
                        </a:rPr>
                        <a:t>Hbg</a:t>
                      </a:r>
                      <a:r>
                        <a:rPr lang="en-US" sz="1100" kern="1200" dirty="0" smtClean="0">
                          <a:solidFill>
                            <a:schemeClr val="tx1"/>
                          </a:solidFill>
                          <a:latin typeface="+mn-lt"/>
                          <a:ea typeface="+mn-ea"/>
                          <a:cs typeface="+mn-cs"/>
                        </a:rPr>
                        <a:t>/g</a:t>
                      </a:r>
                      <a:endParaRPr lang="en-US" sz="1100" kern="1200" dirty="0">
                        <a:solidFill>
                          <a:schemeClr val="tx1"/>
                        </a:solidFill>
                        <a:latin typeface="+mn-lt"/>
                        <a:ea typeface="+mn-ea"/>
                        <a:cs typeface="+mn-cs"/>
                      </a:endParaRPr>
                    </a:p>
                  </a:txBody>
                  <a:tcPr/>
                </a:tc>
                <a:tc>
                  <a:txBody>
                    <a:bodyPr/>
                    <a:lstStyle/>
                    <a:p>
                      <a:pPr algn="ctr"/>
                      <a:r>
                        <a:rPr lang="en-US" sz="1100" kern="1200" dirty="0" smtClean="0">
                          <a:solidFill>
                            <a:schemeClr val="tx1"/>
                          </a:solidFill>
                          <a:latin typeface="+mn-lt"/>
                          <a:ea typeface="+mn-ea"/>
                          <a:cs typeface="+mn-cs"/>
                        </a:rPr>
                        <a:t>1 lab</a:t>
                      </a:r>
                      <a:endParaRPr lang="en-US" sz="1100" kern="1200" dirty="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r>
              <a:tr h="734941">
                <a:tc>
                  <a:txBody>
                    <a:bodyPr/>
                    <a:lstStyle/>
                    <a:p>
                      <a:r>
                        <a:rPr lang="en-US" sz="1100" b="1" dirty="0" smtClean="0">
                          <a:solidFill>
                            <a:schemeClr val="tx1"/>
                          </a:solidFill>
                          <a:latin typeface="+mj-lt"/>
                        </a:rPr>
                        <a:t>PE</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solidFill>
                            <a:schemeClr val="tx1"/>
                          </a:solidFill>
                          <a:latin typeface="+mj-lt"/>
                        </a:rPr>
                        <a:t>Alere</a:t>
                      </a:r>
                      <a:endParaRPr lang="en-US" sz="1100" dirty="0" smtClean="0">
                        <a:solidFill>
                          <a:schemeClr val="tx1"/>
                        </a:solidFill>
                        <a:latin typeface="+mj-lt"/>
                      </a:endParaRPr>
                    </a:p>
                  </a:txBody>
                  <a:tcPr/>
                </a:tc>
                <a:tc>
                  <a:txBody>
                    <a:bodyPr/>
                    <a:lstStyle/>
                    <a:p>
                      <a:r>
                        <a:rPr lang="en-US" sz="1100" kern="1200" dirty="0" smtClean="0">
                          <a:solidFill>
                            <a:schemeClr val="tx1"/>
                          </a:solidFill>
                          <a:effectLst/>
                          <a:latin typeface="+mn-lt"/>
                          <a:ea typeface="+mn-ea"/>
                          <a:cs typeface="+mn-cs"/>
                        </a:rPr>
                        <a:t>1 sample per stool for 2 stools</a:t>
                      </a:r>
                      <a:endParaRPr lang="en-US" sz="11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j-lt"/>
                          <a:ea typeface="+mn-ea"/>
                          <a:cs typeface="+mn-cs"/>
                        </a:rPr>
                        <a:t>≥ </a:t>
                      </a:r>
                      <a:r>
                        <a:rPr lang="en-US" sz="1100" dirty="0" smtClean="0">
                          <a:solidFill>
                            <a:schemeClr val="tx1"/>
                          </a:solidFill>
                          <a:latin typeface="+mj-lt"/>
                        </a:rPr>
                        <a:t>100ng/ml</a:t>
                      </a:r>
                    </a:p>
                  </a:txBody>
                  <a:tcPr/>
                </a:tc>
                <a:tc>
                  <a:txBody>
                    <a:bodyPr/>
                    <a:lstStyle/>
                    <a:p>
                      <a:r>
                        <a:rPr lang="en-US" sz="1100" kern="1200" dirty="0" smtClean="0">
                          <a:solidFill>
                            <a:schemeClr val="tx1"/>
                          </a:solidFill>
                          <a:latin typeface="+mn-lt"/>
                          <a:ea typeface="+mn-ea"/>
                          <a:cs typeface="+mn-cs"/>
                        </a:rPr>
                        <a:t>20 mcg of </a:t>
                      </a:r>
                      <a:r>
                        <a:rPr lang="en-US" sz="1100" kern="1200" dirty="0" err="1" smtClean="0">
                          <a:solidFill>
                            <a:schemeClr val="tx1"/>
                          </a:solidFill>
                          <a:latin typeface="+mn-lt"/>
                          <a:ea typeface="+mn-ea"/>
                          <a:cs typeface="+mn-cs"/>
                        </a:rPr>
                        <a:t>Hbg</a:t>
                      </a:r>
                      <a:r>
                        <a:rPr lang="en-US" sz="1100" kern="1200" dirty="0" smtClean="0">
                          <a:solidFill>
                            <a:schemeClr val="tx1"/>
                          </a:solidFill>
                          <a:latin typeface="+mn-lt"/>
                          <a:ea typeface="+mn-ea"/>
                          <a:cs typeface="+mn-cs"/>
                        </a:rPr>
                        <a:t>/g</a:t>
                      </a:r>
                      <a:endParaRPr lang="en-US" sz="1100" kern="1200" dirty="0">
                        <a:solidFill>
                          <a:schemeClr val="tx1"/>
                        </a:solidFill>
                        <a:latin typeface="+mn-lt"/>
                        <a:ea typeface="+mn-ea"/>
                        <a:cs typeface="+mn-cs"/>
                      </a:endParaRPr>
                    </a:p>
                  </a:txBody>
                  <a:tcPr/>
                </a:tc>
                <a:tc>
                  <a:txBody>
                    <a:bodyPr/>
                    <a:lstStyle/>
                    <a:p>
                      <a:pPr algn="ctr"/>
                      <a:r>
                        <a:rPr lang="en-US" sz="1100" kern="1200" dirty="0" smtClean="0">
                          <a:solidFill>
                            <a:schemeClr val="tx1"/>
                          </a:solidFill>
                          <a:latin typeface="+mn-lt"/>
                          <a:ea typeface="+mn-ea"/>
                          <a:cs typeface="+mn-cs"/>
                        </a:rPr>
                        <a:t>1 lab</a:t>
                      </a:r>
                      <a:endParaRPr lang="en-US" sz="110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kern="1200" dirty="0" smtClean="0">
                          <a:solidFill>
                            <a:schemeClr val="tx1"/>
                          </a:solidFill>
                          <a:latin typeface="+mn-lt"/>
                          <a:ea typeface="+mn-ea"/>
                          <a:cs typeface="+mn-cs"/>
                        </a:rPr>
                        <a:t>Abnormal result,</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if </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1 sample is over the cut-off</a:t>
                      </a:r>
                      <a:r>
                        <a:rPr lang="en-US" sz="1100" kern="1200" baseline="0" dirty="0" smtClean="0">
                          <a:solidFill>
                            <a:schemeClr val="tx1"/>
                          </a:solidFill>
                          <a:latin typeface="+mn-lt"/>
                          <a:ea typeface="+mn-ea"/>
                          <a:cs typeface="+mn-cs"/>
                        </a:rPr>
                        <a:t> value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kern="1200" baseline="0" dirty="0" smtClean="0">
                          <a:solidFill>
                            <a:schemeClr val="tx1"/>
                          </a:solidFill>
                          <a:latin typeface="+mn-lt"/>
                          <a:ea typeface="+mn-ea"/>
                          <a:cs typeface="+mn-cs"/>
                        </a:rPr>
                        <a:t>Validation study, 2012: 100ng FIT cut-off value continued</a:t>
                      </a:r>
                      <a:endParaRPr lang="en-US" sz="1100" baseline="0" dirty="0" smtClean="0">
                        <a:solidFill>
                          <a:schemeClr val="tx1"/>
                        </a:solidFill>
                        <a:latin typeface="+mj-lt"/>
                      </a:endParaRPr>
                    </a:p>
                  </a:txBody>
                  <a:tcPr/>
                </a:tc>
              </a:tr>
              <a:tr h="657797">
                <a:tc>
                  <a:txBody>
                    <a:bodyPr/>
                    <a:lstStyle/>
                    <a:p>
                      <a:r>
                        <a:rPr lang="en-US" sz="1100" b="1" dirty="0" smtClean="0">
                          <a:solidFill>
                            <a:schemeClr val="tx1"/>
                          </a:solidFill>
                          <a:latin typeface="+mj-lt"/>
                        </a:rPr>
                        <a:t>NL</a:t>
                      </a:r>
                      <a:endParaRPr lang="en-US" sz="11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latin typeface="+mn-lt"/>
                          <a:ea typeface="+mn-ea"/>
                          <a:cs typeface="+mn-cs"/>
                        </a:rPr>
                        <a:t>Alere</a:t>
                      </a:r>
                      <a:endParaRPr lang="en-US" sz="1100" kern="1200" dirty="0" smtClean="0">
                        <a:solidFill>
                          <a:schemeClr val="tx1"/>
                        </a:solidFill>
                        <a:latin typeface="+mn-lt"/>
                        <a:ea typeface="+mn-ea"/>
                        <a:cs typeface="+mn-cs"/>
                      </a:endParaRPr>
                    </a:p>
                  </a:txBody>
                  <a:tcPr/>
                </a:tc>
                <a:tc>
                  <a:txBody>
                    <a:bodyPr/>
                    <a:lstStyle/>
                    <a:p>
                      <a:r>
                        <a:rPr lang="en-US" sz="1100" kern="1200" dirty="0" smtClean="0">
                          <a:solidFill>
                            <a:schemeClr val="tx1"/>
                          </a:solidFill>
                          <a:latin typeface="+mn-lt"/>
                          <a:ea typeface="+mn-ea"/>
                          <a:cs typeface="+mn-cs"/>
                        </a:rPr>
                        <a:t>2 samples per 2 stools</a:t>
                      </a:r>
                      <a:endParaRPr lang="en-US" sz="1100" kern="1200" dirty="0">
                        <a:solidFill>
                          <a:schemeClr val="tx1"/>
                        </a:solidFill>
                        <a:latin typeface="+mn-lt"/>
                        <a:ea typeface="+mn-ea"/>
                        <a:cs typeface="+mn-cs"/>
                      </a:endParaRPr>
                    </a:p>
                  </a:txBody>
                  <a:tcPr/>
                </a:tc>
                <a:tc>
                  <a:txBody>
                    <a:bodyPr/>
                    <a:lstStyle/>
                    <a:p>
                      <a:r>
                        <a:rPr lang="en-US" sz="1100" dirty="0" smtClean="0">
                          <a:solidFill>
                            <a:schemeClr val="tx1"/>
                          </a:solidFill>
                          <a:latin typeface="+mj-lt"/>
                        </a:rPr>
                        <a:t>≥ 100ng/ml</a:t>
                      </a:r>
                      <a:endParaRPr lang="en-US" sz="1100" dirty="0">
                        <a:solidFill>
                          <a:schemeClr val="tx1"/>
                        </a:solidFill>
                        <a:latin typeface="+mj-lt"/>
                      </a:endParaRPr>
                    </a:p>
                  </a:txBody>
                  <a:tcPr/>
                </a:tc>
                <a:tc>
                  <a:txBody>
                    <a:bodyPr/>
                    <a:lstStyle/>
                    <a:p>
                      <a:r>
                        <a:rPr lang="en-US" sz="1100" kern="1200" dirty="0" smtClean="0">
                          <a:solidFill>
                            <a:schemeClr val="tx1"/>
                          </a:solidFill>
                          <a:latin typeface="+mn-lt"/>
                          <a:ea typeface="+mn-ea"/>
                          <a:cs typeface="+mn-cs"/>
                        </a:rPr>
                        <a:t>10 mcg of </a:t>
                      </a:r>
                      <a:r>
                        <a:rPr lang="en-US" sz="1100" kern="1200" dirty="0" err="1" smtClean="0">
                          <a:solidFill>
                            <a:schemeClr val="tx1"/>
                          </a:solidFill>
                          <a:latin typeface="+mn-lt"/>
                          <a:ea typeface="+mn-ea"/>
                          <a:cs typeface="+mn-cs"/>
                        </a:rPr>
                        <a:t>Hbg</a:t>
                      </a:r>
                      <a:r>
                        <a:rPr lang="en-US" sz="1100" kern="1200" dirty="0" smtClean="0">
                          <a:solidFill>
                            <a:schemeClr val="tx1"/>
                          </a:solidFill>
                          <a:latin typeface="+mn-lt"/>
                          <a:ea typeface="+mn-ea"/>
                          <a:cs typeface="+mn-cs"/>
                        </a:rPr>
                        <a:t>/g</a:t>
                      </a:r>
                      <a:endParaRPr lang="en-US" sz="1100" kern="1200" dirty="0">
                        <a:solidFill>
                          <a:schemeClr val="tx1"/>
                        </a:solidFill>
                        <a:latin typeface="+mn-lt"/>
                        <a:ea typeface="+mn-ea"/>
                        <a:cs typeface="+mn-cs"/>
                      </a:endParaRPr>
                    </a:p>
                  </a:txBody>
                  <a:tcPr/>
                </a:tc>
                <a:tc>
                  <a:txBody>
                    <a:bodyPr/>
                    <a:lstStyle/>
                    <a:p>
                      <a:pPr algn="ctr"/>
                      <a:r>
                        <a:rPr lang="en-US" sz="1100" kern="1200" dirty="0" smtClean="0">
                          <a:solidFill>
                            <a:schemeClr val="tx1"/>
                          </a:solidFill>
                          <a:latin typeface="+mn-lt"/>
                          <a:ea typeface="+mn-ea"/>
                          <a:cs typeface="+mn-cs"/>
                        </a:rPr>
                        <a:t>1 lab</a:t>
                      </a:r>
                      <a:endParaRPr lang="en-US" sz="1100" kern="1200" dirty="0">
                        <a:solidFill>
                          <a:schemeClr val="tx1"/>
                        </a:solidFill>
                        <a:latin typeface="+mn-lt"/>
                        <a:ea typeface="+mn-ea"/>
                        <a:cs typeface="+mn-cs"/>
                      </a:endParaRPr>
                    </a:p>
                  </a:txBody>
                  <a:tcPr/>
                </a:tc>
                <a:tc>
                  <a:txBody>
                    <a:bodyPr/>
                    <a:lstStyle/>
                    <a:p>
                      <a:r>
                        <a:rPr lang="en-US" sz="1100" dirty="0" smtClean="0">
                          <a:solidFill>
                            <a:schemeClr val="tx1"/>
                          </a:solidFill>
                          <a:latin typeface="+mj-lt"/>
                        </a:rPr>
                        <a:t>Completed a validation study comparing FIT to </a:t>
                      </a:r>
                      <a:r>
                        <a:rPr lang="en-US" sz="1100" dirty="0" err="1" smtClean="0">
                          <a:solidFill>
                            <a:schemeClr val="tx1"/>
                          </a:solidFill>
                          <a:latin typeface="+mj-lt"/>
                        </a:rPr>
                        <a:t>FTg</a:t>
                      </a:r>
                      <a:r>
                        <a:rPr lang="en-US" sz="1100" dirty="0" smtClean="0">
                          <a:solidFill>
                            <a:schemeClr val="tx1"/>
                          </a:solidFill>
                          <a:latin typeface="+mj-lt"/>
                        </a:rPr>
                        <a:t> and colonoscopy results in 2011 </a:t>
                      </a:r>
                      <a:endParaRPr lang="en-US" sz="1100" dirty="0">
                        <a:solidFill>
                          <a:schemeClr val="tx1"/>
                        </a:solidFill>
                        <a:latin typeface="+mj-lt"/>
                      </a:endParaRPr>
                    </a:p>
                  </a:txBody>
                  <a:tcPr/>
                </a:tc>
              </a:tr>
            </a:tbl>
          </a:graphicData>
        </a:graphic>
      </p:graphicFrame>
      <p:sp>
        <p:nvSpPr>
          <p:cNvPr id="5" name="TextBox 4"/>
          <p:cNvSpPr txBox="1"/>
          <p:nvPr/>
        </p:nvSpPr>
        <p:spPr>
          <a:xfrm>
            <a:off x="1619672" y="1196752"/>
            <a:ext cx="7372128" cy="646331"/>
          </a:xfrm>
          <a:prstGeom prst="rect">
            <a:avLst/>
          </a:prstGeom>
          <a:noFill/>
        </p:spPr>
        <p:txBody>
          <a:bodyPr wrap="square" rtlCol="0">
            <a:spAutoFit/>
          </a:bodyPr>
          <a:lstStyle/>
          <a:p>
            <a:r>
              <a:rPr lang="en-CA" dirty="0" smtClean="0"/>
              <a:t>Does your program offer FIT testing as an entry level test? If so, what are the specific sampling details for this test? </a:t>
            </a:r>
            <a:endParaRPr lang="en-CA" dirty="0"/>
          </a:p>
        </p:txBody>
      </p:sp>
      <p:sp>
        <p:nvSpPr>
          <p:cNvPr id="7" name="Rectangle 6"/>
          <p:cNvSpPr/>
          <p:nvPr/>
        </p:nvSpPr>
        <p:spPr>
          <a:xfrm>
            <a:off x="251518" y="5996008"/>
            <a:ext cx="8640961" cy="246221"/>
          </a:xfrm>
          <a:prstGeom prst="rect">
            <a:avLst/>
          </a:prstGeom>
          <a:noFill/>
        </p:spPr>
        <p:txBody>
          <a:bodyPr wrap="square">
            <a:spAutoFit/>
          </a:bodyPr>
          <a:lstStyle/>
          <a:p>
            <a:r>
              <a:rPr lang="en-CA" sz="1000" dirty="0"/>
              <a:t>---- No information was provided at the time the data was collected</a:t>
            </a:r>
          </a:p>
        </p:txBody>
      </p:sp>
      <p:sp>
        <p:nvSpPr>
          <p:cNvPr id="2" name="Slide Number Placeholder 1"/>
          <p:cNvSpPr>
            <a:spLocks noGrp="1"/>
          </p:cNvSpPr>
          <p:nvPr>
            <p:ph type="sldNum" sz="quarter" idx="12"/>
          </p:nvPr>
        </p:nvSpPr>
        <p:spPr/>
        <p:txBody>
          <a:bodyPr/>
          <a:lstStyle/>
          <a:p>
            <a:fld id="{C35E50E1-3288-4B49-A832-AC6F42EE392F}" type="slidenum">
              <a:rPr lang="en-US" smtClean="0"/>
              <a:pPr/>
              <a:t>23</a:t>
            </a:fld>
            <a:endParaRPr lang="en-US" dirty="0"/>
          </a:p>
        </p:txBody>
      </p:sp>
    </p:spTree>
    <p:extLst>
      <p:ext uri="{BB962C8B-B14F-4D97-AF65-F5344CB8AC3E}">
        <p14:creationId xmlns:p14="http://schemas.microsoft.com/office/powerpoint/2010/main" val="10757000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algn="ctr"/>
            <a:r>
              <a:rPr lang="en-CA" dirty="0" smtClean="0"/>
              <a:t>Diagnostic Follow-Up After an Abnormal Fecal Test Result</a:t>
            </a:r>
            <a:endParaRPr lang="en-CA" dirty="0"/>
          </a:p>
        </p:txBody>
      </p:sp>
      <p:sp>
        <p:nvSpPr>
          <p:cNvPr id="9" name="Subtitle 5"/>
          <p:cNvSpPr txBox="1">
            <a:spLocks/>
          </p:cNvSpPr>
          <p:nvPr/>
        </p:nvSpPr>
        <p:spPr>
          <a:xfrm>
            <a:off x="926024" y="3861048"/>
            <a:ext cx="7558608"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200" dirty="0">
                <a:solidFill>
                  <a:schemeClr val="tx1">
                    <a:lumMod val="65000"/>
                    <a:lumOff val="35000"/>
                  </a:schemeClr>
                </a:solidFill>
              </a:rPr>
              <a:t>Individuals who have an abnormal </a:t>
            </a:r>
            <a:r>
              <a:rPr lang="en-CA" sz="2200" dirty="0" smtClean="0">
                <a:solidFill>
                  <a:schemeClr val="tx1">
                    <a:lumMod val="65000"/>
                    <a:lumOff val="35000"/>
                  </a:schemeClr>
                </a:solidFill>
              </a:rPr>
              <a:t>fecal test are notified of their result and </a:t>
            </a:r>
            <a:r>
              <a:rPr lang="en-CA" sz="2200" dirty="0">
                <a:solidFill>
                  <a:schemeClr val="tx1">
                    <a:lumMod val="65000"/>
                    <a:lumOff val="35000"/>
                  </a:schemeClr>
                </a:solidFill>
              </a:rPr>
              <a:t>invited </a:t>
            </a:r>
            <a:r>
              <a:rPr lang="en-CA" sz="2200" dirty="0" smtClean="0">
                <a:solidFill>
                  <a:schemeClr val="tx1">
                    <a:lumMod val="65000"/>
                    <a:lumOff val="35000"/>
                  </a:schemeClr>
                </a:solidFill>
              </a:rPr>
              <a:t>for diagnostic follow-up, most commonly with colonoscopy. </a:t>
            </a:r>
            <a:r>
              <a:rPr lang="en-CA" sz="2200" dirty="0">
                <a:solidFill>
                  <a:schemeClr val="tx1">
                    <a:lumMod val="65000"/>
                    <a:lumOff val="35000"/>
                  </a:schemeClr>
                </a:solidFill>
              </a:rPr>
              <a:t>Timely follow-up after an abnormal </a:t>
            </a:r>
            <a:r>
              <a:rPr lang="en-CA" sz="2200" dirty="0" smtClean="0">
                <a:solidFill>
                  <a:schemeClr val="tx1">
                    <a:lumMod val="65000"/>
                    <a:lumOff val="35000"/>
                  </a:schemeClr>
                </a:solidFill>
              </a:rPr>
              <a:t>fecal test is optimized with an </a:t>
            </a:r>
            <a:r>
              <a:rPr lang="en-CA" sz="2200" dirty="0">
                <a:solidFill>
                  <a:schemeClr val="tx1">
                    <a:lumMod val="65000"/>
                    <a:lumOff val="35000"/>
                  </a:schemeClr>
                </a:solidFill>
              </a:rPr>
              <a:t>efficient referral </a:t>
            </a:r>
            <a:r>
              <a:rPr lang="en-CA" sz="2200" dirty="0" smtClean="0">
                <a:solidFill>
                  <a:schemeClr val="tx1">
                    <a:lumMod val="65000"/>
                    <a:lumOff val="35000"/>
                  </a:schemeClr>
                </a:solidFill>
              </a:rPr>
              <a:t>process, which can be </a:t>
            </a:r>
            <a:r>
              <a:rPr lang="en-CA" sz="2200" dirty="0">
                <a:solidFill>
                  <a:schemeClr val="tx1">
                    <a:lumMod val="65000"/>
                    <a:lumOff val="35000"/>
                  </a:schemeClr>
                </a:solidFill>
              </a:rPr>
              <a:t>facilitated by a navigation </a:t>
            </a:r>
            <a:r>
              <a:rPr lang="en-CA" sz="2200" dirty="0" smtClean="0">
                <a:solidFill>
                  <a:schemeClr val="tx1">
                    <a:lumMod val="65000"/>
                    <a:lumOff val="35000"/>
                  </a:schemeClr>
                </a:solidFill>
              </a:rPr>
              <a:t>system and/or screening program. It is important to monitor colonoscopy quality to maximize the benefits of screening. </a:t>
            </a:r>
            <a:endParaRPr lang="en-CA" sz="2200" dirty="0">
              <a:solidFill>
                <a:schemeClr val="tx1">
                  <a:lumMod val="65000"/>
                  <a:lumOff val="35000"/>
                </a:schemeClr>
              </a:solidFill>
            </a:endParaRPr>
          </a:p>
        </p:txBody>
      </p:sp>
      <p:sp>
        <p:nvSpPr>
          <p:cNvPr id="4" name="Subtitle 5"/>
          <p:cNvSpPr txBox="1">
            <a:spLocks/>
          </p:cNvSpPr>
          <p:nvPr/>
        </p:nvSpPr>
        <p:spPr>
          <a:xfrm>
            <a:off x="457200" y="4077072"/>
            <a:ext cx="8214792"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24</a:t>
            </a:fld>
            <a:endParaRPr lang="en-US"/>
          </a:p>
        </p:txBody>
      </p:sp>
    </p:spTree>
    <p:extLst>
      <p:ext uri="{BB962C8B-B14F-4D97-AF65-F5344CB8AC3E}">
        <p14:creationId xmlns:p14="http://schemas.microsoft.com/office/powerpoint/2010/main" val="3437141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7272808" cy="634082"/>
          </a:xfrm>
        </p:spPr>
        <p:txBody>
          <a:bodyPr/>
          <a:lstStyle/>
          <a:p>
            <a:r>
              <a:rPr lang="en-CA" sz="3000" dirty="0" smtClean="0"/>
              <a:t>Diagnostic Follow-Up After an Abnormal Fecal Test Result - </a:t>
            </a:r>
            <a:r>
              <a:rPr lang="en-CA" sz="3000" dirty="0"/>
              <a:t>Highlights</a:t>
            </a:r>
          </a:p>
        </p:txBody>
      </p:sp>
      <p:sp>
        <p:nvSpPr>
          <p:cNvPr id="3" name="Content Placeholder 2"/>
          <p:cNvSpPr>
            <a:spLocks noGrp="1"/>
          </p:cNvSpPr>
          <p:nvPr>
            <p:ph idx="1"/>
          </p:nvPr>
        </p:nvSpPr>
        <p:spPr>
          <a:xfrm>
            <a:off x="323528" y="1412776"/>
            <a:ext cx="8640960" cy="5184575"/>
          </a:xfrm>
        </p:spPr>
        <p:txBody>
          <a:bodyPr>
            <a:noAutofit/>
          </a:bodyPr>
          <a:lstStyle/>
          <a:p>
            <a:pPr marL="0" indent="0">
              <a:buNone/>
            </a:pPr>
            <a:r>
              <a:rPr lang="en-CA" sz="1500" dirty="0"/>
              <a:t>Follow-Up After an Abnormal Fecal Test Result (refer to slide #</a:t>
            </a:r>
            <a:r>
              <a:rPr lang="en-CA" sz="1500" dirty="0" smtClean="0"/>
              <a:t>27-28)</a:t>
            </a:r>
            <a:endParaRPr lang="en-CA" sz="1500" dirty="0"/>
          </a:p>
          <a:p>
            <a:r>
              <a:rPr lang="en-CA" sz="1500" dirty="0"/>
              <a:t>Colorectal cancer screening programs will follow-up with an individual after they receive an abnormal (positive) fecal test result. </a:t>
            </a:r>
            <a:r>
              <a:rPr lang="en-CA" sz="1500" dirty="0" smtClean="0"/>
              <a:t>Eight provinces </a:t>
            </a:r>
            <a:r>
              <a:rPr lang="en-CA" sz="1500" dirty="0"/>
              <a:t>send </a:t>
            </a:r>
            <a:r>
              <a:rPr lang="en-CA" sz="1500" dirty="0" smtClean="0"/>
              <a:t>result letters after an </a:t>
            </a:r>
            <a:r>
              <a:rPr lang="en-CA" sz="1500" dirty="0"/>
              <a:t>abnormal fecal test to both the individual and their primary care provider. Others only send </a:t>
            </a:r>
            <a:r>
              <a:rPr lang="en-CA" sz="1500" dirty="0" smtClean="0"/>
              <a:t>result letters </a:t>
            </a:r>
            <a:r>
              <a:rPr lang="en-CA" sz="1500" dirty="0"/>
              <a:t>either to the </a:t>
            </a:r>
            <a:r>
              <a:rPr lang="en-CA" sz="1500" dirty="0" smtClean="0"/>
              <a:t>individual </a:t>
            </a:r>
            <a:r>
              <a:rPr lang="en-CA" sz="1500" dirty="0"/>
              <a:t>or the primary care </a:t>
            </a:r>
            <a:r>
              <a:rPr lang="en-CA" sz="1500" dirty="0" smtClean="0"/>
              <a:t>provider; and seven provinces also contact individuals by phone. </a:t>
            </a:r>
          </a:p>
          <a:p>
            <a:pPr marL="0" indent="0">
              <a:buNone/>
            </a:pPr>
            <a:endParaRPr lang="en-CA" sz="1500" dirty="0"/>
          </a:p>
          <a:p>
            <a:pPr marL="0" indent="0">
              <a:buNone/>
            </a:pPr>
            <a:r>
              <a:rPr lang="en-CA" sz="1500" dirty="0" smtClean="0"/>
              <a:t>Process for Following-Up After an Abnormal Result </a:t>
            </a:r>
            <a:r>
              <a:rPr lang="en-CA" sz="1500" dirty="0"/>
              <a:t>(refer to slide #29-30</a:t>
            </a:r>
            <a:r>
              <a:rPr lang="en-CA" sz="1500" dirty="0" smtClean="0"/>
              <a:t>)</a:t>
            </a:r>
          </a:p>
          <a:p>
            <a:r>
              <a:rPr lang="en-CA" sz="1500" dirty="0" smtClean="0"/>
              <a:t>Processes </a:t>
            </a:r>
            <a:r>
              <a:rPr lang="en-CA" sz="1500" dirty="0"/>
              <a:t>for communicating the abnormal result back to the individual and primary care provider differs across the country. Some provinces have coordinated systems where a </a:t>
            </a:r>
            <a:r>
              <a:rPr lang="en-CA" sz="1500" dirty="0" smtClean="0"/>
              <a:t>program administrator/ nurse navigator/patient </a:t>
            </a:r>
            <a:r>
              <a:rPr lang="en-CA" sz="1500" dirty="0"/>
              <a:t>coordinator contacts the </a:t>
            </a:r>
            <a:r>
              <a:rPr lang="en-CA" sz="1500" dirty="0" smtClean="0"/>
              <a:t>individual and/or primary </a:t>
            </a:r>
            <a:r>
              <a:rPr lang="en-CA" sz="1500" dirty="0"/>
              <a:t>care </a:t>
            </a:r>
            <a:r>
              <a:rPr lang="en-CA" sz="1500" dirty="0" smtClean="0"/>
              <a:t>provider and schedules </a:t>
            </a:r>
            <a:r>
              <a:rPr lang="en-CA" sz="1500" dirty="0"/>
              <a:t>a </a:t>
            </a:r>
            <a:r>
              <a:rPr lang="en-CA" sz="1500" dirty="0" smtClean="0"/>
              <a:t>colonoscopy; </a:t>
            </a:r>
            <a:r>
              <a:rPr lang="en-CA" sz="1500" dirty="0"/>
              <a:t>others </a:t>
            </a:r>
            <a:r>
              <a:rPr lang="en-CA" sz="1500" dirty="0" smtClean="0"/>
              <a:t>directly </a:t>
            </a:r>
            <a:r>
              <a:rPr lang="en-CA" sz="1500" dirty="0"/>
              <a:t>communicate with the primary care providers through </a:t>
            </a:r>
            <a:r>
              <a:rPr lang="en-CA" sz="1500" dirty="0" smtClean="0"/>
              <a:t>centralized databases/referral processes to allow them to book a follow-up colonoscopy; </a:t>
            </a:r>
            <a:r>
              <a:rPr lang="en-CA" sz="1500" dirty="0"/>
              <a:t>and with individuals through program databases or by </a:t>
            </a:r>
            <a:r>
              <a:rPr lang="en-CA" sz="1500" dirty="0" smtClean="0"/>
              <a:t>phone</a:t>
            </a:r>
            <a:r>
              <a:rPr lang="en-CA" sz="1500" dirty="0"/>
              <a:t>. </a:t>
            </a:r>
            <a:endParaRPr lang="en-CA" sz="1500" dirty="0" smtClean="0"/>
          </a:p>
          <a:p>
            <a:pPr marL="0" indent="0">
              <a:buNone/>
            </a:pPr>
            <a:endParaRPr lang="en-CA" sz="1500" dirty="0"/>
          </a:p>
          <a:p>
            <a:pPr marL="0" indent="0">
              <a:buNone/>
            </a:pPr>
            <a:r>
              <a:rPr lang="en-CA" sz="1500" dirty="0"/>
              <a:t>Recall After and Abnormal Fecal Test and Negative Colonoscopy (refer to slide #31)</a:t>
            </a:r>
          </a:p>
          <a:p>
            <a:r>
              <a:rPr lang="en-CA" sz="1500" dirty="0"/>
              <a:t>R</a:t>
            </a:r>
            <a:r>
              <a:rPr lang="en-CA" sz="1500" dirty="0" smtClean="0"/>
              <a:t>ecall recommendations vary </a:t>
            </a:r>
            <a:r>
              <a:rPr lang="en-CA" sz="1500" dirty="0"/>
              <a:t>after an individual receives an abnormal fecal test but a negative colonoscopy result. </a:t>
            </a:r>
            <a:r>
              <a:rPr lang="en-CA" sz="1500" dirty="0" smtClean="0"/>
              <a:t>All provinces and one territory recall </a:t>
            </a:r>
            <a:r>
              <a:rPr lang="en-CA" sz="1500" dirty="0"/>
              <a:t>individuals for FIT testing </a:t>
            </a:r>
            <a:r>
              <a:rPr lang="en-CA" sz="1500" dirty="0" smtClean="0"/>
              <a:t>after two years (two provinces), five years (</a:t>
            </a:r>
            <a:r>
              <a:rPr lang="en-CA" sz="1500" dirty="0"/>
              <a:t>two provinces)</a:t>
            </a:r>
            <a:r>
              <a:rPr lang="en-CA" sz="1500" dirty="0" smtClean="0"/>
              <a:t> or ten years (five provinces/one territory). Manitoba </a:t>
            </a:r>
            <a:r>
              <a:rPr lang="en-CA" sz="1500" dirty="0"/>
              <a:t>and Ontario recall individuals using both fecal occult blood tests (</a:t>
            </a:r>
            <a:r>
              <a:rPr lang="en-CA" sz="1500" dirty="0" err="1"/>
              <a:t>FTg</a:t>
            </a:r>
            <a:r>
              <a:rPr lang="en-CA" sz="1500" dirty="0"/>
              <a:t> and FIT) but individuals are recalled at different intervals; in Manitoba recall is after </a:t>
            </a:r>
            <a:r>
              <a:rPr lang="en-CA" sz="1500" dirty="0" smtClean="0"/>
              <a:t>five </a:t>
            </a:r>
            <a:r>
              <a:rPr lang="en-CA" sz="1500" dirty="0"/>
              <a:t>years and in Ontario recall is after </a:t>
            </a:r>
            <a:r>
              <a:rPr lang="en-CA" sz="1500" dirty="0" smtClean="0"/>
              <a:t>ten </a:t>
            </a:r>
            <a:r>
              <a:rPr lang="en-CA" sz="1500" dirty="0"/>
              <a:t>years.</a:t>
            </a:r>
          </a:p>
          <a:p>
            <a:pPr marL="0" indent="0">
              <a:buNone/>
            </a:pPr>
            <a:endParaRPr lang="en-CA" sz="1600"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25</a:t>
            </a:fld>
            <a:endParaRPr lang="en-US" dirty="0"/>
          </a:p>
        </p:txBody>
      </p:sp>
    </p:spTree>
    <p:extLst>
      <p:ext uri="{BB962C8B-B14F-4D97-AF65-F5344CB8AC3E}">
        <p14:creationId xmlns:p14="http://schemas.microsoft.com/office/powerpoint/2010/main" val="2145804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Follow-Up After an Abnormal Fecal Test Result</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2527363352"/>
              </p:ext>
            </p:extLst>
          </p:nvPr>
        </p:nvGraphicFramePr>
        <p:xfrm>
          <a:off x="73594" y="1494989"/>
          <a:ext cx="8890894" cy="4529143"/>
        </p:xfrm>
        <a:graphic>
          <a:graphicData uri="http://schemas.openxmlformats.org/drawingml/2006/table">
            <a:tbl>
              <a:tblPr firstRow="1" firstCol="1" bandRow="1">
                <a:tableStyleId>{5C22544A-7EE6-4342-B048-85BDC9FD1C3A}</a:tableStyleId>
              </a:tblPr>
              <a:tblGrid>
                <a:gridCol w="508419"/>
                <a:gridCol w="747672"/>
                <a:gridCol w="975855"/>
                <a:gridCol w="790967"/>
                <a:gridCol w="1334467"/>
                <a:gridCol w="4533514"/>
              </a:tblGrid>
              <a:tr h="179239">
                <a:tc>
                  <a:txBody>
                    <a:bodyPr/>
                    <a:lstStyle/>
                    <a:p>
                      <a:pPr>
                        <a:lnSpc>
                          <a:spcPct val="107000"/>
                        </a:lnSpc>
                        <a:spcAft>
                          <a:spcPts val="0"/>
                        </a:spcAft>
                      </a:pPr>
                      <a:endParaRPr lang="en-CA" sz="1100"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gridSpan="3">
                  <a:txBody>
                    <a:bodyPr/>
                    <a:lstStyle/>
                    <a:p>
                      <a:pPr>
                        <a:lnSpc>
                          <a:spcPct val="107000"/>
                        </a:lnSpc>
                        <a:spcAft>
                          <a:spcPts val="0"/>
                        </a:spcAft>
                      </a:pPr>
                      <a:r>
                        <a:rPr lang="en-CA" sz="1100" b="1" dirty="0" smtClean="0">
                          <a:solidFill>
                            <a:schemeClr val="bg1"/>
                          </a:solidFill>
                          <a:effectLst/>
                          <a:latin typeface="+mj-lt"/>
                          <a:ea typeface="Calibri" panose="020F0502020204030204" pitchFamily="34" charset="0"/>
                          <a:cs typeface="Times New Roman" panose="02020603050405020304" pitchFamily="18" charset="0"/>
                        </a:rPr>
                        <a:t>Who</a:t>
                      </a:r>
                      <a:r>
                        <a:rPr lang="en-CA" sz="1100" b="1" baseline="0" dirty="0" smtClean="0">
                          <a:solidFill>
                            <a:schemeClr val="bg1"/>
                          </a:solidFill>
                          <a:effectLst/>
                          <a:latin typeface="+mj-lt"/>
                          <a:ea typeface="Calibri" panose="020F0502020204030204" pitchFamily="34" charset="0"/>
                          <a:cs typeface="Times New Roman" panose="02020603050405020304" pitchFamily="18" charset="0"/>
                        </a:rPr>
                        <a:t> is the result letter sent to?</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hMerge="1">
                  <a:txBody>
                    <a:bodyPr/>
                    <a:lstStyle/>
                    <a:p>
                      <a:endParaRPr lang="en-CA"/>
                    </a:p>
                  </a:txBody>
                  <a:tcPr/>
                </a:tc>
                <a:tc hMerge="1">
                  <a:txBody>
                    <a:bodyPr/>
                    <a:lstStyle/>
                    <a:p>
                      <a:endParaRPr lang="en-CA"/>
                    </a:p>
                  </a:txBody>
                  <a:tcPr/>
                </a:tc>
                <a:tc rowSpan="2">
                  <a:txBody>
                    <a:bodyPr/>
                    <a:lstStyle/>
                    <a:p>
                      <a:pPr>
                        <a:lnSpc>
                          <a:spcPct val="107000"/>
                        </a:lnSpc>
                        <a:spcAft>
                          <a:spcPts val="0"/>
                        </a:spcAft>
                      </a:pPr>
                      <a:r>
                        <a:rPr lang="en-CA" sz="1100" b="1" kern="1200" baseline="0" dirty="0" smtClean="0">
                          <a:solidFill>
                            <a:schemeClr val="bg1"/>
                          </a:solidFill>
                          <a:effectLst/>
                          <a:latin typeface="+mn-lt"/>
                          <a:ea typeface="Calibri" panose="020F0502020204030204" pitchFamily="34" charset="0"/>
                          <a:cs typeface="Times New Roman" panose="02020603050405020304" pitchFamily="18" charset="0"/>
                        </a:rPr>
                        <a:t>Other Notification Method (e.g. phone call, email) and to Whom is it Directed to (e.g. PCP, individual, both)?</a:t>
                      </a:r>
                    </a:p>
                  </a:txBody>
                  <a:tcPr marL="65329" marR="65329" marT="0" marB="0">
                    <a:solidFill>
                      <a:srgbClr val="0070C0"/>
                    </a:solidFill>
                  </a:tcPr>
                </a:tc>
                <a:tc rowSpan="2">
                  <a:txBody>
                    <a:bodyPr/>
                    <a:lstStyle/>
                    <a:p>
                      <a:pPr>
                        <a:lnSpc>
                          <a:spcPct val="107000"/>
                        </a:lnSpc>
                        <a:spcAft>
                          <a:spcPts val="0"/>
                        </a:spcAft>
                      </a:pPr>
                      <a:r>
                        <a:rPr lang="en-CA" sz="1100" b="1" dirty="0" smtClean="0">
                          <a:solidFill>
                            <a:schemeClr val="bg1"/>
                          </a:solidFill>
                          <a:effectLst/>
                          <a:latin typeface="+mj-lt"/>
                        </a:rPr>
                        <a:t>Additional Comments</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r>
              <a:tr h="587068">
                <a:tc>
                  <a:txBody>
                    <a:bodyPr/>
                    <a:lstStyle/>
                    <a:p>
                      <a:pPr>
                        <a:lnSpc>
                          <a:spcPct val="107000"/>
                        </a:lnSpc>
                        <a:spcAft>
                          <a:spcPts val="0"/>
                        </a:spcAft>
                      </a:pPr>
                      <a:r>
                        <a:rPr lang="en-CA" sz="1100" dirty="0">
                          <a:solidFill>
                            <a:schemeClr val="bg1"/>
                          </a:solidFill>
                          <a:effectLst/>
                          <a:latin typeface="+mj-lt"/>
                        </a:rPr>
                        <a:t> </a:t>
                      </a:r>
                      <a:endParaRPr lang="en-CA" sz="1100"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a:txBody>
                    <a:bodyPr/>
                    <a:lstStyle/>
                    <a:p>
                      <a:pPr>
                        <a:lnSpc>
                          <a:spcPct val="107000"/>
                        </a:lnSpc>
                        <a:spcAft>
                          <a:spcPts val="0"/>
                        </a:spcAft>
                      </a:pPr>
                      <a:r>
                        <a:rPr lang="en-CA" sz="1100" b="1" dirty="0" smtClean="0">
                          <a:solidFill>
                            <a:schemeClr val="bg1"/>
                          </a:solidFill>
                          <a:effectLst/>
                          <a:latin typeface="+mj-lt"/>
                          <a:ea typeface="Calibri" panose="020F0502020204030204" pitchFamily="34" charset="0"/>
                          <a:cs typeface="Times New Roman" panose="02020603050405020304" pitchFamily="18" charset="0"/>
                        </a:rPr>
                        <a:t>Primary Care </a:t>
                      </a:r>
                      <a:r>
                        <a:rPr lang="en-CA" sz="1100" b="1" baseline="0" dirty="0" smtClean="0">
                          <a:solidFill>
                            <a:schemeClr val="bg1"/>
                          </a:solidFill>
                          <a:effectLst/>
                          <a:latin typeface="+mj-lt"/>
                          <a:ea typeface="Calibri" panose="020F0502020204030204" pitchFamily="34" charset="0"/>
                          <a:cs typeface="Times New Roman" panose="02020603050405020304" pitchFamily="18" charset="0"/>
                        </a:rPr>
                        <a:t>Provider* only</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a:txBody>
                    <a:bodyPr/>
                    <a:lstStyle/>
                    <a:p>
                      <a:pPr>
                        <a:lnSpc>
                          <a:spcPct val="107000"/>
                        </a:lnSpc>
                        <a:spcAft>
                          <a:spcPts val="0"/>
                        </a:spcAft>
                      </a:pPr>
                      <a:r>
                        <a:rPr lang="en-CA" sz="1100" b="1" dirty="0" smtClean="0">
                          <a:solidFill>
                            <a:schemeClr val="bg1"/>
                          </a:solidFill>
                          <a:effectLst/>
                          <a:latin typeface="+mj-lt"/>
                          <a:ea typeface="Calibri" panose="020F0502020204030204" pitchFamily="34" charset="0"/>
                          <a:cs typeface="Times New Roman" panose="02020603050405020304" pitchFamily="18" charset="0"/>
                        </a:rPr>
                        <a:t>Individual** only</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a:txBody>
                    <a:bodyPr/>
                    <a:lstStyle/>
                    <a:p>
                      <a:pPr>
                        <a:lnSpc>
                          <a:spcPct val="107000"/>
                        </a:lnSpc>
                        <a:spcAft>
                          <a:spcPts val="0"/>
                        </a:spcAft>
                      </a:pPr>
                      <a:r>
                        <a:rPr lang="en-CA" sz="1100" b="1" baseline="0" dirty="0" smtClean="0">
                          <a:solidFill>
                            <a:schemeClr val="bg1"/>
                          </a:solidFill>
                          <a:effectLst/>
                          <a:latin typeface="+mj-lt"/>
                          <a:ea typeface="Calibri" panose="020F0502020204030204" pitchFamily="34" charset="0"/>
                          <a:cs typeface="Times New Roman" panose="02020603050405020304" pitchFamily="18" charset="0"/>
                        </a:rPr>
                        <a:t>Both Primary Care Provider and Individual</a:t>
                      </a:r>
                    </a:p>
                  </a:txBody>
                  <a:tcPr marL="65329" marR="65329" marT="0" marB="0">
                    <a:solidFill>
                      <a:srgbClr val="0070C0"/>
                    </a:solidFill>
                  </a:tcPr>
                </a:tc>
                <a:tc vMerge="1">
                  <a:txBody>
                    <a:bodyPr/>
                    <a:lstStyle/>
                    <a:p>
                      <a:endParaRPr lang="en-CA"/>
                    </a:p>
                  </a:txBody>
                  <a:tcPr/>
                </a:tc>
                <a:tc vMerge="1">
                  <a:txBody>
                    <a:bodyPr/>
                    <a:lstStyle/>
                    <a:p>
                      <a:endParaRPr lang="en-CA"/>
                    </a:p>
                  </a:txBody>
                  <a:tcPr/>
                </a:tc>
              </a:tr>
              <a:tr h="273448">
                <a:tc>
                  <a:txBody>
                    <a:bodyPr/>
                    <a:lstStyle/>
                    <a:p>
                      <a:r>
                        <a:rPr lang="en-US" sz="1100" b="1" dirty="0" smtClean="0">
                          <a:solidFill>
                            <a:schemeClr val="bg1"/>
                          </a:solidFill>
                          <a:latin typeface="+mj-lt"/>
                        </a:rPr>
                        <a:t>NU</a:t>
                      </a:r>
                      <a:endParaRPr lang="en-US" sz="1100" b="1" dirty="0">
                        <a:solidFill>
                          <a:schemeClr val="bg1"/>
                        </a:solidFill>
                        <a:latin typeface="+mj-lt"/>
                      </a:endParaRPr>
                    </a:p>
                  </a:txBody>
                  <a:tcPr>
                    <a:solidFill>
                      <a:srgbClr val="0070C0"/>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C</a:t>
                      </a:r>
                      <a:r>
                        <a:rPr lang="en-US" sz="1100" dirty="0" smtClean="0">
                          <a:solidFill>
                            <a:schemeClr val="tx1"/>
                          </a:solidFill>
                        </a:rPr>
                        <a:t>urrently no organized screening program but plans are underway.</a:t>
                      </a:r>
                      <a:r>
                        <a:rPr lang="en-US" sz="1100" baseline="0" dirty="0" smtClean="0">
                          <a:solidFill>
                            <a:schemeClr val="tx1"/>
                          </a:solidFill>
                        </a:rPr>
                        <a:t> </a:t>
                      </a:r>
                      <a:r>
                        <a:rPr lang="en-US" sz="1100" dirty="0" smtClean="0">
                          <a:solidFill>
                            <a:schemeClr val="tx1"/>
                          </a:solidFill>
                        </a:rPr>
                        <a:t>For</a:t>
                      </a:r>
                      <a:r>
                        <a:rPr lang="en-US" sz="1100" baseline="0" dirty="0" smtClean="0">
                          <a:solidFill>
                            <a:schemeClr val="tx1"/>
                          </a:solidFill>
                        </a:rPr>
                        <a:t> opportunistic screening, results are sent to primary care providers and they follow-up with clients</a:t>
                      </a:r>
                      <a:endParaRPr lang="en-CA" sz="1100" dirty="0" smtClean="0">
                        <a:solidFill>
                          <a:schemeClr val="tx1"/>
                        </a:solidFill>
                      </a:endParaRPr>
                    </a:p>
                  </a:txBody>
                  <a:tcPr marL="65329" marR="65329" marT="0" marB="0">
                    <a:solidFill>
                      <a:schemeClr val="bg1">
                        <a:lumMod val="8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15152">
                <a:tc>
                  <a:txBody>
                    <a:bodyPr/>
                    <a:lstStyle/>
                    <a:p>
                      <a:r>
                        <a:rPr lang="en-US" sz="1100" b="1" dirty="0" smtClean="0">
                          <a:solidFill>
                            <a:schemeClr val="bg1"/>
                          </a:solidFill>
                          <a:latin typeface="+mj-lt"/>
                        </a:rPr>
                        <a:t>NT</a:t>
                      </a:r>
                    </a:p>
                  </a:txBody>
                  <a:tcPr>
                    <a:solidFill>
                      <a:srgbClr val="0070C0"/>
                    </a:solidFill>
                  </a:tcPr>
                </a:tc>
                <a:tc gridSpan="5">
                  <a:txBody>
                    <a:bodyPr/>
                    <a:lstStyle/>
                    <a:p>
                      <a:pPr algn="l"/>
                      <a:r>
                        <a:rPr lang="en-US" sz="1100" b="0" dirty="0" smtClean="0">
                          <a:solidFill>
                            <a:schemeClr val="tx1"/>
                          </a:solidFill>
                        </a:rPr>
                        <a:t>No organized screening program available</a:t>
                      </a:r>
                      <a:endParaRPr lang="en-US" sz="1100" b="0" dirty="0">
                        <a:solidFill>
                          <a:schemeClr val="tx1"/>
                        </a:solidFill>
                      </a:endParaRPr>
                    </a:p>
                  </a:txBody>
                  <a:tcPr marL="65329" marR="65329" marT="0" marB="0">
                    <a:solidFill>
                      <a:schemeClr val="bg1">
                        <a:lumMod val="8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61071">
                <a:tc>
                  <a:txBody>
                    <a:bodyPr/>
                    <a:lstStyle/>
                    <a:p>
                      <a:r>
                        <a:rPr lang="en-US" sz="1100" b="1" dirty="0" smtClean="0">
                          <a:solidFill>
                            <a:schemeClr val="bg1"/>
                          </a:solidFill>
                          <a:latin typeface="+mj-lt"/>
                        </a:rPr>
                        <a:t>YK</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cap="none" normalizeH="0" baseline="0" dirty="0" smtClean="0">
                          <a:ln>
                            <a:noFill/>
                          </a:ln>
                          <a:solidFill>
                            <a:schemeClr val="tx1"/>
                          </a:solidFill>
                          <a:effectLst/>
                          <a:latin typeface="+mn-lt"/>
                          <a:ea typeface="ヒラギノ角ゴ Pro W3" charset="-128"/>
                          <a:sym typeface="Wingdings 2" pitchFamily="18" charset="2"/>
                        </a:rPr>
                        <a:t>Clients are contacted by their primary care provider. Reminder letters are sent to clients to follow-up with their provider if program has not received a response from physician to complete referral. Other methods for follow-up after an abnormal results are being considered.</a:t>
                      </a:r>
                      <a:endParaRPr kumimoji="0" lang="en-US" sz="1100" b="0" i="0" u="none" strike="noStrike" cap="none" normalizeH="0" baseline="0" dirty="0" smtClean="0">
                        <a:ln>
                          <a:noFill/>
                        </a:ln>
                        <a:solidFill>
                          <a:schemeClr val="tx1"/>
                        </a:solidFill>
                        <a:effectLst/>
                        <a:latin typeface="+mn-lt"/>
                        <a:ea typeface="ヒラギノ角ゴ Pro W3" charset="-128"/>
                        <a:sym typeface="Wingdings 2" pitchFamily="18" charset="2"/>
                      </a:endParaRPr>
                    </a:p>
                  </a:txBody>
                  <a:tcPr marL="65329" marR="65329" marT="0" marB="0"/>
                </a:tc>
              </a:tr>
              <a:tr h="261071">
                <a:tc>
                  <a:txBody>
                    <a:bodyPr/>
                    <a:lstStyle/>
                    <a:p>
                      <a:r>
                        <a:rPr lang="en-US" sz="1100" b="1" dirty="0" smtClean="0">
                          <a:solidFill>
                            <a:schemeClr val="bg1"/>
                          </a:solidFill>
                          <a:latin typeface="+mj-lt"/>
                        </a:rPr>
                        <a:t>BC</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a:t>
                      </a:r>
                    </a:p>
                  </a:txBody>
                  <a:tcPr marL="65329" marR="65329"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marL="65329" marR="65329" marT="0" marB="0"/>
                </a:tc>
                <a:tc>
                  <a:txBody>
                    <a:bodyPr/>
                    <a:lstStyle/>
                    <a:p>
                      <a:pPr>
                        <a:spcAft>
                          <a:spcPts val="0"/>
                        </a:spcAft>
                      </a:pPr>
                      <a:r>
                        <a:rPr lang="en-CA" sz="1100" b="0" dirty="0" smtClean="0">
                          <a:solidFill>
                            <a:schemeClr val="tx1"/>
                          </a:solidFill>
                          <a:effectLst/>
                          <a:latin typeface="+mj-lt"/>
                        </a:rPr>
                        <a:t>Abnormal result letters are sent to clients from the program.</a:t>
                      </a:r>
                      <a:r>
                        <a:rPr lang="en-CA" sz="1100" b="0" baseline="0" dirty="0" smtClean="0">
                          <a:solidFill>
                            <a:schemeClr val="tx1"/>
                          </a:solidFill>
                          <a:effectLst/>
                          <a:latin typeface="+mj-lt"/>
                        </a:rPr>
                        <a:t> P</a:t>
                      </a:r>
                      <a:r>
                        <a:rPr lang="en-CA" sz="1100" b="0" dirty="0" smtClean="0">
                          <a:solidFill>
                            <a:schemeClr val="tx1"/>
                          </a:solidFill>
                          <a:effectLst/>
                          <a:latin typeface="+mj-lt"/>
                        </a:rPr>
                        <a:t>rimary care provider receive results from the lab directly.</a:t>
                      </a:r>
                      <a:endParaRPr lang="en-CA" sz="1100" b="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r h="731454">
                <a:tc>
                  <a:txBody>
                    <a:bodyPr/>
                    <a:lstStyle/>
                    <a:p>
                      <a:r>
                        <a:rPr lang="en-US" sz="1100" b="1" dirty="0" smtClean="0">
                          <a:solidFill>
                            <a:schemeClr val="bg1"/>
                          </a:solidFill>
                          <a:latin typeface="+mj-lt"/>
                        </a:rPr>
                        <a:t>AB</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marL="65329" marR="65329"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chemeClr val="tx1"/>
                          </a:solidFill>
                          <a:effectLst/>
                          <a:latin typeface="+mn-lt"/>
                          <a:ea typeface="ヒラギノ角ゴ Pro W3" charset="-128"/>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marL="65329" marR="65329" marT="0" marB="0"/>
                </a:tc>
                <a:tc>
                  <a:txBody>
                    <a:bodyPr/>
                    <a:lstStyle/>
                    <a:p>
                      <a:pPr algn="ctr"/>
                      <a:r>
                        <a:rPr lang="en-CA" sz="1100" dirty="0" smtClean="0">
                          <a:solidFill>
                            <a:schemeClr val="tx1"/>
                          </a:solidFill>
                        </a:rPr>
                        <a:t>No</a:t>
                      </a:r>
                      <a:endParaRPr lang="en-CA" sz="1100" dirty="0">
                        <a:solidFill>
                          <a:schemeClr val="tx1"/>
                        </a:solidFill>
                      </a:endParaRPr>
                    </a:p>
                  </a:txBody>
                  <a:tcPr marL="65329" marR="65329" marT="0" marB="0"/>
                </a:tc>
                <a:tc>
                  <a:txBody>
                    <a:bodyPr/>
                    <a:lstStyle/>
                    <a:p>
                      <a:pPr>
                        <a:spcAft>
                          <a:spcPts val="0"/>
                        </a:spcAft>
                      </a:pPr>
                      <a:r>
                        <a:rPr lang="en-CA" sz="1100" kern="1200" dirty="0" smtClean="0">
                          <a:solidFill>
                            <a:schemeClr val="tx1"/>
                          </a:solidFill>
                          <a:effectLst/>
                          <a:latin typeface="+mn-lt"/>
                          <a:ea typeface="+mn-ea"/>
                          <a:cs typeface="+mn-cs"/>
                        </a:rPr>
                        <a:t>Alberta Colorectal Cancer</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Screenin</a:t>
                      </a:r>
                      <a:r>
                        <a:rPr lang="en-CA" sz="1100" kern="1200" baseline="0" dirty="0" smtClean="0">
                          <a:solidFill>
                            <a:schemeClr val="tx1"/>
                          </a:solidFill>
                          <a:effectLst/>
                          <a:latin typeface="+mn-lt"/>
                          <a:ea typeface="+mn-ea"/>
                          <a:cs typeface="+mn-cs"/>
                        </a:rPr>
                        <a:t>g </a:t>
                      </a:r>
                      <a:r>
                        <a:rPr lang="en-CA" sz="1100" kern="1200" dirty="0" smtClean="0">
                          <a:solidFill>
                            <a:schemeClr val="tx1"/>
                          </a:solidFill>
                          <a:effectLst/>
                          <a:latin typeface="+mn-lt"/>
                          <a:ea typeface="+mn-ea"/>
                          <a:cs typeface="+mn-cs"/>
                        </a:rPr>
                        <a:t>Program sends</a:t>
                      </a:r>
                      <a:r>
                        <a:rPr lang="en-CA" sz="1100" kern="1200" baseline="0" dirty="0" smtClean="0">
                          <a:solidFill>
                            <a:schemeClr val="tx1"/>
                          </a:solidFill>
                          <a:effectLst/>
                          <a:latin typeface="+mn-lt"/>
                          <a:ea typeface="+mn-ea"/>
                          <a:cs typeface="+mn-cs"/>
                        </a:rPr>
                        <a:t> abnormal result letters to clients instructing them to contact their primary care provider to discuss the abnormal result and necessary follow-up. Primary care provider receives abnormal results through </a:t>
                      </a:r>
                      <a:r>
                        <a:rPr lang="en-CA" sz="1100" kern="1200" baseline="0" dirty="0" err="1" smtClean="0">
                          <a:solidFill>
                            <a:schemeClr val="tx1"/>
                          </a:solidFill>
                          <a:effectLst/>
                          <a:latin typeface="+mn-lt"/>
                          <a:ea typeface="+mn-ea"/>
                          <a:cs typeface="+mn-cs"/>
                        </a:rPr>
                        <a:t>Netcare</a:t>
                      </a:r>
                      <a:r>
                        <a:rPr lang="en-CA" sz="1100" kern="1200" baseline="0" dirty="0" smtClean="0">
                          <a:solidFill>
                            <a:schemeClr val="tx1"/>
                          </a:solidFill>
                          <a:effectLst/>
                          <a:latin typeface="+mn-lt"/>
                          <a:ea typeface="+mn-ea"/>
                          <a:cs typeface="+mn-cs"/>
                        </a:rPr>
                        <a:t> messaging.</a:t>
                      </a:r>
                      <a:endParaRPr lang="en-CA" sz="1100" kern="1200" dirty="0">
                        <a:solidFill>
                          <a:schemeClr val="tx1"/>
                        </a:solidFill>
                        <a:effectLst/>
                        <a:latin typeface="+mn-lt"/>
                        <a:ea typeface="Calibri" panose="020F0502020204030204" pitchFamily="34" charset="0"/>
                        <a:cs typeface="Times New Roman" panose="02020603050405020304" pitchFamily="18" charset="0"/>
                      </a:endParaRPr>
                    </a:p>
                  </a:txBody>
                  <a:tcPr marL="65329" marR="65329" marT="0" marB="0"/>
                </a:tc>
              </a:tr>
              <a:tr h="548591">
                <a:tc>
                  <a:txBody>
                    <a:bodyPr/>
                    <a:lstStyle/>
                    <a:p>
                      <a:r>
                        <a:rPr lang="en-US" sz="1100" b="1" dirty="0" smtClean="0">
                          <a:solidFill>
                            <a:schemeClr val="bg1"/>
                          </a:solidFill>
                          <a:latin typeface="+mj-lt"/>
                        </a:rPr>
                        <a:t>SK</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65329" marR="65329" marT="0" marB="0"/>
                </a:tc>
                <a:tc>
                  <a:txBody>
                    <a:bodyPr/>
                    <a:lstStyle/>
                    <a:p>
                      <a:pPr algn="ctr">
                        <a:spcAft>
                          <a:spcPts val="0"/>
                        </a:spcAft>
                      </a:pPr>
                      <a:r>
                        <a:rPr kumimoji="0" lang="en-US" sz="11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 </a:t>
                      </a:r>
                      <a:endParaRPr lang="en-CA" sz="1100" kern="1200" dirty="0">
                        <a:solidFill>
                          <a:schemeClr val="tx1"/>
                        </a:solidFill>
                        <a:effectLst/>
                        <a:latin typeface="+mn-lt"/>
                        <a:ea typeface="Calibri" panose="020F0502020204030204" pitchFamily="34" charset="0"/>
                        <a:cs typeface="Times New Roman" panose="02020603050405020304" pitchFamily="18" charset="0"/>
                      </a:endParaRPr>
                    </a:p>
                  </a:txBody>
                  <a:tcPr marL="65329" marR="6532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tx1"/>
                          </a:solidFill>
                          <a:effectLst/>
                          <a:latin typeface="+mn-lt"/>
                          <a:ea typeface="Calibri" panose="020F0502020204030204" pitchFamily="34" charset="0"/>
                          <a:cs typeface="Times New Roman" panose="02020603050405020304" pitchFamily="18" charset="0"/>
                        </a:rPr>
                        <a:t>Phone call to clients</a:t>
                      </a:r>
                    </a:p>
                    <a:p>
                      <a:endParaRPr lang="en-CA" sz="1100" dirty="0">
                        <a:solidFill>
                          <a:schemeClr val="tx1"/>
                        </a:solidFill>
                      </a:endParaRPr>
                    </a:p>
                  </a:txBody>
                  <a:tcPr marL="65329" marR="65329" marT="0" marB="0"/>
                </a:tc>
                <a:tc>
                  <a:txBody>
                    <a:bodyPr/>
                    <a:lstStyle/>
                    <a:p>
                      <a:pPr>
                        <a:spcAft>
                          <a:spcPts val="0"/>
                        </a:spcAft>
                      </a:pPr>
                      <a:r>
                        <a:rPr lang="en-CA" sz="1100" kern="1200" dirty="0" smtClean="0">
                          <a:solidFill>
                            <a:schemeClr val="tx1"/>
                          </a:solidFill>
                          <a:effectLst/>
                          <a:latin typeface="+mn-lt"/>
                          <a:ea typeface="+mn-ea"/>
                          <a:cs typeface="+mn-cs"/>
                        </a:rPr>
                        <a:t>If the client is in a health</a:t>
                      </a:r>
                      <a:r>
                        <a:rPr lang="en-CA" sz="1100" kern="1200" baseline="0" dirty="0" smtClean="0">
                          <a:solidFill>
                            <a:schemeClr val="tx1"/>
                          </a:solidFill>
                          <a:effectLst/>
                          <a:latin typeface="+mn-lt"/>
                          <a:ea typeface="+mn-ea"/>
                          <a:cs typeface="+mn-cs"/>
                        </a:rPr>
                        <a:t> region where SPCRC client navigator has assessed and arranged for a colonoscopy then date of procedure is sent to primary care provider.</a:t>
                      </a:r>
                      <a:endParaRPr lang="en-CA" sz="1100" kern="1200" dirty="0">
                        <a:solidFill>
                          <a:schemeClr val="tx1"/>
                        </a:solidFill>
                        <a:effectLst/>
                        <a:latin typeface="+mn-lt"/>
                        <a:ea typeface="Calibri" panose="020F0502020204030204" pitchFamily="34" charset="0"/>
                        <a:cs typeface="Times New Roman" panose="02020603050405020304" pitchFamily="18" charset="0"/>
                      </a:endParaRPr>
                    </a:p>
                  </a:txBody>
                  <a:tcPr marL="65329" marR="65329" marT="0" marB="0"/>
                </a:tc>
              </a:tr>
              <a:tr h="393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cs typeface="Arial" pitchFamily="34" charset="0"/>
                        </a:rPr>
                        <a:t>MB</a:t>
                      </a:r>
                    </a:p>
                  </a:txBody>
                  <a:tcPr horzOverflow="overflow">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marL="65329" marR="65329" marT="0" marB="0"/>
                </a:tc>
                <a:tc>
                  <a:txBody>
                    <a:bodyPr/>
                    <a:lstStyle/>
                    <a:p>
                      <a:pPr algn="ctr">
                        <a:spcAft>
                          <a:spcPts val="0"/>
                        </a:spcAft>
                      </a:pPr>
                      <a:r>
                        <a:rPr kumimoji="0" lang="en-US" sz="11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 </a:t>
                      </a:r>
                      <a:endParaRPr lang="en-CA" sz="11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c>
                  <a:txBody>
                    <a:bodyPr/>
                    <a:lstStyle/>
                    <a:p>
                      <a:pPr algn="ctr">
                        <a:spcAft>
                          <a:spcPts val="0"/>
                        </a:spcAft>
                      </a:pPr>
                      <a:r>
                        <a:rPr lang="en-CA" sz="1100" kern="1200" dirty="0" smtClean="0">
                          <a:solidFill>
                            <a:schemeClr val="tx1"/>
                          </a:solidFill>
                          <a:effectLst/>
                          <a:latin typeface="+mn-lt"/>
                          <a:ea typeface="Calibri" panose="020F0502020204030204" pitchFamily="34" charset="0"/>
                          <a:cs typeface="Times New Roman" panose="02020603050405020304" pitchFamily="18" charset="0"/>
                        </a:rPr>
                        <a:t>Phone call to clients</a:t>
                      </a:r>
                      <a:endParaRPr lang="en-CA" sz="1100" kern="1200" dirty="0">
                        <a:solidFill>
                          <a:schemeClr val="tx1"/>
                        </a:solidFill>
                        <a:effectLst/>
                        <a:latin typeface="+mn-lt"/>
                        <a:ea typeface="Calibri" panose="020F0502020204030204" pitchFamily="34" charset="0"/>
                        <a:cs typeface="Times New Roman" panose="02020603050405020304" pitchFamily="18" charset="0"/>
                      </a:endParaRPr>
                    </a:p>
                  </a:txBody>
                  <a:tcPr marL="65329" marR="65329" marT="0" marB="0"/>
                </a:tc>
                <a:tc>
                  <a:txBody>
                    <a:bodyPr/>
                    <a:lstStyle/>
                    <a:p>
                      <a:pPr>
                        <a:spcAft>
                          <a:spcPts val="0"/>
                        </a:spcAft>
                      </a:pPr>
                      <a:r>
                        <a:rPr lang="en-CA" sz="1100" dirty="0" smtClean="0">
                          <a:solidFill>
                            <a:schemeClr val="tx1"/>
                          </a:solidFill>
                          <a:effectLst/>
                          <a:latin typeface="+mj-lt"/>
                        </a:rPr>
                        <a:t>ColonCheck</a:t>
                      </a:r>
                      <a:r>
                        <a:rPr lang="en-CA" sz="1100" baseline="0" dirty="0" smtClean="0">
                          <a:solidFill>
                            <a:schemeClr val="tx1"/>
                          </a:solidFill>
                          <a:effectLst/>
                          <a:latin typeface="+mj-lt"/>
                        </a:rPr>
                        <a:t> phones all clients with positive test results and mails letters to clients and primary care providers.</a:t>
                      </a:r>
                      <a:endParaRPr lang="en-CA" sz="11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bl>
          </a:graphicData>
        </a:graphic>
      </p:graphicFrame>
      <p:sp>
        <p:nvSpPr>
          <p:cNvPr id="6" name="Rectangle 5"/>
          <p:cNvSpPr/>
          <p:nvPr/>
        </p:nvSpPr>
        <p:spPr>
          <a:xfrm>
            <a:off x="1516832" y="1161435"/>
            <a:ext cx="7627168" cy="369332"/>
          </a:xfrm>
          <a:prstGeom prst="rect">
            <a:avLst/>
          </a:prstGeom>
        </p:spPr>
        <p:txBody>
          <a:bodyPr wrap="square">
            <a:spAutoFit/>
          </a:bodyPr>
          <a:lstStyle/>
          <a:p>
            <a:pPr>
              <a:spcBef>
                <a:spcPts val="700"/>
              </a:spcBef>
              <a:buClr>
                <a:schemeClr val="accent2"/>
              </a:buClr>
              <a:buSzPct val="60000"/>
              <a:defRPr/>
            </a:pPr>
            <a:r>
              <a:rPr lang="en-CA" dirty="0" smtClean="0"/>
              <a:t>How are individuals notified of an abnormal fecal test result?</a:t>
            </a:r>
            <a:endParaRPr lang="en-US" dirty="0"/>
          </a:p>
        </p:txBody>
      </p:sp>
      <p:sp>
        <p:nvSpPr>
          <p:cNvPr id="7" name="TextBox 6"/>
          <p:cNvSpPr txBox="1"/>
          <p:nvPr/>
        </p:nvSpPr>
        <p:spPr>
          <a:xfrm>
            <a:off x="73594" y="6095833"/>
            <a:ext cx="8784976" cy="507831"/>
          </a:xfrm>
          <a:prstGeom prst="rect">
            <a:avLst/>
          </a:prstGeom>
          <a:noFill/>
        </p:spPr>
        <p:txBody>
          <a:bodyPr wrap="square" rtlCol="0">
            <a:spAutoFit/>
          </a:bodyPr>
          <a:lstStyle/>
          <a:p>
            <a:r>
              <a:rPr lang="en-CA" sz="900" dirty="0" smtClean="0"/>
              <a:t>*Primary Care Provider: abnormal fecal test (</a:t>
            </a:r>
            <a:r>
              <a:rPr lang="en-CA" sz="900" dirty="0" err="1" smtClean="0"/>
              <a:t>FTg</a:t>
            </a:r>
            <a:r>
              <a:rPr lang="en-CA" sz="900" dirty="0" smtClean="0"/>
              <a:t> or FIT) result is sent to </a:t>
            </a:r>
            <a:r>
              <a:rPr lang="en-CA" sz="900" dirty="0"/>
              <a:t>the individual’s </a:t>
            </a:r>
            <a:r>
              <a:rPr lang="en-CA" sz="900" dirty="0" smtClean="0"/>
              <a:t>primary care provider </a:t>
            </a:r>
          </a:p>
          <a:p>
            <a:r>
              <a:rPr lang="en-CA" sz="900" dirty="0" smtClean="0"/>
              <a:t>**Individual: abnormal fecal test </a:t>
            </a:r>
            <a:r>
              <a:rPr lang="en-CA" sz="900" dirty="0"/>
              <a:t>(</a:t>
            </a:r>
            <a:r>
              <a:rPr lang="en-CA" sz="900" dirty="0" err="1"/>
              <a:t>FTg</a:t>
            </a:r>
            <a:r>
              <a:rPr lang="en-CA" sz="900" dirty="0"/>
              <a:t> </a:t>
            </a:r>
            <a:r>
              <a:rPr lang="en-CA" sz="900" dirty="0" smtClean="0"/>
              <a:t>or </a:t>
            </a:r>
            <a:r>
              <a:rPr lang="en-CA" sz="900" dirty="0"/>
              <a:t>FIT)</a:t>
            </a:r>
            <a:r>
              <a:rPr lang="en-CA" sz="900" dirty="0" smtClean="0"/>
              <a:t> result is sent directly to the individual</a:t>
            </a:r>
          </a:p>
          <a:p>
            <a:r>
              <a:rPr lang="en-CA" sz="900" dirty="0" smtClean="0"/>
              <a:t>---- </a:t>
            </a:r>
            <a:r>
              <a:rPr lang="en-CA" sz="900" dirty="0"/>
              <a:t>No information was provided at the time the data was </a:t>
            </a:r>
            <a:r>
              <a:rPr lang="en-CA" sz="900" dirty="0" smtClean="0"/>
              <a:t>collected</a:t>
            </a:r>
            <a:endParaRPr lang="en-CA" sz="9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26</a:t>
            </a:fld>
            <a:endParaRPr lang="en-US" dirty="0"/>
          </a:p>
        </p:txBody>
      </p:sp>
    </p:spTree>
    <p:extLst>
      <p:ext uri="{BB962C8B-B14F-4D97-AF65-F5344CB8AC3E}">
        <p14:creationId xmlns:p14="http://schemas.microsoft.com/office/powerpoint/2010/main" val="4036839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a:t>Follow-Up After an Abnormal Fecal Test Result, </a:t>
            </a:r>
            <a:r>
              <a:rPr lang="en-CA" sz="3000" dirty="0" smtClean="0"/>
              <a:t>cont’d</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3744098596"/>
              </p:ext>
            </p:extLst>
          </p:nvPr>
        </p:nvGraphicFramePr>
        <p:xfrm>
          <a:off x="77845" y="1524110"/>
          <a:ext cx="8928992" cy="4691829"/>
        </p:xfrm>
        <a:graphic>
          <a:graphicData uri="http://schemas.openxmlformats.org/drawingml/2006/table">
            <a:tbl>
              <a:tblPr firstRow="1" firstCol="1" bandRow="1">
                <a:tableStyleId>{5C22544A-7EE6-4342-B048-85BDC9FD1C3A}</a:tableStyleId>
              </a:tblPr>
              <a:tblGrid>
                <a:gridCol w="525346"/>
                <a:gridCol w="1088489"/>
                <a:gridCol w="802761"/>
                <a:gridCol w="1008112"/>
                <a:gridCol w="1440160"/>
                <a:gridCol w="4064124"/>
              </a:tblGrid>
              <a:tr h="182378">
                <a:tc>
                  <a:txBody>
                    <a:bodyPr/>
                    <a:lstStyle/>
                    <a:p>
                      <a:pPr>
                        <a:lnSpc>
                          <a:spcPct val="107000"/>
                        </a:lnSpc>
                        <a:spcAft>
                          <a:spcPts val="0"/>
                        </a:spcAft>
                      </a:pPr>
                      <a:endParaRPr lang="en-CA" sz="1100"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gridSpan="3">
                  <a:txBody>
                    <a:bodyPr/>
                    <a:lstStyle/>
                    <a:p>
                      <a:pPr>
                        <a:lnSpc>
                          <a:spcPct val="107000"/>
                        </a:lnSpc>
                        <a:spcAft>
                          <a:spcPts val="0"/>
                        </a:spcAft>
                      </a:pPr>
                      <a:r>
                        <a:rPr lang="en-CA" sz="1100" b="1" kern="1200" dirty="0" smtClean="0">
                          <a:solidFill>
                            <a:schemeClr val="bg1"/>
                          </a:solidFill>
                          <a:effectLst/>
                          <a:latin typeface="+mj-lt"/>
                          <a:ea typeface="Calibri" panose="020F0502020204030204" pitchFamily="34" charset="0"/>
                          <a:cs typeface="Times New Roman" panose="02020603050405020304" pitchFamily="18" charset="0"/>
                        </a:rPr>
                        <a:t>Who</a:t>
                      </a:r>
                      <a:r>
                        <a:rPr lang="en-CA" sz="1100" b="1" kern="1200" baseline="0" dirty="0" smtClean="0">
                          <a:solidFill>
                            <a:schemeClr val="bg1"/>
                          </a:solidFill>
                          <a:effectLst/>
                          <a:latin typeface="+mj-lt"/>
                          <a:ea typeface="Calibri" panose="020F0502020204030204" pitchFamily="34" charset="0"/>
                          <a:cs typeface="Times New Roman" panose="02020603050405020304" pitchFamily="18" charset="0"/>
                        </a:rPr>
                        <a:t> is the result letter sent to?</a:t>
                      </a:r>
                      <a:endParaRPr lang="en-CA" sz="1100" b="1" kern="1200"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hMerge="1">
                  <a:txBody>
                    <a:bodyPr/>
                    <a:lstStyle/>
                    <a:p>
                      <a:pPr>
                        <a:lnSpc>
                          <a:spcPct val="107000"/>
                        </a:lnSpc>
                        <a:spcAft>
                          <a:spcPts val="0"/>
                        </a:spcAft>
                      </a:pPr>
                      <a:endParaRPr lang="en-CA" sz="1200"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tc>
                <a:tc hMerge="1">
                  <a:txBody>
                    <a:bodyPr/>
                    <a:lstStyle/>
                    <a:p>
                      <a:pPr>
                        <a:lnSpc>
                          <a:spcPct val="107000"/>
                        </a:lnSpc>
                        <a:spcAft>
                          <a:spcPts val="0"/>
                        </a:spcAft>
                      </a:pPr>
                      <a:endParaRPr lang="en-CA" sz="1200" baseline="0" dirty="0" smtClean="0">
                        <a:effectLst/>
                        <a:latin typeface="+mj-lt"/>
                        <a:ea typeface="Calibri" panose="020F0502020204030204" pitchFamily="34" charset="0"/>
                        <a:cs typeface="Times New Roman" panose="02020603050405020304" pitchFamily="18" charset="0"/>
                      </a:endParaRPr>
                    </a:p>
                  </a:txBody>
                  <a:tcPr marL="65329" marR="65329" marT="0" marB="0"/>
                </a:tc>
                <a:tc rowSpan="2">
                  <a:txBody>
                    <a:bodyPr/>
                    <a:lstStyle/>
                    <a:p>
                      <a:pPr>
                        <a:lnSpc>
                          <a:spcPct val="107000"/>
                        </a:lnSpc>
                        <a:spcAft>
                          <a:spcPts val="0"/>
                        </a:spcAft>
                      </a:pPr>
                      <a:r>
                        <a:rPr lang="en-CA" sz="1100" b="1" kern="1200" baseline="0" dirty="0" smtClean="0">
                          <a:solidFill>
                            <a:schemeClr val="bg1"/>
                          </a:solidFill>
                          <a:effectLst/>
                          <a:latin typeface="+mj-lt"/>
                          <a:ea typeface="Calibri" panose="020F0502020204030204" pitchFamily="34" charset="0"/>
                          <a:cs typeface="Times New Roman" panose="02020603050405020304" pitchFamily="18" charset="0"/>
                        </a:rPr>
                        <a:t>Other Notification Method (e.g. phone call, email) and to Whom is it Directed to (e.g. PCP, individual, both)?</a:t>
                      </a:r>
                    </a:p>
                  </a:txBody>
                  <a:tcPr marL="65329" marR="65329" marT="0" marB="0">
                    <a:solidFill>
                      <a:srgbClr val="0070C0"/>
                    </a:solidFill>
                  </a:tcPr>
                </a:tc>
                <a:tc rowSpan="2">
                  <a:txBody>
                    <a:bodyPr/>
                    <a:lstStyle/>
                    <a:p>
                      <a:pPr>
                        <a:lnSpc>
                          <a:spcPct val="107000"/>
                        </a:lnSpc>
                        <a:spcAft>
                          <a:spcPts val="0"/>
                        </a:spcAft>
                      </a:pPr>
                      <a:r>
                        <a:rPr lang="en-CA" sz="1100" b="1" dirty="0" smtClean="0">
                          <a:solidFill>
                            <a:schemeClr val="bg1"/>
                          </a:solidFill>
                          <a:effectLst/>
                          <a:latin typeface="+mj-lt"/>
                        </a:rPr>
                        <a:t>Additional Comments</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r>
              <a:tr h="576063">
                <a:tc>
                  <a:txBody>
                    <a:bodyPr/>
                    <a:lstStyle/>
                    <a:p>
                      <a:pPr>
                        <a:lnSpc>
                          <a:spcPct val="107000"/>
                        </a:lnSpc>
                        <a:spcAft>
                          <a:spcPts val="0"/>
                        </a:spcAft>
                      </a:pPr>
                      <a:r>
                        <a:rPr lang="en-CA" sz="1100" dirty="0">
                          <a:solidFill>
                            <a:schemeClr val="bg1"/>
                          </a:solidFill>
                          <a:effectLst/>
                          <a:latin typeface="+mj-lt"/>
                        </a:rPr>
                        <a:t> </a:t>
                      </a:r>
                      <a:endParaRPr lang="en-CA" sz="1100"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a:txBody>
                    <a:bodyPr/>
                    <a:lstStyle/>
                    <a:p>
                      <a:pPr>
                        <a:lnSpc>
                          <a:spcPct val="107000"/>
                        </a:lnSpc>
                        <a:spcAft>
                          <a:spcPts val="0"/>
                        </a:spcAft>
                      </a:pPr>
                      <a:r>
                        <a:rPr lang="en-CA" sz="1100" b="1" dirty="0" smtClean="0">
                          <a:solidFill>
                            <a:schemeClr val="bg1"/>
                          </a:solidFill>
                          <a:effectLst/>
                          <a:latin typeface="+mj-lt"/>
                          <a:ea typeface="Calibri" panose="020F0502020204030204" pitchFamily="34" charset="0"/>
                          <a:cs typeface="Times New Roman" panose="02020603050405020304" pitchFamily="18" charset="0"/>
                        </a:rPr>
                        <a:t>Primary Care </a:t>
                      </a:r>
                      <a:r>
                        <a:rPr lang="en-CA" sz="1100" b="1" baseline="0" dirty="0" smtClean="0">
                          <a:solidFill>
                            <a:schemeClr val="bg1"/>
                          </a:solidFill>
                          <a:effectLst/>
                          <a:latin typeface="+mj-lt"/>
                          <a:ea typeface="Calibri" panose="020F0502020204030204" pitchFamily="34" charset="0"/>
                          <a:cs typeface="Times New Roman" panose="02020603050405020304" pitchFamily="18" charset="0"/>
                        </a:rPr>
                        <a:t>Provider* only</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a:txBody>
                    <a:bodyPr/>
                    <a:lstStyle/>
                    <a:p>
                      <a:pPr>
                        <a:lnSpc>
                          <a:spcPct val="107000"/>
                        </a:lnSpc>
                        <a:spcAft>
                          <a:spcPts val="0"/>
                        </a:spcAft>
                      </a:pPr>
                      <a:r>
                        <a:rPr lang="en-CA" sz="1100" b="1" dirty="0" smtClean="0">
                          <a:solidFill>
                            <a:schemeClr val="bg1"/>
                          </a:solidFill>
                          <a:effectLst/>
                          <a:latin typeface="+mj-lt"/>
                          <a:ea typeface="Calibri" panose="020F0502020204030204" pitchFamily="34" charset="0"/>
                          <a:cs typeface="Times New Roman" panose="02020603050405020304" pitchFamily="18" charset="0"/>
                        </a:rPr>
                        <a:t>Individual** only</a:t>
                      </a:r>
                      <a:endParaRPr lang="en-CA" sz="1100" b="1" dirty="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a:txBody>
                    <a:bodyPr/>
                    <a:lstStyle/>
                    <a:p>
                      <a:pPr>
                        <a:lnSpc>
                          <a:spcPct val="107000"/>
                        </a:lnSpc>
                        <a:spcAft>
                          <a:spcPts val="0"/>
                        </a:spcAft>
                      </a:pPr>
                      <a:r>
                        <a:rPr lang="en-CA" sz="1100" b="1" baseline="0" dirty="0" smtClean="0">
                          <a:solidFill>
                            <a:schemeClr val="bg1"/>
                          </a:solidFill>
                          <a:effectLst/>
                          <a:latin typeface="+mj-lt"/>
                          <a:ea typeface="Calibri" panose="020F0502020204030204" pitchFamily="34" charset="0"/>
                          <a:cs typeface="Times New Roman" panose="02020603050405020304" pitchFamily="18" charset="0"/>
                        </a:rPr>
                        <a:t>Both Primary Care Provider and Individual</a:t>
                      </a:r>
                    </a:p>
                  </a:txBody>
                  <a:tcPr marL="65329" marR="65329" marT="0" marB="0">
                    <a:solidFill>
                      <a:srgbClr val="0070C0"/>
                    </a:solidFill>
                  </a:tcPr>
                </a:tc>
                <a:tc vMerge="1">
                  <a:txBody>
                    <a:bodyPr/>
                    <a:lstStyle/>
                    <a:p>
                      <a:pPr>
                        <a:lnSpc>
                          <a:spcPct val="107000"/>
                        </a:lnSpc>
                        <a:spcAft>
                          <a:spcPts val="0"/>
                        </a:spcAft>
                      </a:pPr>
                      <a:endParaRPr lang="en-CA" sz="1200" b="1" baseline="0" dirty="0" smtClean="0">
                        <a:solidFill>
                          <a:schemeClr val="bg1"/>
                        </a:solidFill>
                        <a:effectLst/>
                        <a:latin typeface="+mj-lt"/>
                        <a:ea typeface="Calibri" panose="020F0502020204030204" pitchFamily="34" charset="0"/>
                        <a:cs typeface="Times New Roman" panose="02020603050405020304" pitchFamily="18" charset="0"/>
                      </a:endParaRPr>
                    </a:p>
                  </a:txBody>
                  <a:tcPr marL="65329" marR="65329" marT="0" marB="0">
                    <a:solidFill>
                      <a:srgbClr val="0070C0"/>
                    </a:solidFill>
                  </a:tcPr>
                </a:tc>
                <a:tc vMerge="1">
                  <a:txBody>
                    <a:bodyPr/>
                    <a:lstStyle/>
                    <a:p>
                      <a:pPr>
                        <a:lnSpc>
                          <a:spcPct val="107000"/>
                        </a:lnSpc>
                        <a:spcAft>
                          <a:spcPts val="0"/>
                        </a:spcAft>
                      </a:pPr>
                      <a:endParaRPr lang="en-CA" sz="1200" dirty="0">
                        <a:effectLst/>
                        <a:latin typeface="+mj-lt"/>
                        <a:ea typeface="Calibri" panose="020F0502020204030204" pitchFamily="34" charset="0"/>
                        <a:cs typeface="Times New Roman" panose="02020603050405020304" pitchFamily="18" charset="0"/>
                      </a:endParaRPr>
                    </a:p>
                  </a:txBody>
                  <a:tcPr marL="65329" marR="65329" marT="0" marB="0"/>
                </a:tc>
              </a:tr>
              <a:tr h="281988">
                <a:tc>
                  <a:txBody>
                    <a:bodyPr/>
                    <a:lstStyle/>
                    <a:p>
                      <a:r>
                        <a:rPr lang="en-US" sz="1100" b="1" dirty="0" smtClean="0">
                          <a:solidFill>
                            <a:schemeClr val="bg1"/>
                          </a:solidFill>
                          <a:latin typeface="+mj-lt"/>
                        </a:rPr>
                        <a:t>ON</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algn="ctr">
                        <a:spcAft>
                          <a:spcPts val="0"/>
                        </a:spcAft>
                      </a:pPr>
                      <a:r>
                        <a:rPr kumimoji="0" lang="en-US" sz="11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endParaRPr lang="en-CA" sz="1100" kern="12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Phone call to clients (with no primary care provider) if there is no response received to the result letter</a:t>
                      </a:r>
                    </a:p>
                  </a:txBody>
                  <a:tcPr marL="65329" marR="6532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j-lt"/>
                          <a:ea typeface="Calibri" panose="020F0502020204030204" pitchFamily="34" charset="0"/>
                          <a:cs typeface="Times New Roman" panose="02020603050405020304" pitchFamily="18" charset="0"/>
                        </a:rPr>
                        <a:t>Results are sent directly to the primary care provider by the lab. In addition CCO sends abnormal result letters and reminders </a:t>
                      </a:r>
                      <a:r>
                        <a:rPr lang="en-US" sz="1100" strike="sngStrike" kern="1200" baseline="0" dirty="0" smtClean="0">
                          <a:solidFill>
                            <a:schemeClr val="tx1"/>
                          </a:solidFill>
                          <a:effectLst/>
                          <a:latin typeface="+mj-lt"/>
                          <a:ea typeface="Calibri" panose="020F0502020204030204" pitchFamily="34" charset="0"/>
                          <a:cs typeface="Times New Roman" panose="02020603050405020304" pitchFamily="18" charset="0"/>
                        </a:rPr>
                        <a:t>are sent </a:t>
                      </a:r>
                      <a:r>
                        <a:rPr lang="en-US" sz="1100" kern="1200" baseline="0" dirty="0" smtClean="0">
                          <a:solidFill>
                            <a:schemeClr val="tx1"/>
                          </a:solidFill>
                          <a:effectLst/>
                          <a:latin typeface="+mj-lt"/>
                          <a:ea typeface="Calibri" panose="020F0502020204030204" pitchFamily="34" charset="0"/>
                          <a:cs typeface="Times New Roman" panose="02020603050405020304" pitchFamily="18" charset="0"/>
                        </a:rPr>
                        <a:t>to clients asking them to speak with their primary care provider. </a:t>
                      </a:r>
                      <a:r>
                        <a:rPr lang="en-US" sz="1100" kern="1200" dirty="0" smtClean="0">
                          <a:solidFill>
                            <a:schemeClr val="tx1"/>
                          </a:solidFill>
                          <a:effectLst/>
                          <a:latin typeface="+mj-lt"/>
                          <a:ea typeface="Calibri" panose="020F0502020204030204" pitchFamily="34" charset="0"/>
                          <a:cs typeface="Times New Roman" panose="02020603050405020304" pitchFamily="18" charset="0"/>
                        </a:rPr>
                        <a:t>Reminder letters are sent to clients 30 days after an abnormal result letter</a:t>
                      </a:r>
                      <a:r>
                        <a:rPr lang="en-US" sz="1100" kern="1200" baseline="0" dirty="0" smtClean="0">
                          <a:solidFill>
                            <a:schemeClr val="tx1"/>
                          </a:solidFill>
                          <a:effectLst/>
                          <a:latin typeface="+mj-lt"/>
                          <a:ea typeface="Calibri" panose="020F0502020204030204" pitchFamily="34" charset="0"/>
                          <a:cs typeface="Times New Roman" panose="02020603050405020304" pitchFamily="18" charset="0"/>
                        </a:rPr>
                        <a:t> i</a:t>
                      </a:r>
                      <a:r>
                        <a:rPr lang="en-US" sz="1100" kern="1200" dirty="0" smtClean="0">
                          <a:solidFill>
                            <a:schemeClr val="tx1"/>
                          </a:solidFill>
                          <a:effectLst/>
                          <a:latin typeface="+mj-lt"/>
                          <a:ea typeface="Calibri" panose="020F0502020204030204" pitchFamily="34" charset="0"/>
                          <a:cs typeface="Times New Roman" panose="02020603050405020304" pitchFamily="18" charset="0"/>
                        </a:rPr>
                        <a:t>s sent (if colonoscopy</a:t>
                      </a:r>
                      <a:r>
                        <a:rPr lang="en-US" sz="1100" kern="1200" baseline="0" dirty="0" smtClean="0">
                          <a:solidFill>
                            <a:schemeClr val="tx1"/>
                          </a:solidFill>
                          <a:effectLst/>
                          <a:latin typeface="+mj-lt"/>
                          <a:ea typeface="Calibri" panose="020F0502020204030204" pitchFamily="34" charset="0"/>
                          <a:cs typeface="Times New Roman" panose="02020603050405020304" pitchFamily="18" charset="0"/>
                        </a:rPr>
                        <a:t> has not been completed). </a:t>
                      </a:r>
                      <a:endParaRPr lang="en-CA" sz="1100" kern="12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r h="281988">
                <a:tc>
                  <a:txBody>
                    <a:bodyPr/>
                    <a:lstStyle/>
                    <a:p>
                      <a:r>
                        <a:rPr lang="en-US" sz="1100" b="1" dirty="0" smtClean="0">
                          <a:solidFill>
                            <a:schemeClr val="bg1"/>
                          </a:solidFill>
                          <a:latin typeface="+mj-lt"/>
                        </a:rPr>
                        <a:t>QC</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1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100" b="0" i="0" u="none" strike="noStrike" kern="1200" cap="none" normalizeH="0" baseline="0" dirty="0" smtClean="0">
                          <a:ln>
                            <a:noFill/>
                          </a:ln>
                          <a:solidFill>
                            <a:schemeClr val="tx1"/>
                          </a:solidFill>
                          <a:effectLst/>
                          <a:latin typeface="+mj-lt"/>
                          <a:ea typeface="ヒラギノ角ゴ Pro W3"/>
                          <a:cs typeface="Times New Roman" panose="02020603050405020304" pitchFamily="18" charset="0"/>
                          <a:sym typeface="Wingdings 2" pitchFamily="18" charset="2"/>
                        </a:rPr>
                        <a:t>(for opportunistic screening)</a:t>
                      </a:r>
                      <a:endParaRPr lang="en-CA" sz="1100" b="0" kern="1200" dirty="0" smtClean="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1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100" kern="1200" dirty="0" smtClean="0">
                        <a:solidFill>
                          <a:schemeClr val="tx1"/>
                        </a:solidFill>
                        <a:effectLst/>
                        <a:latin typeface="+mj-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(for those in the program)</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Phone call to client (for those in the program)</a:t>
                      </a:r>
                    </a:p>
                  </a:txBody>
                  <a:tcPr marL="65329" marR="65329" marT="0" marB="0"/>
                </a:tc>
                <a:tc>
                  <a:txBody>
                    <a:bodyPr/>
                    <a:lstStyle/>
                    <a:p>
                      <a:pPr>
                        <a:spcAft>
                          <a:spcPts val="0"/>
                        </a:spcAft>
                      </a:pPr>
                      <a:r>
                        <a:rPr lang="en-CA" sz="1100" dirty="0" smtClean="0">
                          <a:solidFill>
                            <a:schemeClr val="tx1"/>
                          </a:solidFill>
                          <a:effectLst/>
                          <a:latin typeface="+mj-lt"/>
                          <a:ea typeface="+mn-ea"/>
                          <a:cs typeface="+mn-cs"/>
                        </a:rPr>
                        <a:t>For opportunistic</a:t>
                      </a:r>
                      <a:r>
                        <a:rPr lang="en-CA" sz="1100" baseline="0" dirty="0" smtClean="0">
                          <a:solidFill>
                            <a:schemeClr val="tx1"/>
                          </a:solidFill>
                          <a:effectLst/>
                          <a:latin typeface="+mj-lt"/>
                          <a:ea typeface="+mn-ea"/>
                          <a:cs typeface="+mn-cs"/>
                        </a:rPr>
                        <a:t> screening, clients are contacted by their primary care provider. When clients are in the</a:t>
                      </a:r>
                      <a:r>
                        <a:rPr lang="en-CA" sz="1100" kern="1200" baseline="0" dirty="0" smtClean="0">
                          <a:solidFill>
                            <a:schemeClr val="tx1"/>
                          </a:solidFill>
                          <a:effectLst/>
                          <a:latin typeface="+mj-lt"/>
                          <a:ea typeface="+mn-ea"/>
                          <a:cs typeface="+mn-cs"/>
                        </a:rPr>
                        <a:t> program, they will receive a letter and a call from a nurse. </a:t>
                      </a:r>
                      <a:endParaRPr lang="en-CA" sz="11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r h="361554">
                <a:tc>
                  <a:txBody>
                    <a:bodyPr/>
                    <a:lstStyle/>
                    <a:p>
                      <a:r>
                        <a:rPr lang="en-US" sz="1100" b="1" dirty="0" smtClean="0">
                          <a:solidFill>
                            <a:schemeClr val="bg1"/>
                          </a:solidFill>
                          <a:latin typeface="+mj-lt"/>
                        </a:rPr>
                        <a:t>NB</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100" kern="1200" dirty="0" smtClean="0">
                        <a:solidFill>
                          <a:schemeClr val="tx1"/>
                        </a:solidFill>
                        <a:effectLst/>
                        <a:latin typeface="+mj-lt"/>
                        <a:ea typeface="Calibri" panose="020F0502020204030204" pitchFamily="34" charset="0"/>
                        <a:cs typeface="Times New Roman" panose="02020603050405020304" pitchFamily="18" charset="0"/>
                      </a:endParaRPr>
                    </a:p>
                    <a:p>
                      <a:pPr algn="ctr">
                        <a:spcAft>
                          <a:spcPts val="0"/>
                        </a:spcAft>
                      </a:pPr>
                      <a:endParaRPr lang="en-CA" sz="11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c>
                  <a:txBody>
                    <a:bodyPr/>
                    <a:lstStyle/>
                    <a:p>
                      <a:pPr algn="ctr">
                        <a:spcAft>
                          <a:spcPts val="0"/>
                        </a:spcAft>
                      </a:pPr>
                      <a:r>
                        <a:rPr lang="en-CA" sz="1100" dirty="0" smtClean="0">
                          <a:solidFill>
                            <a:schemeClr val="tx1"/>
                          </a:solidFill>
                          <a:effectLst/>
                          <a:latin typeface="+mj-lt"/>
                          <a:ea typeface="Calibri" panose="020F0502020204030204" pitchFamily="34" charset="0"/>
                          <a:cs typeface="Times New Roman" panose="02020603050405020304" pitchFamily="18" charset="0"/>
                        </a:rPr>
                        <a:t>Phone call </a:t>
                      </a:r>
                      <a:r>
                        <a:rPr lang="en-CA" sz="1100" kern="1200" dirty="0" smtClean="0">
                          <a:solidFill>
                            <a:schemeClr val="tx1"/>
                          </a:solidFill>
                          <a:effectLst/>
                          <a:latin typeface="+mj-lt"/>
                          <a:ea typeface="Calibri" panose="020F0502020204030204" pitchFamily="34" charset="0"/>
                          <a:cs typeface="Times New Roman" panose="02020603050405020304" pitchFamily="18" charset="0"/>
                        </a:rPr>
                        <a:t>to client </a:t>
                      </a:r>
                      <a:r>
                        <a:rPr lang="en-CA" sz="1100" dirty="0" smtClean="0">
                          <a:solidFill>
                            <a:schemeClr val="tx1"/>
                          </a:solidFill>
                          <a:effectLst/>
                          <a:latin typeface="+mj-lt"/>
                          <a:ea typeface="Calibri" panose="020F0502020204030204" pitchFamily="34" charset="0"/>
                          <a:cs typeface="Times New Roman" panose="02020603050405020304" pitchFamily="18" charset="0"/>
                        </a:rPr>
                        <a:t>or letter sent (if unable to contact by phone)</a:t>
                      </a:r>
                      <a:endParaRPr lang="en-CA" sz="11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c>
                  <a:txBody>
                    <a:bodyPr/>
                    <a:lstStyle/>
                    <a:p>
                      <a:pPr>
                        <a:spcAft>
                          <a:spcPts val="0"/>
                        </a:spcAft>
                      </a:pPr>
                      <a:r>
                        <a:rPr lang="en-CA" sz="1100" dirty="0" smtClean="0">
                          <a:solidFill>
                            <a:schemeClr val="tx1"/>
                          </a:solidFill>
                          <a:effectLst/>
                          <a:latin typeface="+mj-lt"/>
                        </a:rPr>
                        <a:t>Lab sends letters</a:t>
                      </a:r>
                      <a:r>
                        <a:rPr lang="en-CA" sz="1100" baseline="0" dirty="0" smtClean="0">
                          <a:solidFill>
                            <a:schemeClr val="tx1"/>
                          </a:solidFill>
                          <a:effectLst/>
                          <a:latin typeface="+mj-lt"/>
                        </a:rPr>
                        <a:t> to primary care provider. Program nurse calls client about abnormal test.</a:t>
                      </a:r>
                      <a:endParaRPr lang="en-CA" sz="11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r h="403831">
                <a:tc>
                  <a:txBody>
                    <a:bodyPr/>
                    <a:lstStyle/>
                    <a:p>
                      <a:r>
                        <a:rPr lang="en-US" sz="1100" b="1" dirty="0" smtClean="0">
                          <a:solidFill>
                            <a:schemeClr val="bg1"/>
                          </a:solidFill>
                          <a:latin typeface="+mj-lt"/>
                        </a:rPr>
                        <a:t>NS</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j-lt"/>
                          <a:ea typeface="ヒラギノ角ゴ Pro W3" charset="-128"/>
                          <a:cs typeface="+mn-cs"/>
                          <a:sym typeface="Wingdings 2" pitchFamily="18" charset="2"/>
                        </a:rPr>
                        <a:t></a:t>
                      </a:r>
                    </a:p>
                  </a:txBody>
                  <a:tcPr marL="65329" marR="65329" marT="0" marB="0"/>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kern="1200" cap="none" spc="0" normalizeH="0" baseline="0" noProof="0" dirty="0" smtClean="0">
                          <a:ln>
                            <a:noFill/>
                          </a:ln>
                          <a:solidFill>
                            <a:schemeClr val="tx1"/>
                          </a:solidFill>
                          <a:effectLst/>
                          <a:uLnTx/>
                          <a:uFillTx/>
                          <a:latin typeface="+mj-lt"/>
                          <a:ea typeface="ヒラギノ角ゴ Pro W3" charset="-128"/>
                          <a:cs typeface="+mn-cs"/>
                          <a:sym typeface="Wingdings 2" pitchFamily="18" charset="2"/>
                        </a:rPr>
                        <a:t>Phone call to client by program’s Screening Nurse</a:t>
                      </a:r>
                    </a:p>
                  </a:txBody>
                  <a:tcPr marL="65329" marR="65329" marT="0" marB="0"/>
                </a:tc>
                <a:tc>
                  <a:txBody>
                    <a:bodyPr/>
                    <a:lstStyle/>
                    <a:p>
                      <a:pPr>
                        <a:spcAft>
                          <a:spcPts val="0"/>
                        </a:spcAft>
                      </a:pPr>
                      <a:r>
                        <a:rPr lang="en-CA" sz="1100" kern="1200" baseline="0" dirty="0" smtClean="0">
                          <a:solidFill>
                            <a:schemeClr val="tx1"/>
                          </a:solidFill>
                          <a:effectLst/>
                          <a:latin typeface="+mj-lt"/>
                          <a:ea typeface="+mn-ea"/>
                          <a:cs typeface="+mn-cs"/>
                        </a:rPr>
                        <a:t>Result letters are sent to the primary care provider and client indicating a Screening Nurse will contact client for follow-up.</a:t>
                      </a:r>
                      <a:endParaRPr lang="en-CA" sz="1100" kern="12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r h="617051">
                <a:tc>
                  <a:txBody>
                    <a:bodyPr/>
                    <a:lstStyle/>
                    <a:p>
                      <a:r>
                        <a:rPr lang="en-US" sz="1100" b="1" dirty="0" smtClean="0">
                          <a:solidFill>
                            <a:schemeClr val="bg1"/>
                          </a:solidFill>
                          <a:latin typeface="+mj-lt"/>
                        </a:rPr>
                        <a:t>PE</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kern="1200" baseline="0" dirty="0" smtClean="0">
                          <a:solidFill>
                            <a:schemeClr val="tx1"/>
                          </a:solidFill>
                          <a:effectLst/>
                          <a:latin typeface="+mj-lt"/>
                          <a:ea typeface="Calibri" panose="020F0502020204030204" pitchFamily="34" charset="0"/>
                          <a:cs typeface="Times New Roman" panose="02020603050405020304" pitchFamily="18" charset="0"/>
                        </a:rPr>
                        <a:t> </a:t>
                      </a:r>
                      <a:r>
                        <a:rPr kumimoji="0" lang="en-US" sz="1100" b="1" i="0" u="none" strike="noStrike" kern="1200" cap="none" spc="0" normalizeH="0" baseline="0" noProof="0" dirty="0" smtClean="0">
                          <a:ln>
                            <a:noFill/>
                          </a:ln>
                          <a:solidFill>
                            <a:schemeClr val="tx1"/>
                          </a:solidFill>
                          <a:effectLst/>
                          <a:uLnTx/>
                          <a:uFillTx/>
                          <a:latin typeface="+mj-lt"/>
                          <a:ea typeface="ヒラギノ角ゴ Pro W3" charset="-128"/>
                          <a:cs typeface="+mn-cs"/>
                          <a:sym typeface="Wingdings 2" pitchFamily="18" charset="2"/>
                        </a:rPr>
                        <a:t></a:t>
                      </a:r>
                      <a:endParaRPr lang="en-CA" sz="1100" kern="12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tx1"/>
                          </a:solidFill>
                          <a:effectLst/>
                          <a:latin typeface="+mj-lt"/>
                          <a:ea typeface="+mn-ea"/>
                          <a:cs typeface="+mn-cs"/>
                        </a:rPr>
                        <a:t>Colorectal Cancer Screenin</a:t>
                      </a:r>
                      <a:r>
                        <a:rPr lang="en-CA" sz="1100" kern="1200" baseline="0" dirty="0" smtClean="0">
                          <a:solidFill>
                            <a:schemeClr val="tx1"/>
                          </a:solidFill>
                          <a:effectLst/>
                          <a:latin typeface="+mj-lt"/>
                          <a:ea typeface="+mn-ea"/>
                          <a:cs typeface="+mn-cs"/>
                        </a:rPr>
                        <a:t>g </a:t>
                      </a:r>
                      <a:r>
                        <a:rPr lang="en-CA" sz="1100" kern="1200" dirty="0" smtClean="0">
                          <a:solidFill>
                            <a:schemeClr val="tx1"/>
                          </a:solidFill>
                          <a:effectLst/>
                          <a:latin typeface="+mj-lt"/>
                          <a:ea typeface="+mn-ea"/>
                          <a:cs typeface="+mn-cs"/>
                        </a:rPr>
                        <a:t>Program sends</a:t>
                      </a:r>
                      <a:r>
                        <a:rPr lang="en-CA" sz="1100" kern="1200" baseline="0" dirty="0" smtClean="0">
                          <a:solidFill>
                            <a:schemeClr val="tx1"/>
                          </a:solidFill>
                          <a:effectLst/>
                          <a:latin typeface="+mj-lt"/>
                          <a:ea typeface="+mn-ea"/>
                          <a:cs typeface="+mn-cs"/>
                        </a:rPr>
                        <a:t> letters of abnormal results to clients instructing them to follow-up with a primary care provider. Primary care provider gets abnormal results through lab. </a:t>
                      </a:r>
                      <a:r>
                        <a:rPr lang="en-CA" sz="1100" kern="1200" dirty="0" smtClean="0">
                          <a:solidFill>
                            <a:schemeClr val="tx1"/>
                          </a:solidFill>
                          <a:effectLst/>
                          <a:latin typeface="+mj-lt"/>
                          <a:ea typeface="+mn-ea"/>
                          <a:cs typeface="+mn-cs"/>
                        </a:rPr>
                        <a:t>Follow-up activity/referral (</a:t>
                      </a:r>
                      <a:r>
                        <a:rPr lang="en-CA" sz="1100" kern="1200" baseline="0" dirty="0" smtClean="0">
                          <a:solidFill>
                            <a:schemeClr val="tx1"/>
                          </a:solidFill>
                          <a:effectLst/>
                          <a:latin typeface="+mj-lt"/>
                          <a:ea typeface="+mn-ea"/>
                          <a:cs typeface="+mn-cs"/>
                        </a:rPr>
                        <a:t>e.g. colonoscopy</a:t>
                      </a:r>
                      <a:r>
                        <a:rPr lang="en-CA" sz="1100" kern="1200" dirty="0" smtClean="0">
                          <a:solidFill>
                            <a:schemeClr val="tx1"/>
                          </a:solidFill>
                          <a:effectLst/>
                          <a:latin typeface="+mj-lt"/>
                          <a:ea typeface="+mn-ea"/>
                          <a:cs typeface="+mn-cs"/>
                        </a:rPr>
                        <a:t>) </a:t>
                      </a:r>
                      <a:r>
                        <a:rPr lang="en-CA" sz="1100" kern="1200" baseline="0" dirty="0" smtClean="0">
                          <a:solidFill>
                            <a:schemeClr val="tx1"/>
                          </a:solidFill>
                          <a:effectLst/>
                          <a:latin typeface="+mj-lt"/>
                          <a:ea typeface="+mn-ea"/>
                          <a:cs typeface="+mn-cs"/>
                        </a:rPr>
                        <a:t>is monitored.  </a:t>
                      </a:r>
                      <a:endParaRPr lang="en-CA" sz="1100" kern="1200" dirty="0">
                        <a:solidFill>
                          <a:schemeClr val="tx1"/>
                        </a:solidFill>
                        <a:effectLst/>
                        <a:latin typeface="+mj-lt"/>
                        <a:ea typeface="Calibri" panose="020F0502020204030204" pitchFamily="34" charset="0"/>
                        <a:cs typeface="Times New Roman" panose="02020603050405020304" pitchFamily="18" charset="0"/>
                      </a:endParaRPr>
                    </a:p>
                  </a:txBody>
                  <a:tcPr marL="65329" marR="65329" marT="0" marB="0"/>
                </a:tc>
              </a:tr>
              <a:tr h="396816">
                <a:tc>
                  <a:txBody>
                    <a:bodyPr/>
                    <a:lstStyle/>
                    <a:p>
                      <a:r>
                        <a:rPr lang="en-US" sz="1100" b="1" dirty="0" smtClean="0">
                          <a:solidFill>
                            <a:schemeClr val="bg1"/>
                          </a:solidFill>
                          <a:latin typeface="+mj-lt"/>
                        </a:rPr>
                        <a:t>NL</a:t>
                      </a:r>
                      <a:endParaRPr lang="en-US" sz="1100" b="1" dirty="0">
                        <a:solidFill>
                          <a:schemeClr val="bg1"/>
                        </a:solidFill>
                        <a:latin typeface="+mj-lt"/>
                      </a:endParaRPr>
                    </a:p>
                  </a:txBody>
                  <a:tcP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100" b="0" i="0" u="none" strike="noStrike" kern="1200" cap="none" normalizeH="0" baseline="0" dirty="0" smtClean="0">
                          <a:ln>
                            <a:noFill/>
                          </a:ln>
                          <a:solidFill>
                            <a:schemeClr val="tx1"/>
                          </a:solidFill>
                          <a:effectLst/>
                          <a:latin typeface="+mj-lt"/>
                          <a:ea typeface="ヒラギノ角ゴ Pro W3" charset="-128"/>
                          <a:cs typeface="Arial" panose="020B0604020202020204" pitchFamily="34" charset="0"/>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1" i="0" u="none" strike="noStrike" kern="1200" cap="none" spc="0" normalizeH="0" baseline="0" noProof="0" dirty="0" smtClean="0">
                          <a:ln>
                            <a:noFill/>
                          </a:ln>
                          <a:solidFill>
                            <a:schemeClr val="tx1"/>
                          </a:solidFill>
                          <a:effectLst/>
                          <a:uLnTx/>
                          <a:uFillTx/>
                          <a:latin typeface="+mj-lt"/>
                          <a:ea typeface="ヒラギノ角ゴ Pro W3" charset="-128"/>
                          <a:cs typeface="+mn-cs"/>
                          <a:sym typeface="Wingdings 2" pitchFamily="18" charset="2"/>
                        </a:rPr>
                        <a:t></a:t>
                      </a:r>
                    </a:p>
                  </a:txBody>
                  <a:tcPr marL="65329" marR="65329" marT="0" marB="0"/>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100" b="0" i="0" u="none" strike="noStrike" kern="1200" cap="none" spc="0" normalizeH="0" baseline="0" noProof="0" dirty="0" smtClean="0">
                          <a:ln>
                            <a:noFill/>
                          </a:ln>
                          <a:solidFill>
                            <a:schemeClr val="tx1"/>
                          </a:solidFill>
                          <a:effectLst/>
                          <a:uLnTx/>
                          <a:uFillTx/>
                          <a:latin typeface="+mj-lt"/>
                          <a:ea typeface="ヒラギノ角ゴ Pro W3" charset="-128"/>
                          <a:cs typeface="+mn-cs"/>
                          <a:sym typeface="Wingdings 2" pitchFamily="18" charset="2"/>
                        </a:rPr>
                        <a:t>Phone call to client</a:t>
                      </a:r>
                    </a:p>
                  </a:txBody>
                  <a:tcPr marL="65329" marR="65329"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j-lt"/>
                          <a:ea typeface="+mn-ea"/>
                          <a:cs typeface="+mn-cs"/>
                        </a:rPr>
                        <a:t>Nurse </a:t>
                      </a:r>
                      <a:r>
                        <a:rPr lang="en-US" sz="1100" kern="1200" baseline="0" dirty="0" smtClean="0">
                          <a:solidFill>
                            <a:schemeClr val="tx1"/>
                          </a:solidFill>
                          <a:latin typeface="+mj-lt"/>
                          <a:ea typeface="+mn-ea"/>
                          <a:cs typeface="+mn-cs"/>
                        </a:rPr>
                        <a:t>coordinator phones the FIT positive client to provide test results. </a:t>
                      </a:r>
                      <a:r>
                        <a:rPr lang="en-US" sz="1100" kern="1200" dirty="0" smtClean="0">
                          <a:solidFill>
                            <a:schemeClr val="tx1"/>
                          </a:solidFill>
                          <a:latin typeface="+mj-lt"/>
                          <a:ea typeface="+mn-ea"/>
                          <a:cs typeface="+mn-cs"/>
                        </a:rPr>
                        <a:t>Result letter is sent to primary care provider and client.</a:t>
                      </a:r>
                    </a:p>
                  </a:txBody>
                  <a:tcPr marL="65329" marR="65329" marT="0" marB="0"/>
                </a:tc>
              </a:tr>
            </a:tbl>
          </a:graphicData>
        </a:graphic>
      </p:graphicFrame>
      <p:sp>
        <p:nvSpPr>
          <p:cNvPr id="6" name="Rectangle 5"/>
          <p:cNvSpPr/>
          <p:nvPr/>
        </p:nvSpPr>
        <p:spPr>
          <a:xfrm>
            <a:off x="1570929" y="1122050"/>
            <a:ext cx="7415224" cy="369332"/>
          </a:xfrm>
          <a:prstGeom prst="rect">
            <a:avLst/>
          </a:prstGeom>
        </p:spPr>
        <p:txBody>
          <a:bodyPr wrap="square">
            <a:spAutoFit/>
          </a:bodyPr>
          <a:lstStyle/>
          <a:p>
            <a:pPr>
              <a:spcBef>
                <a:spcPts val="700"/>
              </a:spcBef>
              <a:buClr>
                <a:schemeClr val="accent2"/>
              </a:buClr>
              <a:buSzPct val="60000"/>
              <a:defRPr/>
            </a:pPr>
            <a:r>
              <a:rPr lang="en-CA" dirty="0"/>
              <a:t>How are individuals notified of an </a:t>
            </a:r>
            <a:r>
              <a:rPr lang="en-CA" dirty="0" smtClean="0"/>
              <a:t>abnormal fecal </a:t>
            </a:r>
            <a:r>
              <a:rPr lang="en-CA" dirty="0"/>
              <a:t>test </a:t>
            </a:r>
            <a:r>
              <a:rPr lang="en-CA" dirty="0" smtClean="0"/>
              <a:t>result?</a:t>
            </a:r>
            <a:endParaRPr lang="en-US" dirty="0"/>
          </a:p>
        </p:txBody>
      </p:sp>
      <p:sp>
        <p:nvSpPr>
          <p:cNvPr id="8" name="TextBox 7"/>
          <p:cNvSpPr txBox="1"/>
          <p:nvPr/>
        </p:nvSpPr>
        <p:spPr>
          <a:xfrm>
            <a:off x="67171" y="6279947"/>
            <a:ext cx="9076829" cy="507831"/>
          </a:xfrm>
          <a:prstGeom prst="rect">
            <a:avLst/>
          </a:prstGeom>
          <a:noFill/>
        </p:spPr>
        <p:txBody>
          <a:bodyPr wrap="square" rtlCol="0">
            <a:spAutoFit/>
          </a:bodyPr>
          <a:lstStyle/>
          <a:p>
            <a:r>
              <a:rPr lang="en-CA" sz="900" dirty="0"/>
              <a:t>*Primary Care Provider: abnormal fecal test (</a:t>
            </a:r>
            <a:r>
              <a:rPr lang="en-CA" sz="900" dirty="0" err="1"/>
              <a:t>FTg</a:t>
            </a:r>
            <a:r>
              <a:rPr lang="en-CA" sz="900" dirty="0"/>
              <a:t> or FIT) result is sent to the individual’s primary care provider </a:t>
            </a:r>
            <a:endParaRPr lang="en-CA" sz="900" dirty="0" smtClean="0"/>
          </a:p>
          <a:p>
            <a:r>
              <a:rPr lang="en-CA" sz="900" dirty="0" smtClean="0"/>
              <a:t>**Individual: abnormal fecal test </a:t>
            </a:r>
            <a:r>
              <a:rPr lang="en-CA" sz="900" dirty="0"/>
              <a:t>(</a:t>
            </a:r>
            <a:r>
              <a:rPr lang="en-CA" sz="900" dirty="0" err="1"/>
              <a:t>FTg</a:t>
            </a:r>
            <a:r>
              <a:rPr lang="en-CA" sz="900" dirty="0"/>
              <a:t> </a:t>
            </a:r>
            <a:r>
              <a:rPr lang="en-CA" sz="900" dirty="0" smtClean="0"/>
              <a:t>or </a:t>
            </a:r>
            <a:r>
              <a:rPr lang="en-CA" sz="900" dirty="0"/>
              <a:t>FIT)</a:t>
            </a:r>
            <a:r>
              <a:rPr lang="en-CA" sz="900" dirty="0" smtClean="0"/>
              <a:t> result is sent directly to the individual</a:t>
            </a:r>
          </a:p>
          <a:p>
            <a:r>
              <a:rPr lang="en-CA" sz="900" dirty="0"/>
              <a:t>---- No information was provided at the time the data was </a:t>
            </a:r>
            <a:r>
              <a:rPr lang="en-CA" sz="900" dirty="0" smtClean="0"/>
              <a:t>collected</a:t>
            </a:r>
            <a:endParaRPr lang="en-CA" sz="9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27</a:t>
            </a:fld>
            <a:endParaRPr lang="en-US" dirty="0"/>
          </a:p>
        </p:txBody>
      </p:sp>
    </p:spTree>
    <p:extLst>
      <p:ext uri="{BB962C8B-B14F-4D97-AF65-F5344CB8AC3E}">
        <p14:creationId xmlns:p14="http://schemas.microsoft.com/office/powerpoint/2010/main" val="1802858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6632"/>
            <a:ext cx="7020272" cy="864096"/>
          </a:xfrm>
        </p:spPr>
        <p:txBody>
          <a:bodyPr>
            <a:normAutofit fontScale="90000"/>
          </a:bodyPr>
          <a:lstStyle/>
          <a:p>
            <a:r>
              <a:rPr lang="en-US" sz="3300" dirty="0"/>
              <a:t>Process for Following-Up After an Abnormal </a:t>
            </a:r>
            <a:r>
              <a:rPr lang="en-US" sz="3300" dirty="0" smtClean="0"/>
              <a:t>Result</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3010123649"/>
              </p:ext>
            </p:extLst>
          </p:nvPr>
        </p:nvGraphicFramePr>
        <p:xfrm>
          <a:off x="323528" y="1916832"/>
          <a:ext cx="8604448" cy="4608279"/>
        </p:xfrm>
        <a:graphic>
          <a:graphicData uri="http://schemas.openxmlformats.org/drawingml/2006/table">
            <a:tbl>
              <a:tblPr firstRow="1" bandRow="1">
                <a:tableStyleId>{69CF1AB2-1976-4502-BF36-3FF5EA218861}</a:tableStyleId>
              </a:tblPr>
              <a:tblGrid>
                <a:gridCol w="432048"/>
                <a:gridCol w="8172400"/>
              </a:tblGrid>
              <a:tr h="365463">
                <a:tc>
                  <a:txBody>
                    <a:bodyPr/>
                    <a:lstStyle/>
                    <a:p>
                      <a:r>
                        <a:rPr lang="en-US" sz="1200" b="1" dirty="0" smtClean="0"/>
                        <a:t>NU</a:t>
                      </a:r>
                      <a:endParaRPr lang="en-US" sz="12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rPr>
                        <a:t>C</a:t>
                      </a:r>
                      <a:r>
                        <a:rPr lang="en-US" sz="1200" b="0" dirty="0" smtClean="0">
                          <a:solidFill>
                            <a:schemeClr val="tx1"/>
                          </a:solidFill>
                        </a:rPr>
                        <a:t>urrently no organized screening program but plans are underway.</a:t>
                      </a:r>
                      <a:r>
                        <a:rPr lang="en-US" sz="1200" b="0" baseline="0" dirty="0" smtClean="0">
                          <a:solidFill>
                            <a:schemeClr val="tx1"/>
                          </a:solidFill>
                        </a:rPr>
                        <a:t> </a:t>
                      </a:r>
                      <a:r>
                        <a:rPr lang="en-US" sz="1200" b="0" dirty="0" smtClean="0">
                          <a:solidFill>
                            <a:schemeClr val="tx1"/>
                          </a:solidFill>
                        </a:rPr>
                        <a:t>For</a:t>
                      </a:r>
                      <a:r>
                        <a:rPr lang="en-US" sz="1200" b="0" baseline="0" dirty="0" smtClean="0">
                          <a:solidFill>
                            <a:schemeClr val="tx1"/>
                          </a:solidFill>
                        </a:rPr>
                        <a:t> opportunistic screening, results are sent to the primary care provider and patients and they follow-up with clients.</a:t>
                      </a:r>
                      <a:endParaRPr lang="en-CA" sz="1200" b="0" dirty="0" smtClean="0">
                        <a:solidFill>
                          <a:schemeClr val="tx1"/>
                        </a:solidFill>
                      </a:endParaRPr>
                    </a:p>
                  </a:txBody>
                  <a:tcPr>
                    <a:solidFill>
                      <a:schemeClr val="bg1">
                        <a:lumMod val="85000"/>
                      </a:schemeClr>
                    </a:solidFill>
                  </a:tcPr>
                </a:tc>
              </a:tr>
              <a:tr h="365463">
                <a:tc>
                  <a:txBody>
                    <a:bodyPr/>
                    <a:lstStyle/>
                    <a:p>
                      <a:r>
                        <a:rPr lang="en-US" sz="1200" b="1" dirty="0" smtClean="0"/>
                        <a:t>NT</a:t>
                      </a:r>
                      <a:endParaRPr lang="en-US" sz="1200" b="1" dirty="0">
                        <a:solidFill>
                          <a:schemeClr val="tx1"/>
                        </a:solidFill>
                        <a:latin typeface="+mj-lt"/>
                      </a:endParaRPr>
                    </a:p>
                  </a:txBody>
                  <a:tcPr/>
                </a:tc>
                <a:tc>
                  <a:txBody>
                    <a:bodyPr/>
                    <a:lstStyle/>
                    <a:p>
                      <a:pPr algn="l"/>
                      <a:r>
                        <a:rPr lang="en-US" sz="1200" b="0" dirty="0" smtClean="0">
                          <a:solidFill>
                            <a:schemeClr val="tx1"/>
                          </a:solidFill>
                        </a:rPr>
                        <a:t>No organized screening program available.</a:t>
                      </a:r>
                      <a:endParaRPr lang="en-US" sz="1200" b="0" dirty="0">
                        <a:solidFill>
                          <a:schemeClr val="tx1"/>
                        </a:solidFill>
                      </a:endParaRPr>
                    </a:p>
                  </a:txBody>
                  <a:tcPr>
                    <a:solidFill>
                      <a:schemeClr val="bg1">
                        <a:lumMod val="85000"/>
                      </a:schemeClr>
                    </a:solidFill>
                  </a:tcPr>
                </a:tc>
              </a:tr>
              <a:tr h="299647">
                <a:tc>
                  <a:txBody>
                    <a:bodyPr/>
                    <a:lstStyle/>
                    <a:p>
                      <a:r>
                        <a:rPr lang="en-US" sz="1200" b="1" dirty="0" smtClean="0">
                          <a:solidFill>
                            <a:schemeClr val="tx1"/>
                          </a:solidFill>
                          <a:latin typeface="+mj-lt"/>
                        </a:rPr>
                        <a:t>YK</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CA" sz="1200" b="0" i="0" u="none" strike="noStrike" kern="1200" cap="none" normalizeH="0" baseline="0" dirty="0" smtClean="0">
                          <a:ln>
                            <a:noFill/>
                          </a:ln>
                          <a:solidFill>
                            <a:schemeClr val="tx1"/>
                          </a:solidFill>
                          <a:effectLst/>
                          <a:latin typeface="+mn-lt"/>
                          <a:ea typeface="ヒラギノ角ゴ Pro W3" charset="-128"/>
                          <a:cs typeface="+mn-cs"/>
                        </a:rPr>
                        <a:t>Ordering primary care provider is responsible for follow-up of abnormal FIT results. A standardized colonoscopy referral form is available. A reminder letter of the referral process for positive FITs is sent to primary care providers . Colonoscopies are performed at Whitehorse General Hospital only.</a:t>
                      </a:r>
                      <a:endParaRPr kumimoji="0" lang="en-US" sz="1200" b="0" i="0" u="none" strike="noStrike" kern="1200" cap="none" normalizeH="0" baseline="0" dirty="0" smtClean="0">
                        <a:ln>
                          <a:noFill/>
                        </a:ln>
                        <a:solidFill>
                          <a:schemeClr val="tx1"/>
                        </a:solidFill>
                        <a:effectLst/>
                        <a:latin typeface="+mn-lt"/>
                        <a:ea typeface="ヒラギノ角ゴ Pro W3" charset="-128"/>
                        <a:cs typeface="+mn-cs"/>
                      </a:endParaRPr>
                    </a:p>
                  </a:txBody>
                  <a:tcPr horzOverflow="overflow"/>
                </a:tc>
              </a:tr>
              <a:tr h="299647">
                <a:tc>
                  <a:txBody>
                    <a:bodyPr/>
                    <a:lstStyle/>
                    <a:p>
                      <a:r>
                        <a:rPr lang="en-US" sz="1200" b="1" dirty="0" smtClean="0"/>
                        <a:t>BC</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200" u="none" strike="noStrike" kern="1200" cap="none" normalizeH="0" baseline="0" dirty="0" smtClean="0">
                          <a:ln>
                            <a:noFill/>
                          </a:ln>
                          <a:solidFill>
                            <a:schemeClr val="tx1"/>
                          </a:solidFill>
                          <a:effectLst/>
                        </a:rPr>
                        <a:t>Clients are referred to their corresponding regional Health Authority and Health Authority contacts client to discuss follow-up by</a:t>
                      </a:r>
                      <a:r>
                        <a:rPr lang="en-CA" sz="1200" b="0" kern="1200" dirty="0" smtClean="0">
                          <a:solidFill>
                            <a:schemeClr val="tx1"/>
                          </a:solidFill>
                          <a:effectLst/>
                          <a:latin typeface="+mn-lt"/>
                          <a:ea typeface="+mn-ea"/>
                          <a:cs typeface="+mn-cs"/>
                        </a:rPr>
                        <a:t> assessing the client and booking a colonoscopy as appropriate. </a:t>
                      </a:r>
                      <a:endParaRPr kumimoji="0" lang="en-US" sz="1200" b="0" i="0" u="none" strike="noStrike" kern="1200" cap="none" normalizeH="0" baseline="0" dirty="0" smtClean="0">
                        <a:ln>
                          <a:noFill/>
                        </a:ln>
                        <a:solidFill>
                          <a:schemeClr val="tx1"/>
                        </a:solidFill>
                        <a:effectLst/>
                        <a:latin typeface="+mn-lt"/>
                        <a:ea typeface="ヒラギノ角ゴ Pro W3" charset="-128"/>
                        <a:cs typeface="+mn-cs"/>
                      </a:endParaRPr>
                    </a:p>
                  </a:txBody>
                  <a:tcPr horzOverflow="overflow"/>
                </a:tc>
              </a:tr>
              <a:tr h="608392">
                <a:tc>
                  <a:txBody>
                    <a:bodyPr/>
                    <a:lstStyle/>
                    <a:p>
                      <a:r>
                        <a:rPr lang="en-US" sz="1200" b="1" dirty="0" smtClean="0"/>
                        <a:t>AB</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lang="en-CA" sz="1200" u="none" strike="noStrike" kern="1200" baseline="0" dirty="0" smtClean="0">
                          <a:solidFill>
                            <a:schemeClr val="tx1"/>
                          </a:solidFill>
                        </a:rPr>
                        <a:t>Ordering primary care provider is responsible for follow-up of abnormal FIT results. As per Alberta Colorectal Cancer Screening Program (ACRCSP) screening pathway, primary care providers are to refer FIT positive clients promptly for colonoscopy using the local colorectal cancer screening program or </a:t>
                      </a:r>
                      <a:r>
                        <a:rPr lang="en-CA" sz="1200" u="none" strike="noStrike" kern="1200" baseline="0" dirty="0" err="1" smtClean="0">
                          <a:solidFill>
                            <a:schemeClr val="tx1"/>
                          </a:solidFill>
                        </a:rPr>
                        <a:t>endoscopist</a:t>
                      </a:r>
                      <a:r>
                        <a:rPr lang="en-CA" sz="1200" u="none" strike="noStrike" kern="1200" baseline="0" dirty="0" smtClean="0">
                          <a:solidFill>
                            <a:schemeClr val="tx1"/>
                          </a:solidFill>
                        </a:rPr>
                        <a:t> (depending on available resources).</a:t>
                      </a:r>
                      <a:r>
                        <a:rPr lang="en-CA" sz="1200" u="none" strike="sngStrike" kern="1200" baseline="0" dirty="0" smtClean="0">
                          <a:solidFill>
                            <a:schemeClr val="tx1"/>
                          </a:solidFill>
                        </a:rPr>
                        <a:t> </a:t>
                      </a:r>
                      <a:endParaRPr kumimoji="0" lang="en-US" sz="1200" b="0" i="0" u="none" strike="sngStrike" kern="1200" cap="none" normalizeH="0" baseline="0" dirty="0" smtClean="0">
                        <a:ln>
                          <a:noFill/>
                        </a:ln>
                        <a:solidFill>
                          <a:schemeClr val="tx1"/>
                        </a:solidFill>
                        <a:effectLst/>
                        <a:latin typeface="+mn-lt"/>
                        <a:ea typeface="ヒラギノ角ゴ Pro W3" charset="-128"/>
                        <a:cs typeface="+mn-cs"/>
                      </a:endParaRPr>
                    </a:p>
                  </a:txBody>
                  <a:tcPr horzOverflow="overflow"/>
                </a:tc>
              </a:tr>
              <a:tr h="730926">
                <a:tc>
                  <a:txBody>
                    <a:bodyPr/>
                    <a:lstStyle/>
                    <a:p>
                      <a:r>
                        <a:rPr lang="en-US" sz="1200" b="1" dirty="0" smtClean="0"/>
                        <a:t>SK</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Arial" pitchFamily="34" charset="0"/>
                        <a:buNone/>
                        <a:tabLst/>
                      </a:pPr>
                      <a:r>
                        <a:rPr lang="en-CA" sz="1200" u="none" strike="noStrike" kern="1200" baseline="0" dirty="0" smtClean="0">
                          <a:solidFill>
                            <a:schemeClr val="tx1"/>
                          </a:solidFill>
                        </a:rPr>
                        <a:t>Primary care provider </a:t>
                      </a:r>
                      <a:r>
                        <a:rPr kumimoji="0" lang="en-US" sz="1200" u="none" strike="noStrike" kern="1200" cap="none" normalizeH="0" baseline="0" dirty="0" smtClean="0">
                          <a:ln>
                            <a:noFill/>
                          </a:ln>
                          <a:solidFill>
                            <a:schemeClr val="tx1"/>
                          </a:solidFill>
                          <a:effectLst/>
                        </a:rPr>
                        <a:t>and client notified by direct correspondence regarding abnormal result. P</a:t>
                      </a:r>
                      <a:r>
                        <a:rPr lang="en-CA" sz="1200" u="none" strike="noStrike" kern="1200" baseline="0" dirty="0" err="1" smtClean="0">
                          <a:solidFill>
                            <a:schemeClr val="tx1"/>
                          </a:solidFill>
                        </a:rPr>
                        <a:t>rimary</a:t>
                      </a:r>
                      <a:r>
                        <a:rPr lang="en-CA" sz="1200" u="none" strike="noStrike" kern="1200" baseline="0" dirty="0" smtClean="0">
                          <a:solidFill>
                            <a:schemeClr val="tx1"/>
                          </a:solidFill>
                        </a:rPr>
                        <a:t> care providers </a:t>
                      </a:r>
                      <a:r>
                        <a:rPr kumimoji="0" lang="en-US" sz="1200" u="none" strike="noStrike" kern="1200" cap="none" normalizeH="0" baseline="0" dirty="0" smtClean="0">
                          <a:ln>
                            <a:noFill/>
                          </a:ln>
                          <a:solidFill>
                            <a:schemeClr val="tx1"/>
                          </a:solidFill>
                          <a:effectLst/>
                        </a:rPr>
                        <a:t>sign medical directives which authorizes client navigators to refer client for a colonoscopy. Client navigator phones FIT positive clients to discuss test results, refer participants to colonoscopy and complete a standardized assessment. Please note: client navigation process currently being expanded into all 13 health regions.</a:t>
                      </a:r>
                      <a:endParaRPr kumimoji="0" lang="en-US" sz="1200" b="0" i="0" u="none" strike="noStrike" kern="1200" cap="none" normalizeH="0" baseline="0" dirty="0" smtClean="0">
                        <a:ln>
                          <a:noFill/>
                        </a:ln>
                        <a:solidFill>
                          <a:schemeClr val="tx1"/>
                        </a:solidFill>
                        <a:effectLst/>
                        <a:latin typeface="+mn-lt"/>
                        <a:ea typeface="ヒラギノ角ゴ Pro W3" charset="-128"/>
                        <a:cs typeface="+mn-cs"/>
                      </a:endParaRPr>
                    </a:p>
                  </a:txBody>
                  <a:tcPr horzOverflow="overflow"/>
                </a:tc>
              </a:tr>
              <a:tr h="768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rPr>
                        <a:t>MB</a:t>
                      </a:r>
                      <a:endParaRPr kumimoji="0" lang="en-US" sz="1200" b="1"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a:buNone/>
                        <a:tabLst/>
                      </a:pPr>
                      <a:r>
                        <a:rPr lang="en-CA" sz="1200" u="none" strike="noStrike" kern="1200" baseline="0" dirty="0" err="1" smtClean="0">
                          <a:solidFill>
                            <a:schemeClr val="tx1"/>
                          </a:solidFill>
                        </a:rPr>
                        <a:t>ColonCheck’s</a:t>
                      </a:r>
                      <a:r>
                        <a:rPr lang="en-CA" sz="1200" u="none" strike="noStrike" kern="1200" baseline="0" dirty="0" smtClean="0">
                          <a:solidFill>
                            <a:schemeClr val="tx1"/>
                          </a:solidFill>
                        </a:rPr>
                        <a:t> navigator contacts the primary care provider (PCP) </a:t>
                      </a:r>
                      <a:r>
                        <a:rPr kumimoji="0" lang="en-US" sz="1200" u="none" strike="noStrike" kern="1200" cap="none" normalizeH="0" baseline="0" dirty="0" smtClean="0">
                          <a:ln>
                            <a:noFill/>
                          </a:ln>
                          <a:solidFill>
                            <a:schemeClr val="tx1"/>
                          </a:solidFill>
                          <a:effectLst/>
                        </a:rPr>
                        <a:t>and client by direct mail correspondence regarding the abnormal result and follow-up referral process (a colonoscopy brochure is included in the mail out to the client). Process for follow-up colonoscopy referral is dependent on agreements with each of the 5 Regional Health Authorities and on permissions granted from the PCP (Note: </a:t>
                      </a:r>
                      <a:r>
                        <a:rPr kumimoji="0" lang="en-US" sz="1200" u="none" strike="noStrike" kern="1200" cap="none" normalizeH="0" baseline="0" dirty="0" err="1" smtClean="0">
                          <a:ln>
                            <a:noFill/>
                          </a:ln>
                          <a:solidFill>
                            <a:schemeClr val="tx1"/>
                          </a:solidFill>
                          <a:effectLst/>
                        </a:rPr>
                        <a:t>ColonCheck</a:t>
                      </a:r>
                      <a:r>
                        <a:rPr kumimoji="0" lang="en-US" sz="1200" u="none" strike="noStrike" kern="1200" cap="none" normalizeH="0" baseline="0" dirty="0" smtClean="0">
                          <a:ln>
                            <a:noFill/>
                          </a:ln>
                          <a:solidFill>
                            <a:schemeClr val="tx1"/>
                          </a:solidFill>
                          <a:effectLst/>
                        </a:rPr>
                        <a:t> has received permission from a majority of PCPs to directly refer clients).</a:t>
                      </a:r>
                    </a:p>
                    <a:p>
                      <a:pPr marL="0" marR="0" lvl="0" indent="0" algn="l" defTabSz="914400" rtl="0" eaLnBrk="1" fontAlgn="base" latinLnBrk="0" hangingPunct="1">
                        <a:lnSpc>
                          <a:spcPct val="100000"/>
                        </a:lnSpc>
                        <a:spcBef>
                          <a:spcPct val="20000"/>
                        </a:spcBef>
                        <a:spcAft>
                          <a:spcPct val="0"/>
                        </a:spcAft>
                        <a:buClr>
                          <a:srgbClr val="FBAF5F"/>
                        </a:buClr>
                        <a:buSzPct val="88000"/>
                        <a:buFont typeface="Times"/>
                        <a:buNone/>
                        <a:tabLst/>
                      </a:pPr>
                      <a:r>
                        <a:rPr kumimoji="0" lang="en-US" sz="1200" u="none" strike="noStrike" kern="1200" cap="none" normalizeH="0" baseline="0" dirty="0" smtClean="0">
                          <a:ln>
                            <a:noFill/>
                          </a:ln>
                          <a:solidFill>
                            <a:schemeClr val="tx1"/>
                          </a:solidFill>
                          <a:effectLst/>
                        </a:rPr>
                        <a:t>A pre-colonoscopy assessment is completed by </a:t>
                      </a:r>
                      <a:r>
                        <a:rPr kumimoji="0" lang="en-US" sz="1200" u="none" strike="noStrike" kern="1200" cap="none" normalizeH="0" baseline="0" dirty="0" err="1" smtClean="0">
                          <a:ln>
                            <a:noFill/>
                          </a:ln>
                          <a:solidFill>
                            <a:schemeClr val="tx1"/>
                          </a:solidFill>
                          <a:effectLst/>
                        </a:rPr>
                        <a:t>ColonCheck’s</a:t>
                      </a:r>
                      <a:r>
                        <a:rPr kumimoji="0" lang="en-US" sz="1200" u="none" strike="noStrike" kern="1200" cap="none" normalizeH="0" baseline="0" dirty="0" smtClean="0">
                          <a:ln>
                            <a:noFill/>
                          </a:ln>
                          <a:solidFill>
                            <a:schemeClr val="tx1"/>
                          </a:solidFill>
                          <a:effectLst/>
                        </a:rPr>
                        <a:t> nurse practitioner for all patients receiving healthcare services in Winnipeg. Procedures are scheduled at one of two facilities.</a:t>
                      </a:r>
                      <a:endParaRPr kumimoji="0" lang="en-US" sz="1200" b="0" i="0" u="none" strike="noStrike" kern="1200" cap="none" normalizeH="0" baseline="0" dirty="0" smtClean="0">
                        <a:ln>
                          <a:noFill/>
                        </a:ln>
                        <a:solidFill>
                          <a:schemeClr val="tx1"/>
                        </a:solidFill>
                        <a:effectLst/>
                        <a:latin typeface="+mn-lt"/>
                        <a:ea typeface="ヒラギノ角ゴ Pro W3"/>
                        <a:cs typeface="ヒラギノ角ゴ Pro W3"/>
                      </a:endParaRPr>
                    </a:p>
                  </a:txBody>
                  <a:tcPr horzOverflow="overflow"/>
                </a:tc>
              </a:tr>
            </a:tbl>
          </a:graphicData>
        </a:graphic>
      </p:graphicFrame>
      <p:sp>
        <p:nvSpPr>
          <p:cNvPr id="4" name="Rectangle 3"/>
          <p:cNvSpPr/>
          <p:nvPr/>
        </p:nvSpPr>
        <p:spPr>
          <a:xfrm>
            <a:off x="1728776" y="1412776"/>
            <a:ext cx="7415224" cy="369332"/>
          </a:xfrm>
          <a:prstGeom prst="rect">
            <a:avLst/>
          </a:prstGeom>
        </p:spPr>
        <p:txBody>
          <a:bodyPr wrap="square">
            <a:spAutoFit/>
          </a:bodyPr>
          <a:lstStyle/>
          <a:p>
            <a:pPr>
              <a:spcBef>
                <a:spcPts val="700"/>
              </a:spcBef>
              <a:buClr>
                <a:schemeClr val="accent2"/>
              </a:buClr>
              <a:buSzPct val="60000"/>
              <a:defRPr/>
            </a:pPr>
            <a:r>
              <a:rPr lang="en-CA" dirty="0" smtClean="0"/>
              <a:t>What is the process for following-up with an abnormal fecal test result?</a:t>
            </a:r>
            <a:endParaRPr lang="en-US" dirty="0"/>
          </a:p>
        </p:txBody>
      </p:sp>
      <p:sp>
        <p:nvSpPr>
          <p:cNvPr id="5" name="Slide Number Placeholder 4"/>
          <p:cNvSpPr>
            <a:spLocks noGrp="1"/>
          </p:cNvSpPr>
          <p:nvPr>
            <p:ph type="sldNum" sz="quarter" idx="12"/>
          </p:nvPr>
        </p:nvSpPr>
        <p:spPr/>
        <p:txBody>
          <a:bodyPr/>
          <a:lstStyle/>
          <a:p>
            <a:fld id="{C35E50E1-3288-4B49-A832-AC6F42EE392F}" type="slidenum">
              <a:rPr lang="en-US" smtClean="0"/>
              <a:pPr/>
              <a:t>28</a:t>
            </a:fld>
            <a:endParaRPr lang="en-US"/>
          </a:p>
        </p:txBody>
      </p:sp>
    </p:spTree>
    <p:extLst>
      <p:ext uri="{BB962C8B-B14F-4D97-AF65-F5344CB8AC3E}">
        <p14:creationId xmlns:p14="http://schemas.microsoft.com/office/powerpoint/2010/main" val="2933016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60618211"/>
              </p:ext>
            </p:extLst>
          </p:nvPr>
        </p:nvGraphicFramePr>
        <p:xfrm>
          <a:off x="72343" y="1978575"/>
          <a:ext cx="8859713" cy="3840480"/>
        </p:xfrm>
        <a:graphic>
          <a:graphicData uri="http://schemas.openxmlformats.org/drawingml/2006/table">
            <a:tbl>
              <a:tblPr firstRow="1" bandRow="1">
                <a:tableStyleId>{69CF1AB2-1976-4502-BF36-3FF5EA218861}</a:tableStyleId>
              </a:tblPr>
              <a:tblGrid>
                <a:gridCol w="403139"/>
                <a:gridCol w="8456574"/>
              </a:tblGrid>
              <a:tr h="309441">
                <a:tc>
                  <a:txBody>
                    <a:bodyPr/>
                    <a:lstStyle/>
                    <a:p>
                      <a:r>
                        <a:rPr lang="en-US" sz="1200" b="1" dirty="0" smtClean="0"/>
                        <a:t>ON</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200" b="0" u="none" strike="noStrike" kern="1200" cap="none" normalizeH="0" baseline="0" dirty="0" smtClean="0">
                          <a:ln>
                            <a:noFill/>
                          </a:ln>
                          <a:solidFill>
                            <a:schemeClr val="tx1"/>
                          </a:solidFill>
                          <a:effectLst/>
                        </a:rPr>
                        <a:t>Primary care provider contacts client to arrange for follow-up. CCO refers unattached clients to a primary care provider for follow-up (clients are contacted via phone and letter). Screening Activity Reports (SAR) are provided to physicians in a Patient Enrolment Model (PEM) practice that allows </a:t>
                      </a:r>
                      <a:r>
                        <a:rPr lang="en-CA" sz="1200" b="0" u="none" strike="noStrike" kern="1200" baseline="0" dirty="0" smtClean="0">
                          <a:solidFill>
                            <a:schemeClr val="tx1"/>
                          </a:solidFill>
                        </a:rPr>
                        <a:t>primary care provider</a:t>
                      </a:r>
                      <a:r>
                        <a:rPr kumimoji="0" lang="en-US" sz="1200" b="0" u="none" strike="noStrike" kern="1200" cap="none" normalizeH="0" baseline="0" dirty="0" smtClean="0">
                          <a:ln>
                            <a:noFill/>
                          </a:ln>
                          <a:solidFill>
                            <a:schemeClr val="tx1"/>
                          </a:solidFill>
                          <a:effectLst/>
                        </a:rPr>
                        <a:t> to see the complete screening status for each patient, including those who are due for screening and follow-up. </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txBody>
                  <a:tcPr horzOverflow="overflow"/>
                </a:tc>
              </a:tr>
              <a:tr h="276861">
                <a:tc>
                  <a:txBody>
                    <a:bodyPr/>
                    <a:lstStyle/>
                    <a:p>
                      <a:r>
                        <a:rPr lang="en-US" sz="1200" b="1" dirty="0" smtClean="0"/>
                        <a:t>QC</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rPr>
                        <a:t>For opportunistic screening, clients are contacted by their </a:t>
                      </a:r>
                      <a:r>
                        <a:rPr lang="en-CA" sz="1200" u="none" strike="noStrike" kern="1200" baseline="0" dirty="0" smtClean="0">
                          <a:solidFill>
                            <a:schemeClr val="tx1"/>
                          </a:solidFill>
                        </a:rPr>
                        <a:t>primary care provider </a:t>
                      </a:r>
                      <a:r>
                        <a:rPr kumimoji="0" lang="en-US" sz="1200" u="none" strike="noStrike" kern="1200" cap="none" normalizeH="0" baseline="0" dirty="0" smtClean="0">
                          <a:ln>
                            <a:noFill/>
                          </a:ln>
                          <a:solidFill>
                            <a:schemeClr val="tx1"/>
                          </a:solidFill>
                          <a:effectLst/>
                        </a:rPr>
                        <a:t>(</a:t>
                      </a:r>
                      <a:r>
                        <a:rPr lang="en-CA" sz="1200" kern="1200" dirty="0" smtClean="0">
                          <a:solidFill>
                            <a:schemeClr val="tx1"/>
                          </a:solidFill>
                          <a:effectLst/>
                        </a:rPr>
                        <a:t>process following abnormal results depends on the primary</a:t>
                      </a:r>
                      <a:r>
                        <a:rPr lang="en-CA" sz="1200" kern="1200" baseline="0" dirty="0" smtClean="0">
                          <a:solidFill>
                            <a:schemeClr val="tx1"/>
                          </a:solidFill>
                          <a:effectLst/>
                        </a:rPr>
                        <a:t> care provider</a:t>
                      </a:r>
                      <a:r>
                        <a:rPr lang="en-CA" sz="1200" kern="1200" dirty="0" smtClean="0">
                          <a:solidFill>
                            <a:schemeClr val="tx1"/>
                          </a:solidFill>
                          <a:effectLst/>
                        </a:rPr>
                        <a:t>). Future planning is underway which</a:t>
                      </a:r>
                      <a:r>
                        <a:rPr lang="en-CA" sz="1200" kern="1200" baseline="0" dirty="0" smtClean="0">
                          <a:solidFill>
                            <a:schemeClr val="tx1"/>
                          </a:solidFill>
                          <a:effectLst/>
                        </a:rPr>
                        <a:t> will include more guidelines on the screening modalities for organized screening programs. </a:t>
                      </a:r>
                      <a:endParaRPr kumimoji="0" lang="en-US" sz="1200" kern="1200" dirty="0">
                        <a:solidFill>
                          <a:schemeClr val="tx1"/>
                        </a:solidFill>
                        <a:latin typeface="+mj-lt"/>
                        <a:ea typeface="+mn-ea"/>
                        <a:cs typeface="+mn-cs"/>
                      </a:endParaRPr>
                    </a:p>
                  </a:txBody>
                  <a:tcPr/>
                </a:tc>
              </a:tr>
              <a:tr h="423435">
                <a:tc>
                  <a:txBody>
                    <a:bodyPr/>
                    <a:lstStyle/>
                    <a:p>
                      <a:r>
                        <a:rPr lang="en-US" sz="1200" b="1" dirty="0" smtClean="0"/>
                        <a:t>NB</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strike="noStrike" kern="1200" baseline="0" dirty="0" smtClean="0">
                          <a:solidFill>
                            <a:schemeClr val="tx1"/>
                          </a:solidFill>
                        </a:rPr>
                        <a:t>Clie</a:t>
                      </a:r>
                      <a:r>
                        <a:rPr kumimoji="0" lang="en-US" sz="1200" u="none" strike="noStrike" kern="1200" cap="none" normalizeH="0" baseline="0" dirty="0" smtClean="0">
                          <a:ln>
                            <a:noFill/>
                          </a:ln>
                          <a:solidFill>
                            <a:schemeClr val="tx1"/>
                          </a:solidFill>
                          <a:effectLst/>
                        </a:rPr>
                        <a:t>nt is contacted by phone to discuss results and follow-up procedures. Pre-colonoscopy assessment is done by a program nurse who</a:t>
                      </a:r>
                      <a:r>
                        <a:rPr kumimoji="0" lang="en-CA" sz="1200" u="none" strike="noStrike" kern="1200" cap="none" normalizeH="0" baseline="0" dirty="0" smtClean="0">
                          <a:ln>
                            <a:noFill/>
                          </a:ln>
                          <a:solidFill>
                            <a:schemeClr val="tx1"/>
                          </a:solidFill>
                          <a:effectLst/>
                        </a:rPr>
                        <a:t> refers appropriate clients for colonoscopy in regional hospitals.</a:t>
                      </a:r>
                      <a:endParaRPr lang="en-US" sz="1200" kern="1200" dirty="0" smtClean="0">
                        <a:solidFill>
                          <a:schemeClr val="tx1"/>
                        </a:solidFill>
                        <a:latin typeface="+mn-lt"/>
                        <a:ea typeface="+mn-ea"/>
                        <a:cs typeface="+mn-cs"/>
                      </a:endParaRPr>
                    </a:p>
                  </a:txBody>
                  <a:tcPr/>
                </a:tc>
              </a:tr>
              <a:tr h="423435">
                <a:tc>
                  <a:txBody>
                    <a:bodyPr/>
                    <a:lstStyle/>
                    <a:p>
                      <a:r>
                        <a:rPr lang="en-US" sz="1200" b="1" dirty="0" smtClean="0"/>
                        <a:t>NS</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200" u="none" strike="noStrike" kern="1200" cap="none" normalizeH="0" baseline="0" dirty="0" smtClean="0">
                          <a:ln>
                            <a:noFill/>
                          </a:ln>
                          <a:solidFill>
                            <a:schemeClr val="tx1"/>
                          </a:solidFill>
                          <a:effectLst/>
                        </a:rPr>
                        <a:t>Screening results flow electronically into the primary care information system. Additionally, result letters are sent to primary care provider and clients indicating a Screening Nurse will contact the client to discuss and arrange for clinical follow-up. Screening nurse conducts pre-colonoscopy assessment and books colonoscopy procedure with one of the program’s credentialed </a:t>
                      </a:r>
                      <a:r>
                        <a:rPr kumimoji="0" lang="en-US" sz="1200" u="none" strike="noStrike" kern="1200" cap="none" normalizeH="0" baseline="0" dirty="0" err="1" smtClean="0">
                          <a:ln>
                            <a:noFill/>
                          </a:ln>
                          <a:solidFill>
                            <a:schemeClr val="tx1"/>
                          </a:solidFill>
                          <a:effectLst/>
                        </a:rPr>
                        <a:t>colonoscopists</a:t>
                      </a:r>
                      <a:r>
                        <a:rPr kumimoji="0" lang="en-US" sz="1200" u="none" strike="noStrike" kern="1200" cap="none" normalizeH="0" baseline="0" dirty="0" smtClean="0">
                          <a:ln>
                            <a:noFill/>
                          </a:ln>
                          <a:solidFill>
                            <a:schemeClr val="tx1"/>
                          </a:solidFill>
                          <a:effectLst/>
                        </a:rPr>
                        <a:t>. </a:t>
                      </a:r>
                      <a:endParaRPr kumimoji="0" lang="en-US" sz="1200" b="0" i="0" u="none" strike="sngStrike" kern="1200" cap="none" normalizeH="0" baseline="0" dirty="0" smtClean="0">
                        <a:ln>
                          <a:noFill/>
                        </a:ln>
                        <a:solidFill>
                          <a:schemeClr val="tx1"/>
                        </a:solidFill>
                        <a:effectLst/>
                        <a:latin typeface="+mj-lt"/>
                        <a:ea typeface="ヒラギノ角ゴ Pro W3" charset="-128"/>
                        <a:cs typeface="+mn-cs"/>
                      </a:endParaRPr>
                    </a:p>
                  </a:txBody>
                  <a:tcPr horzOverflow="overflow"/>
                </a:tc>
              </a:tr>
              <a:tr h="423435">
                <a:tc>
                  <a:txBody>
                    <a:bodyPr/>
                    <a:lstStyle/>
                    <a:p>
                      <a:r>
                        <a:rPr lang="en-US" sz="1200" b="1" dirty="0" smtClean="0"/>
                        <a:t>PE</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lang="en-CA" sz="1200" kern="1200" dirty="0" smtClean="0">
                          <a:solidFill>
                            <a:schemeClr val="tx1"/>
                          </a:solidFill>
                          <a:effectLst/>
                          <a:latin typeface="+mn-lt"/>
                          <a:ea typeface="+mn-ea"/>
                          <a:cs typeface="+mn-cs"/>
                        </a:rPr>
                        <a:t>Colorectal  Cancer</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Screenin</a:t>
                      </a:r>
                      <a:r>
                        <a:rPr lang="en-CA" sz="1200" kern="1200" baseline="0" dirty="0" smtClean="0">
                          <a:solidFill>
                            <a:schemeClr val="tx1"/>
                          </a:solidFill>
                          <a:effectLst/>
                          <a:latin typeface="+mn-lt"/>
                          <a:ea typeface="+mn-ea"/>
                          <a:cs typeface="+mn-cs"/>
                        </a:rPr>
                        <a:t>g </a:t>
                      </a:r>
                      <a:r>
                        <a:rPr lang="en-CA" sz="1200" kern="1200" dirty="0" smtClean="0">
                          <a:solidFill>
                            <a:schemeClr val="tx1"/>
                          </a:solidFill>
                          <a:effectLst/>
                          <a:latin typeface="+mn-lt"/>
                          <a:ea typeface="+mn-ea"/>
                          <a:cs typeface="+mn-cs"/>
                        </a:rPr>
                        <a:t>Program (CCSP) sends</a:t>
                      </a:r>
                      <a:r>
                        <a:rPr lang="en-CA" sz="1200" kern="1200" baseline="0" dirty="0" smtClean="0">
                          <a:solidFill>
                            <a:schemeClr val="tx1"/>
                          </a:solidFill>
                          <a:effectLst/>
                          <a:latin typeface="+mn-lt"/>
                          <a:ea typeface="+mn-ea"/>
                          <a:cs typeface="+mn-cs"/>
                        </a:rPr>
                        <a:t> letter of abnormal results to clients instructing them to follow-up with a primary care provider. The primary c</a:t>
                      </a:r>
                      <a:r>
                        <a:rPr kumimoji="0" lang="en-US" sz="1200" kern="1200" baseline="0" dirty="0" smtClean="0">
                          <a:solidFill>
                            <a:schemeClr val="tx1"/>
                          </a:solidFill>
                        </a:rPr>
                        <a:t>are provider determines follow-up. A standardized colonoscopy referral form is available. </a:t>
                      </a:r>
                      <a:r>
                        <a:rPr lang="en-CA" sz="1200" kern="1200" dirty="0" smtClean="0">
                          <a:solidFill>
                            <a:schemeClr val="tx1"/>
                          </a:solidFill>
                          <a:effectLst/>
                          <a:latin typeface="+mn-lt"/>
                          <a:ea typeface="+mn-ea"/>
                          <a:cs typeface="+mn-cs"/>
                        </a:rPr>
                        <a:t>Follow-up activity/referral (</a:t>
                      </a:r>
                      <a:r>
                        <a:rPr lang="en-CA" sz="1200" kern="1200" baseline="0" dirty="0" smtClean="0">
                          <a:solidFill>
                            <a:schemeClr val="tx1"/>
                          </a:solidFill>
                          <a:effectLst/>
                          <a:latin typeface="+mn-lt"/>
                          <a:ea typeface="+mn-ea"/>
                          <a:cs typeface="+mn-cs"/>
                        </a:rPr>
                        <a:t>e.g. colonoscopy</a:t>
                      </a:r>
                      <a:r>
                        <a:rPr lang="en-CA" sz="1200" kern="1200" dirty="0" smtClean="0">
                          <a:solidFill>
                            <a:schemeClr val="tx1"/>
                          </a:solidFill>
                          <a:effectLst/>
                          <a:latin typeface="+mn-lt"/>
                          <a:ea typeface="+mn-ea"/>
                          <a:cs typeface="+mn-cs"/>
                        </a:rPr>
                        <a:t>) </a:t>
                      </a:r>
                      <a:r>
                        <a:rPr lang="en-CA" sz="1200" kern="1200" baseline="0" dirty="0" smtClean="0">
                          <a:solidFill>
                            <a:schemeClr val="tx1"/>
                          </a:solidFill>
                          <a:effectLst/>
                          <a:latin typeface="+mn-lt"/>
                          <a:ea typeface="+mn-ea"/>
                          <a:cs typeface="+mn-cs"/>
                        </a:rPr>
                        <a:t>is monitored. Primary care provider is contacted if there is no activity/referral in the client’s chart. </a:t>
                      </a:r>
                      <a:endParaRPr kumimoji="0" lang="en-US" sz="1200" b="0" i="0" u="none" strike="noStrike" kern="1200" cap="none" normalizeH="0" baseline="0" dirty="0" smtClean="0">
                        <a:ln>
                          <a:noFill/>
                        </a:ln>
                        <a:solidFill>
                          <a:schemeClr val="tx1"/>
                        </a:solidFill>
                        <a:effectLst/>
                        <a:latin typeface="+mn-lt"/>
                        <a:ea typeface="ヒラギノ角ゴ Pro W3" charset="-128"/>
                        <a:cs typeface="+mn-cs"/>
                      </a:endParaRPr>
                    </a:p>
                  </a:txBody>
                  <a:tcPr horzOverflow="overflow"/>
                </a:tc>
              </a:tr>
              <a:tr h="385298">
                <a:tc>
                  <a:txBody>
                    <a:bodyPr/>
                    <a:lstStyle/>
                    <a:p>
                      <a:r>
                        <a:rPr lang="en-US" sz="1200" b="1" dirty="0" smtClean="0"/>
                        <a:t>NL</a:t>
                      </a:r>
                      <a:endParaRPr lang="en-US" sz="12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rPr>
                        <a:t>Nurse follow-</a:t>
                      </a:r>
                      <a:r>
                        <a:rPr lang="en-US" sz="1200" kern="1200" baseline="0" dirty="0" smtClean="0">
                          <a:solidFill>
                            <a:schemeClr val="tx1"/>
                          </a:solidFill>
                        </a:rPr>
                        <a:t>up coordinator contacts FIT positive client by phone to provide test results and discuss a potential follow-up colonoscopy. Nurse coordinator will navigate FIT positive client to colonoscopy through booking clerks within Regional Health Authorities.</a:t>
                      </a:r>
                      <a:endParaRPr lang="en-US" sz="1200" kern="1200" dirty="0" smtClean="0">
                        <a:solidFill>
                          <a:schemeClr val="tx1"/>
                        </a:solidFill>
                        <a:latin typeface="+mj-lt"/>
                        <a:ea typeface="+mn-ea"/>
                        <a:cs typeface="+mn-cs"/>
                      </a:endParaRPr>
                    </a:p>
                  </a:txBody>
                  <a:tcPr/>
                </a:tc>
              </a:tr>
            </a:tbl>
          </a:graphicData>
        </a:graphic>
      </p:graphicFrame>
      <p:sp>
        <p:nvSpPr>
          <p:cNvPr id="2" name="Title 1"/>
          <p:cNvSpPr>
            <a:spLocks noGrp="1"/>
          </p:cNvSpPr>
          <p:nvPr>
            <p:ph type="title"/>
          </p:nvPr>
        </p:nvSpPr>
        <p:spPr/>
        <p:txBody>
          <a:bodyPr>
            <a:noAutofit/>
          </a:bodyPr>
          <a:lstStyle/>
          <a:p>
            <a:r>
              <a:rPr lang="en-US" sz="3000" dirty="0"/>
              <a:t>Process for Following-Up After an Abnormal </a:t>
            </a:r>
            <a:r>
              <a:rPr lang="en-US" sz="3000" dirty="0" smtClean="0"/>
              <a:t>Result, cont’d</a:t>
            </a:r>
            <a:endParaRPr lang="en-CA" sz="3000" dirty="0"/>
          </a:p>
        </p:txBody>
      </p:sp>
      <p:sp>
        <p:nvSpPr>
          <p:cNvPr id="5" name="Rectangle 4"/>
          <p:cNvSpPr/>
          <p:nvPr/>
        </p:nvSpPr>
        <p:spPr>
          <a:xfrm>
            <a:off x="1728776" y="1412776"/>
            <a:ext cx="7415224" cy="369332"/>
          </a:xfrm>
          <a:prstGeom prst="rect">
            <a:avLst/>
          </a:prstGeom>
        </p:spPr>
        <p:txBody>
          <a:bodyPr wrap="square">
            <a:spAutoFit/>
          </a:bodyPr>
          <a:lstStyle/>
          <a:p>
            <a:pPr>
              <a:spcBef>
                <a:spcPts val="700"/>
              </a:spcBef>
              <a:buClr>
                <a:schemeClr val="accent2"/>
              </a:buClr>
              <a:buSzPct val="60000"/>
              <a:defRPr/>
            </a:pPr>
            <a:r>
              <a:rPr lang="en-CA" dirty="0" smtClean="0"/>
              <a:t>What is the process for following-up with an abnormal fecal test result?</a:t>
            </a:r>
            <a:endParaRPr lang="en-US"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29</a:t>
            </a:fld>
            <a:endParaRPr lang="en-US"/>
          </a:p>
        </p:txBody>
      </p:sp>
    </p:spTree>
    <p:extLst>
      <p:ext uri="{BB962C8B-B14F-4D97-AF65-F5344CB8AC3E}">
        <p14:creationId xmlns:p14="http://schemas.microsoft.com/office/powerpoint/2010/main" val="124477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3000" dirty="0" smtClean="0">
                <a:cs typeface="Arial" pitchFamily="34" charset="0"/>
              </a:rPr>
              <a:t>Outline</a:t>
            </a:r>
            <a:endParaRPr lang="en-US" sz="2800" dirty="0" smtClean="0">
              <a:cs typeface="Arial" pitchFamily="34" charset="0"/>
            </a:endParaRPr>
          </a:p>
        </p:txBody>
      </p:sp>
      <p:sp>
        <p:nvSpPr>
          <p:cNvPr id="4100" name="Rectangle 3"/>
          <p:cNvSpPr>
            <a:spLocks noGrp="1" noChangeArrowheads="1"/>
          </p:cNvSpPr>
          <p:nvPr>
            <p:ph idx="1"/>
          </p:nvPr>
        </p:nvSpPr>
        <p:spPr>
          <a:xfrm>
            <a:off x="1541437" y="1340768"/>
            <a:ext cx="7416824" cy="4968552"/>
          </a:xfrm>
        </p:spPr>
        <p:txBody>
          <a:bodyPr>
            <a:normAutofit/>
          </a:bodyPr>
          <a:lstStyle/>
          <a:p>
            <a:pPr>
              <a:buClrTx/>
              <a:buFont typeface="Wingdings" pitchFamily="2" charset="2"/>
              <a:buChar char="q"/>
            </a:pPr>
            <a:r>
              <a:rPr lang="en-US" sz="2500" dirty="0" smtClean="0">
                <a:solidFill>
                  <a:schemeClr val="tx1">
                    <a:lumMod val="65000"/>
                    <a:lumOff val="35000"/>
                  </a:schemeClr>
                </a:solidFill>
                <a:latin typeface="+mj-lt"/>
                <a:cs typeface="Arial" pitchFamily="34" charset="0"/>
              </a:rPr>
              <a:t>Colorectal Cancer Screening Programs and Guidelines</a:t>
            </a:r>
          </a:p>
          <a:p>
            <a:pPr lvl="1">
              <a:buFont typeface="Wingdings" panose="05000000000000000000" pitchFamily="2" charset="2"/>
              <a:buChar char="§"/>
            </a:pPr>
            <a:r>
              <a:rPr lang="en-US" sz="2100" dirty="0" smtClean="0">
                <a:solidFill>
                  <a:schemeClr val="tx1">
                    <a:lumMod val="65000"/>
                    <a:lumOff val="35000"/>
                  </a:schemeClr>
                </a:solidFill>
                <a:latin typeface="+mj-lt"/>
                <a:cs typeface="Arial" pitchFamily="34" charset="0"/>
              </a:rPr>
              <a:t>Colorectal Cancer Screening Pathway</a:t>
            </a:r>
          </a:p>
          <a:p>
            <a:pPr lvl="1">
              <a:buFont typeface="Wingdings" panose="05000000000000000000" pitchFamily="2" charset="2"/>
              <a:buChar char="§"/>
            </a:pPr>
            <a:r>
              <a:rPr lang="en-US" sz="2100" dirty="0" smtClean="0">
                <a:solidFill>
                  <a:schemeClr val="tx1">
                    <a:lumMod val="65000"/>
                    <a:lumOff val="35000"/>
                  </a:schemeClr>
                </a:solidFill>
                <a:latin typeface="+mj-lt"/>
                <a:cs typeface="Arial" pitchFamily="34" charset="0"/>
              </a:rPr>
              <a:t>Colorectal Cancer Screening Program Status </a:t>
            </a:r>
          </a:p>
          <a:p>
            <a:pPr lvl="1">
              <a:buFont typeface="Wingdings" panose="05000000000000000000" pitchFamily="2" charset="2"/>
              <a:buChar char="§"/>
            </a:pPr>
            <a:r>
              <a:rPr lang="en-US" sz="2100" dirty="0" smtClean="0">
                <a:solidFill>
                  <a:schemeClr val="tx1">
                    <a:lumMod val="65000"/>
                    <a:lumOff val="35000"/>
                  </a:schemeClr>
                </a:solidFill>
                <a:latin typeface="+mj-lt"/>
                <a:cs typeface="Arial" pitchFamily="34" charset="0"/>
              </a:rPr>
              <a:t>Canadian Task Force on Preventive Health Care Guidelines</a:t>
            </a:r>
          </a:p>
          <a:p>
            <a:pPr lvl="1">
              <a:buFont typeface="Wingdings" panose="05000000000000000000" pitchFamily="2" charset="2"/>
              <a:buChar char="§"/>
            </a:pPr>
            <a:r>
              <a:rPr lang="en-US" sz="2100" dirty="0" smtClean="0">
                <a:solidFill>
                  <a:schemeClr val="tx1">
                    <a:lumMod val="65000"/>
                    <a:lumOff val="35000"/>
                  </a:schemeClr>
                </a:solidFill>
                <a:latin typeface="+mj-lt"/>
                <a:cs typeface="Arial" pitchFamily="34" charset="0"/>
              </a:rPr>
              <a:t>Provincial and Territorial Screening Guidelines</a:t>
            </a:r>
          </a:p>
          <a:p>
            <a:pPr>
              <a:buClrTx/>
              <a:buFont typeface="Wingdings" pitchFamily="2" charset="2"/>
              <a:buChar char="q"/>
            </a:pPr>
            <a:r>
              <a:rPr lang="en-US" sz="2500" dirty="0" smtClean="0">
                <a:solidFill>
                  <a:schemeClr val="tx1">
                    <a:lumMod val="65000"/>
                    <a:lumOff val="35000"/>
                  </a:schemeClr>
                </a:solidFill>
                <a:latin typeface="+mj-lt"/>
                <a:cs typeface="Arial" pitchFamily="34" charset="0"/>
              </a:rPr>
              <a:t>Recruitment and Retention Strategies for Colorectal Cancer Screening</a:t>
            </a:r>
          </a:p>
          <a:p>
            <a:pPr>
              <a:buClrTx/>
              <a:buFont typeface="Wingdings" pitchFamily="2" charset="2"/>
              <a:buChar char="q"/>
            </a:pPr>
            <a:r>
              <a:rPr lang="en-US" sz="2500" dirty="0" smtClean="0">
                <a:solidFill>
                  <a:schemeClr val="tx1">
                    <a:lumMod val="65000"/>
                    <a:lumOff val="35000"/>
                  </a:schemeClr>
                </a:solidFill>
                <a:latin typeface="+mj-lt"/>
                <a:cs typeface="Arial" pitchFamily="34" charset="0"/>
              </a:rPr>
              <a:t>Fecal Testing Information</a:t>
            </a:r>
          </a:p>
          <a:p>
            <a:pPr>
              <a:buClrTx/>
              <a:buFont typeface="Wingdings" pitchFamily="2" charset="2"/>
              <a:buChar char="q"/>
            </a:pPr>
            <a:r>
              <a:rPr lang="en-US" sz="2500" dirty="0" smtClean="0">
                <a:solidFill>
                  <a:schemeClr val="tx1">
                    <a:lumMod val="65000"/>
                    <a:lumOff val="35000"/>
                  </a:schemeClr>
                </a:solidFill>
                <a:latin typeface="+mj-lt"/>
                <a:cs typeface="Arial" pitchFamily="34" charset="0"/>
              </a:rPr>
              <a:t>Diagnostic Follow-Up </a:t>
            </a:r>
            <a:r>
              <a:rPr lang="en-US" sz="2500" dirty="0">
                <a:solidFill>
                  <a:schemeClr val="tx1">
                    <a:lumMod val="65000"/>
                    <a:lumOff val="35000"/>
                  </a:schemeClr>
                </a:solidFill>
                <a:latin typeface="+mj-lt"/>
                <a:cs typeface="Arial" pitchFamily="34" charset="0"/>
              </a:rPr>
              <a:t>A</a:t>
            </a:r>
            <a:r>
              <a:rPr lang="en-US" sz="2500" dirty="0" smtClean="0">
                <a:solidFill>
                  <a:schemeClr val="tx1">
                    <a:lumMod val="65000"/>
                    <a:lumOff val="35000"/>
                  </a:schemeClr>
                </a:solidFill>
                <a:latin typeface="+mj-lt"/>
                <a:cs typeface="Arial" pitchFamily="34" charset="0"/>
              </a:rPr>
              <a:t>fter an Abnormal Result</a:t>
            </a:r>
          </a:p>
          <a:p>
            <a:pPr>
              <a:buClrTx/>
              <a:buFont typeface="Wingdings" pitchFamily="2" charset="2"/>
              <a:buChar char="q"/>
            </a:pPr>
            <a:r>
              <a:rPr lang="en-US" sz="2500" dirty="0" smtClean="0">
                <a:solidFill>
                  <a:schemeClr val="tx1">
                    <a:lumMod val="65000"/>
                    <a:lumOff val="35000"/>
                  </a:schemeClr>
                </a:solidFill>
                <a:latin typeface="+mj-lt"/>
                <a:cs typeface="Arial" pitchFamily="34" charset="0"/>
              </a:rPr>
              <a:t>Screening Recommendations for Individuals at Increased Risk</a:t>
            </a:r>
          </a:p>
        </p:txBody>
      </p:sp>
      <p:sp>
        <p:nvSpPr>
          <p:cNvPr id="5"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092280" cy="634082"/>
          </a:xfrm>
        </p:spPr>
        <p:txBody>
          <a:bodyPr>
            <a:noAutofit/>
          </a:bodyPr>
          <a:lstStyle/>
          <a:p>
            <a:pPr>
              <a:lnSpc>
                <a:spcPts val="3400"/>
              </a:lnSpc>
            </a:pPr>
            <a:r>
              <a:rPr lang="en-US" sz="3200" dirty="0" smtClean="0">
                <a:cs typeface="Arial" pitchFamily="34" charset="0"/>
              </a:rPr>
              <a:t>Recall After an Abnormal Fecal Test and Negative* Colonoscopy</a:t>
            </a:r>
            <a:endParaRPr lang="en-US" sz="3200" dirty="0">
              <a:cs typeface="Arial" pitchFamily="34" charset="0"/>
            </a:endParaRPr>
          </a:p>
        </p:txBody>
      </p:sp>
      <p:sp>
        <p:nvSpPr>
          <p:cNvPr id="6" name="TextBox 5"/>
          <p:cNvSpPr txBox="1"/>
          <p:nvPr/>
        </p:nvSpPr>
        <p:spPr>
          <a:xfrm>
            <a:off x="1547664" y="5836407"/>
            <a:ext cx="6773676" cy="400110"/>
          </a:xfrm>
          <a:prstGeom prst="rect">
            <a:avLst/>
          </a:prstGeom>
          <a:noFill/>
        </p:spPr>
        <p:txBody>
          <a:bodyPr wrap="square" rtlCol="0">
            <a:spAutoFit/>
          </a:bodyPr>
          <a:lstStyle/>
          <a:p>
            <a:r>
              <a:rPr lang="en-US" sz="1000" dirty="0" smtClean="0"/>
              <a:t>* No cancer or adenoma found</a:t>
            </a:r>
          </a:p>
          <a:p>
            <a:endParaRPr lang="en-US" sz="1000" dirty="0"/>
          </a:p>
        </p:txBody>
      </p:sp>
      <p:sp>
        <p:nvSpPr>
          <p:cNvPr id="8"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0" name="Table 9"/>
          <p:cNvGraphicFramePr>
            <a:graphicFrameLocks noGrp="1"/>
          </p:cNvGraphicFramePr>
          <p:nvPr>
            <p:extLst>
              <p:ext uri="{D42A27DB-BD31-4B8C-83A1-F6EECF244321}">
                <p14:modId xmlns:p14="http://schemas.microsoft.com/office/powerpoint/2010/main" val="757968557"/>
              </p:ext>
            </p:extLst>
          </p:nvPr>
        </p:nvGraphicFramePr>
        <p:xfrm>
          <a:off x="1547664" y="1807531"/>
          <a:ext cx="6192688" cy="3956074"/>
        </p:xfrm>
        <a:graphic>
          <a:graphicData uri="http://schemas.openxmlformats.org/drawingml/2006/table">
            <a:tbl>
              <a:tblPr firstRow="1" bandRow="1">
                <a:tableStyleId>{5C22544A-7EE6-4342-B048-85BDC9FD1C3A}</a:tableStyleId>
              </a:tblPr>
              <a:tblGrid>
                <a:gridCol w="681901"/>
                <a:gridCol w="5510787"/>
              </a:tblGrid>
              <a:tr h="279968">
                <a:tc>
                  <a:txBody>
                    <a:bodyPr/>
                    <a:lstStyle/>
                    <a:p>
                      <a:endParaRPr lang="en-US" sz="1200" dirty="0"/>
                    </a:p>
                  </a:txBody>
                  <a:tcPr/>
                </a:tc>
                <a:tc>
                  <a:txBody>
                    <a:bodyPr/>
                    <a:lstStyle/>
                    <a:p>
                      <a:pPr algn="ctr"/>
                      <a:r>
                        <a:rPr lang="en-US" sz="1200" dirty="0" smtClean="0"/>
                        <a:t>Recommendations</a:t>
                      </a:r>
                      <a:endParaRPr lang="en-US" sz="1200" dirty="0"/>
                    </a:p>
                  </a:txBody>
                  <a:tcPr/>
                </a:tc>
              </a:tr>
              <a:tr h="279968">
                <a:tc>
                  <a:txBody>
                    <a:bodyPr/>
                    <a:lstStyle/>
                    <a:p>
                      <a:r>
                        <a:rPr lang="en-US" sz="1200" b="1" dirty="0" smtClean="0">
                          <a:solidFill>
                            <a:schemeClr val="tx1"/>
                          </a:solidFill>
                          <a:latin typeface="+mj-lt"/>
                        </a:rPr>
                        <a:t>NU</a:t>
                      </a:r>
                      <a:endParaRPr lang="en-US" sz="12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rPr>
                        <a:t>C</a:t>
                      </a:r>
                      <a:r>
                        <a:rPr lang="en-US" sz="1200" dirty="0" smtClean="0">
                          <a:solidFill>
                            <a:schemeClr val="tx1"/>
                          </a:solidFill>
                        </a:rPr>
                        <a:t>urrently no organized screening program but plans are underway </a:t>
                      </a:r>
                    </a:p>
                  </a:txBody>
                  <a:tcPr>
                    <a:solidFill>
                      <a:schemeClr val="bg1">
                        <a:lumMod val="85000"/>
                      </a:schemeClr>
                    </a:solidFill>
                  </a:tcPr>
                </a:tc>
              </a:tr>
              <a:tr h="279968">
                <a:tc>
                  <a:txBody>
                    <a:bodyPr/>
                    <a:lstStyle/>
                    <a:p>
                      <a:r>
                        <a:rPr lang="en-US" sz="1200" b="1" dirty="0" smtClean="0">
                          <a:solidFill>
                            <a:schemeClr val="tx1"/>
                          </a:solidFill>
                          <a:latin typeface="+mj-lt"/>
                        </a:rPr>
                        <a:t>NT</a:t>
                      </a:r>
                      <a:endParaRPr lang="en-US" sz="1200" b="1" dirty="0">
                        <a:solidFill>
                          <a:schemeClr val="tx1"/>
                        </a:solidFill>
                        <a:latin typeface="+mj-lt"/>
                      </a:endParaRPr>
                    </a:p>
                  </a:txBody>
                  <a:tcPr/>
                </a:tc>
                <a:tc>
                  <a:txBody>
                    <a:bodyPr/>
                    <a:lstStyle/>
                    <a:p>
                      <a:pPr algn="l"/>
                      <a:r>
                        <a:rPr lang="en-US" sz="1200" b="0" dirty="0" smtClean="0">
                          <a:solidFill>
                            <a:schemeClr val="tx1"/>
                          </a:solidFill>
                        </a:rPr>
                        <a:t>No organized screening program available</a:t>
                      </a:r>
                      <a:endParaRPr lang="en-US" sz="1200" b="0" dirty="0">
                        <a:solidFill>
                          <a:schemeClr val="tx1"/>
                        </a:solidFill>
                      </a:endParaRPr>
                    </a:p>
                  </a:txBody>
                  <a:tcPr>
                    <a:solidFill>
                      <a:schemeClr val="bg1">
                        <a:lumMod val="85000"/>
                      </a:schemeClr>
                    </a:solidFill>
                  </a:tcPr>
                </a:tc>
              </a:tr>
              <a:tr h="279968">
                <a:tc>
                  <a:txBody>
                    <a:bodyPr/>
                    <a:lstStyle/>
                    <a:p>
                      <a:r>
                        <a:rPr lang="en-US" sz="1200" b="1" dirty="0" smtClean="0">
                          <a:solidFill>
                            <a:schemeClr val="tx1"/>
                          </a:solidFill>
                          <a:latin typeface="+mj-lt"/>
                        </a:rPr>
                        <a:t>YK</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kern="1200" dirty="0" smtClean="0">
                          <a:solidFill>
                            <a:schemeClr val="tx1"/>
                          </a:solidFill>
                          <a:latin typeface="+mj-lt"/>
                          <a:ea typeface="+mn-ea"/>
                          <a:cs typeface="+mn-cs"/>
                        </a:rPr>
                        <a:t>Recalled for FIT screening in 10 years </a:t>
                      </a:r>
                      <a:endParaRPr kumimoji="0" lang="en-US" sz="1200" kern="1200" dirty="0" smtClean="0">
                        <a:solidFill>
                          <a:schemeClr val="tx1"/>
                        </a:solidFill>
                        <a:latin typeface="+mj-lt"/>
                        <a:ea typeface="+mn-ea"/>
                        <a:cs typeface="+mn-cs"/>
                      </a:endParaRPr>
                    </a:p>
                  </a:txBody>
                  <a:tcPr horzOverflow="overflow"/>
                </a:tc>
              </a:tr>
              <a:tr h="279968">
                <a:tc>
                  <a:txBody>
                    <a:bodyPr/>
                    <a:lstStyle/>
                    <a:p>
                      <a:r>
                        <a:rPr lang="en-US" sz="1200" b="1" dirty="0" smtClean="0">
                          <a:solidFill>
                            <a:schemeClr val="tx1"/>
                          </a:solidFill>
                          <a:latin typeface="+mj-lt"/>
                        </a:rPr>
                        <a:t>BC</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kern="1200" dirty="0" smtClean="0">
                          <a:solidFill>
                            <a:schemeClr val="tx1"/>
                          </a:solidFill>
                          <a:latin typeface="+mj-lt"/>
                          <a:ea typeface="+mn-ea"/>
                          <a:cs typeface="+mn-cs"/>
                        </a:rPr>
                        <a:t>Recalled for FIT screening in 10 years</a:t>
                      </a:r>
                    </a:p>
                  </a:txBody>
                  <a:tcPr horzOverflow="overflow"/>
                </a:tc>
              </a:tr>
              <a:tr h="279968">
                <a:tc>
                  <a:txBody>
                    <a:bodyPr/>
                    <a:lstStyle/>
                    <a:p>
                      <a:r>
                        <a:rPr lang="en-US" sz="1200" b="1" dirty="0" smtClean="0">
                          <a:solidFill>
                            <a:schemeClr val="tx1"/>
                          </a:solidFill>
                          <a:latin typeface="+mj-lt"/>
                        </a:rPr>
                        <a:t>AB</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kern="1200" dirty="0" smtClean="0">
                          <a:solidFill>
                            <a:schemeClr val="tx1"/>
                          </a:solidFill>
                          <a:latin typeface="+mn-lt"/>
                          <a:ea typeface="+mn-ea"/>
                          <a:cs typeface="+mn-cs"/>
                        </a:rPr>
                        <a:t>Recalled for FIT screening in 10 years</a:t>
                      </a:r>
                    </a:p>
                  </a:txBody>
                  <a:tcPr horzOverflow="overflow"/>
                </a:tc>
              </a:tr>
              <a:tr h="279968">
                <a:tc>
                  <a:txBody>
                    <a:bodyPr/>
                    <a:lstStyle/>
                    <a:p>
                      <a:r>
                        <a:rPr lang="en-US" sz="1200" b="1" dirty="0" smtClean="0">
                          <a:solidFill>
                            <a:schemeClr val="tx1"/>
                          </a:solidFill>
                          <a:latin typeface="+mj-lt"/>
                        </a:rPr>
                        <a:t>SK</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kern="1200" baseline="0" dirty="0" smtClean="0">
                          <a:solidFill>
                            <a:schemeClr val="tx1"/>
                          </a:solidFill>
                          <a:latin typeface="+mn-lt"/>
                          <a:ea typeface="+mn-ea"/>
                          <a:cs typeface="+mn-cs"/>
                        </a:rPr>
                        <a:t>Recalled for FIT screening in 2 years</a:t>
                      </a:r>
                      <a:endParaRPr kumimoji="0" lang="en-US" sz="1200" kern="1200" dirty="0" smtClean="0">
                        <a:solidFill>
                          <a:schemeClr val="tx1"/>
                        </a:solidFill>
                        <a:latin typeface="+mn-lt"/>
                        <a:ea typeface="+mn-ea"/>
                        <a:cs typeface="+mn-cs"/>
                      </a:endParaRPr>
                    </a:p>
                  </a:txBody>
                  <a:tcPr horzOverflow="overflow"/>
                </a:tc>
              </a:tr>
              <a:tr h="279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Arial" pitchFamily="34" charset="0"/>
                        </a:rPr>
                        <a:t>MB</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Recalled for FOBT screening in 5 years</a:t>
                      </a:r>
                    </a:p>
                  </a:txBody>
                  <a:tcPr horzOverflow="overflow"/>
                </a:tc>
              </a:tr>
              <a:tr h="279968">
                <a:tc>
                  <a:txBody>
                    <a:bodyPr/>
                    <a:lstStyle/>
                    <a:p>
                      <a:r>
                        <a:rPr lang="en-US" sz="1200" b="1" dirty="0" smtClean="0">
                          <a:solidFill>
                            <a:schemeClr val="tx1"/>
                          </a:solidFill>
                          <a:latin typeface="+mj-lt"/>
                        </a:rPr>
                        <a:t>ON</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kern="1200" dirty="0" smtClean="0">
                          <a:solidFill>
                            <a:schemeClr val="tx1"/>
                          </a:solidFill>
                          <a:latin typeface="+mj-lt"/>
                          <a:ea typeface="+mn-ea"/>
                          <a:cs typeface="+mn-cs"/>
                        </a:rPr>
                        <a:t>Recalled for FOBT screening in 10 years </a:t>
                      </a:r>
                    </a:p>
                  </a:txBody>
                  <a:tcPr horzOverflow="overflow"/>
                </a:tc>
              </a:tr>
              <a:tr h="279968">
                <a:tc>
                  <a:txBody>
                    <a:bodyPr/>
                    <a:lstStyle/>
                    <a:p>
                      <a:r>
                        <a:rPr lang="en-US" sz="1200" b="1" dirty="0" smtClean="0">
                          <a:solidFill>
                            <a:schemeClr val="tx1"/>
                          </a:solidFill>
                          <a:latin typeface="+mj-lt"/>
                        </a:rPr>
                        <a:t>QC</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Recalled for FIT screening in 10 years</a:t>
                      </a:r>
                    </a:p>
                  </a:txBody>
                  <a:tcPr horzOverflow="overflow"/>
                </a:tc>
              </a:tr>
              <a:tr h="279968">
                <a:tc>
                  <a:txBody>
                    <a:bodyPr/>
                    <a:lstStyle/>
                    <a:p>
                      <a:r>
                        <a:rPr lang="en-US" sz="1200" b="1" dirty="0" smtClean="0">
                          <a:solidFill>
                            <a:schemeClr val="tx1"/>
                          </a:solidFill>
                          <a:latin typeface="+mj-lt"/>
                        </a:rPr>
                        <a:t>NB</a:t>
                      </a:r>
                      <a:endParaRPr lang="en-US" sz="1200" b="1" dirty="0">
                        <a:solidFill>
                          <a:schemeClr val="tx1"/>
                        </a:solidFill>
                        <a:latin typeface="+mj-lt"/>
                      </a:endParaRPr>
                    </a:p>
                  </a:txBody>
                  <a:tcPr/>
                </a:tc>
                <a:tc>
                  <a:txBody>
                    <a:bodyPr/>
                    <a:lstStyle/>
                    <a:p>
                      <a:pPr algn="l"/>
                      <a:r>
                        <a:rPr kumimoji="0" lang="en-CA" sz="1200" kern="1200" noProof="0" dirty="0" smtClean="0">
                          <a:solidFill>
                            <a:schemeClr val="tx1"/>
                          </a:solidFill>
                          <a:latin typeface="+mn-lt"/>
                          <a:ea typeface="+mn-ea"/>
                          <a:cs typeface="+mn-cs"/>
                        </a:rPr>
                        <a:t>Recalled for FIT screening in 10 years</a:t>
                      </a:r>
                      <a:endParaRPr kumimoji="0" lang="en-CA" sz="1200" kern="1200" noProof="0" dirty="0">
                        <a:solidFill>
                          <a:schemeClr val="tx1"/>
                        </a:solidFill>
                        <a:latin typeface="+mn-lt"/>
                        <a:ea typeface="+mn-ea"/>
                        <a:cs typeface="+mn-cs"/>
                      </a:endParaRPr>
                    </a:p>
                  </a:txBody>
                  <a:tcPr/>
                </a:tc>
              </a:tr>
              <a:tr h="279968">
                <a:tc>
                  <a:txBody>
                    <a:bodyPr/>
                    <a:lstStyle/>
                    <a:p>
                      <a:r>
                        <a:rPr lang="en-US" sz="1200" b="1" dirty="0" smtClean="0">
                          <a:solidFill>
                            <a:schemeClr val="tx1"/>
                          </a:solidFill>
                          <a:latin typeface="+mj-lt"/>
                        </a:rPr>
                        <a:t>NS</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kern="1200" dirty="0" smtClean="0">
                          <a:solidFill>
                            <a:schemeClr val="tx1"/>
                          </a:solidFill>
                          <a:latin typeface="+mj-lt"/>
                          <a:ea typeface="+mn-ea"/>
                          <a:cs typeface="+mn-cs"/>
                        </a:rPr>
                        <a:t>Recalled in</a:t>
                      </a:r>
                      <a:r>
                        <a:rPr kumimoji="0" lang="en-US" sz="1200" kern="1200" baseline="0" dirty="0" smtClean="0">
                          <a:solidFill>
                            <a:schemeClr val="tx1"/>
                          </a:solidFill>
                          <a:latin typeface="+mj-lt"/>
                          <a:ea typeface="+mn-ea"/>
                          <a:cs typeface="+mn-cs"/>
                        </a:rPr>
                        <a:t> </a:t>
                      </a:r>
                      <a:r>
                        <a:rPr kumimoji="0" lang="en-US" sz="1200" kern="1200" dirty="0" smtClean="0">
                          <a:solidFill>
                            <a:schemeClr val="tx1"/>
                          </a:solidFill>
                          <a:latin typeface="+mj-lt"/>
                          <a:ea typeface="+mn-ea"/>
                          <a:cs typeface="+mn-cs"/>
                        </a:rPr>
                        <a:t>FIT screening in 2 years</a:t>
                      </a:r>
                    </a:p>
                  </a:txBody>
                  <a:tcPr horzOverflow="overflow"/>
                </a:tc>
              </a:tr>
              <a:tr h="279968">
                <a:tc>
                  <a:txBody>
                    <a:bodyPr/>
                    <a:lstStyle/>
                    <a:p>
                      <a:r>
                        <a:rPr lang="en-US" sz="1200" b="1" dirty="0" smtClean="0">
                          <a:solidFill>
                            <a:schemeClr val="tx1"/>
                          </a:solidFill>
                          <a:latin typeface="+mj-lt"/>
                        </a:rPr>
                        <a:t>PE</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kern="1200" baseline="0" dirty="0" smtClean="0">
                          <a:solidFill>
                            <a:schemeClr val="tx1"/>
                          </a:solidFill>
                          <a:latin typeface="+mn-lt"/>
                          <a:ea typeface="+mn-ea"/>
                          <a:cs typeface="+mn-cs"/>
                        </a:rPr>
                        <a:t>Recalled for FIT screening in 5 years</a:t>
                      </a:r>
                      <a:endParaRPr kumimoji="0" lang="en-US" sz="1200" kern="1200" dirty="0" smtClean="0">
                        <a:solidFill>
                          <a:schemeClr val="tx1"/>
                        </a:solidFill>
                        <a:latin typeface="+mn-lt"/>
                        <a:ea typeface="+mn-ea"/>
                        <a:cs typeface="+mn-cs"/>
                      </a:endParaRPr>
                    </a:p>
                  </a:txBody>
                  <a:tcPr horzOverflow="overflow"/>
                </a:tc>
              </a:tr>
              <a:tr h="316490">
                <a:tc>
                  <a:txBody>
                    <a:bodyPr/>
                    <a:lstStyle/>
                    <a:p>
                      <a:r>
                        <a:rPr lang="en-US" sz="1200" b="1" dirty="0" smtClean="0">
                          <a:solidFill>
                            <a:schemeClr val="tx1"/>
                          </a:solidFill>
                          <a:latin typeface="+mj-lt"/>
                        </a:rPr>
                        <a:t>NL</a:t>
                      </a:r>
                      <a:endParaRPr lang="en-US" sz="12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tx1"/>
                          </a:solidFill>
                          <a:latin typeface="+mj-lt"/>
                          <a:ea typeface="+mn-ea"/>
                          <a:cs typeface="+mn-cs"/>
                        </a:rPr>
                        <a:t>Recalled for FIT screening in 5 years</a:t>
                      </a:r>
                    </a:p>
                  </a:txBody>
                  <a:tcPr/>
                </a:tc>
              </a:tr>
            </a:tbl>
          </a:graphicData>
        </a:graphic>
      </p:graphicFrame>
      <p:sp>
        <p:nvSpPr>
          <p:cNvPr id="3" name="TextBox 2"/>
          <p:cNvSpPr txBox="1"/>
          <p:nvPr/>
        </p:nvSpPr>
        <p:spPr>
          <a:xfrm>
            <a:off x="1691680" y="1124743"/>
            <a:ext cx="7118944" cy="646331"/>
          </a:xfrm>
          <a:prstGeom prst="rect">
            <a:avLst/>
          </a:prstGeom>
          <a:noFill/>
        </p:spPr>
        <p:txBody>
          <a:bodyPr wrap="square" rtlCol="0">
            <a:spAutoFit/>
          </a:bodyPr>
          <a:lstStyle/>
          <a:p>
            <a:r>
              <a:rPr lang="en-CA" dirty="0" smtClean="0"/>
              <a:t>How are individuals recalled after an abnormal fecal test and negative colonoscopy result?</a:t>
            </a:r>
            <a:endParaRPr lang="en-CA" dirty="0"/>
          </a:p>
        </p:txBody>
      </p:sp>
      <p:sp>
        <p:nvSpPr>
          <p:cNvPr id="5" name="Slide Number Placeholder 4"/>
          <p:cNvSpPr>
            <a:spLocks noGrp="1"/>
          </p:cNvSpPr>
          <p:nvPr>
            <p:ph type="sldNum" sz="quarter" idx="12"/>
          </p:nvPr>
        </p:nvSpPr>
        <p:spPr/>
        <p:txBody>
          <a:bodyPr/>
          <a:lstStyle/>
          <a:p>
            <a:fld id="{C35E50E1-3288-4B49-A832-AC6F42EE392F}"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85800" y="2130425"/>
            <a:ext cx="7772400" cy="1470025"/>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algn="ctr"/>
            <a:r>
              <a:rPr lang="en-CA" dirty="0" smtClean="0"/>
              <a:t>Colorectal Cancer Screening in Canada for Individuals at Increased Risk</a:t>
            </a:r>
            <a:endParaRPr lang="en-CA" dirty="0"/>
          </a:p>
        </p:txBody>
      </p:sp>
      <p:sp>
        <p:nvSpPr>
          <p:cNvPr id="9" name="Subtitle 5"/>
          <p:cNvSpPr txBox="1">
            <a:spLocks/>
          </p:cNvSpPr>
          <p:nvPr/>
        </p:nvSpPr>
        <p:spPr>
          <a:xfrm>
            <a:off x="971600" y="3933056"/>
            <a:ext cx="7558608"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200" dirty="0" smtClean="0">
                <a:solidFill>
                  <a:schemeClr val="tx1">
                    <a:lumMod val="65000"/>
                    <a:lumOff val="35000"/>
                  </a:schemeClr>
                </a:solidFill>
              </a:rPr>
              <a:t>Individuals </a:t>
            </a:r>
            <a:r>
              <a:rPr lang="en-CA" sz="2200" dirty="0">
                <a:solidFill>
                  <a:schemeClr val="tx1">
                    <a:lumMod val="65000"/>
                    <a:lumOff val="35000"/>
                  </a:schemeClr>
                </a:solidFill>
              </a:rPr>
              <a:t>at </a:t>
            </a:r>
            <a:r>
              <a:rPr lang="en-CA" sz="2200" dirty="0" smtClean="0">
                <a:solidFill>
                  <a:schemeClr val="tx1">
                    <a:lumMod val="65000"/>
                    <a:lumOff val="35000"/>
                  </a:schemeClr>
                </a:solidFill>
              </a:rPr>
              <a:t>increased </a:t>
            </a:r>
            <a:r>
              <a:rPr lang="en-CA" sz="2200" dirty="0">
                <a:solidFill>
                  <a:schemeClr val="tx1">
                    <a:lumMod val="65000"/>
                    <a:lumOff val="35000"/>
                  </a:schemeClr>
                </a:solidFill>
              </a:rPr>
              <a:t>risk </a:t>
            </a:r>
            <a:r>
              <a:rPr lang="en-CA" sz="2200" dirty="0" smtClean="0">
                <a:solidFill>
                  <a:schemeClr val="tx1">
                    <a:lumMod val="65000"/>
                    <a:lumOff val="35000"/>
                  </a:schemeClr>
                </a:solidFill>
              </a:rPr>
              <a:t>have certain risk factors </a:t>
            </a:r>
            <a:r>
              <a:rPr lang="en-CA" sz="2200" smtClean="0">
                <a:solidFill>
                  <a:schemeClr val="tx1">
                    <a:lumMod val="65000"/>
                    <a:lumOff val="35000"/>
                  </a:schemeClr>
                </a:solidFill>
              </a:rPr>
              <a:t>which put </a:t>
            </a:r>
            <a:r>
              <a:rPr lang="en-CA" sz="2200" dirty="0" smtClean="0">
                <a:solidFill>
                  <a:schemeClr val="tx1">
                    <a:lumMod val="65000"/>
                    <a:lumOff val="35000"/>
                  </a:schemeClr>
                </a:solidFill>
              </a:rPr>
              <a:t>them at a </a:t>
            </a:r>
            <a:r>
              <a:rPr lang="en-CA" sz="2200" dirty="0">
                <a:solidFill>
                  <a:schemeClr val="tx1">
                    <a:lumMod val="65000"/>
                    <a:lumOff val="35000"/>
                  </a:schemeClr>
                </a:solidFill>
              </a:rPr>
              <a:t>greater lifetime risk of developing </a:t>
            </a:r>
            <a:r>
              <a:rPr lang="en-CA" sz="2200" dirty="0" smtClean="0">
                <a:solidFill>
                  <a:schemeClr val="tx1">
                    <a:lumMod val="65000"/>
                    <a:lumOff val="35000"/>
                  </a:schemeClr>
                </a:solidFill>
              </a:rPr>
              <a:t>colorectal </a:t>
            </a:r>
            <a:r>
              <a:rPr lang="en-CA" sz="2200" dirty="0">
                <a:solidFill>
                  <a:schemeClr val="tx1">
                    <a:lumMod val="65000"/>
                    <a:lumOff val="35000"/>
                  </a:schemeClr>
                </a:solidFill>
              </a:rPr>
              <a:t>cancer and/or developing more aggressive </a:t>
            </a:r>
            <a:r>
              <a:rPr lang="en-CA" sz="2200" dirty="0" smtClean="0">
                <a:solidFill>
                  <a:schemeClr val="tx1">
                    <a:lumMod val="65000"/>
                    <a:lumOff val="35000"/>
                  </a:schemeClr>
                </a:solidFill>
              </a:rPr>
              <a:t>colorectal </a:t>
            </a:r>
            <a:r>
              <a:rPr lang="en-CA" sz="2200" dirty="0">
                <a:solidFill>
                  <a:schemeClr val="tx1">
                    <a:lumMod val="65000"/>
                    <a:lumOff val="35000"/>
                  </a:schemeClr>
                </a:solidFill>
              </a:rPr>
              <a:t>cancers at an earlier </a:t>
            </a:r>
            <a:r>
              <a:rPr lang="en-CA" sz="2200" dirty="0" smtClean="0">
                <a:solidFill>
                  <a:schemeClr val="tx1">
                    <a:lumMod val="65000"/>
                    <a:lumOff val="35000"/>
                  </a:schemeClr>
                </a:solidFill>
              </a:rPr>
              <a:t>age. Individuals at increased risk may be screened differently than individuals at average risk.</a:t>
            </a:r>
            <a:endParaRPr lang="en-CA" sz="2200" dirty="0">
              <a:solidFill>
                <a:schemeClr val="tx1">
                  <a:lumMod val="65000"/>
                  <a:lumOff val="35000"/>
                </a:schemeClr>
              </a:solidFill>
            </a:endParaRPr>
          </a:p>
          <a:p>
            <a:pPr marL="0" indent="0">
              <a:buNone/>
            </a:pPr>
            <a:endParaRPr lang="en-CA" sz="2200" dirty="0">
              <a:solidFill>
                <a:schemeClr val="tx1">
                  <a:lumMod val="65000"/>
                  <a:lumOff val="35000"/>
                </a:schemeClr>
              </a:solidFill>
            </a:endParaRPr>
          </a:p>
        </p:txBody>
      </p:sp>
      <p:sp>
        <p:nvSpPr>
          <p:cNvPr id="4" name="Subtitle 5"/>
          <p:cNvSpPr txBox="1">
            <a:spLocks/>
          </p:cNvSpPr>
          <p:nvPr/>
        </p:nvSpPr>
        <p:spPr>
          <a:xfrm>
            <a:off x="457200" y="4077072"/>
            <a:ext cx="8214792"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31</a:t>
            </a:fld>
            <a:endParaRPr lang="en-US"/>
          </a:p>
        </p:txBody>
      </p:sp>
    </p:spTree>
    <p:extLst>
      <p:ext uri="{BB962C8B-B14F-4D97-AF65-F5344CB8AC3E}">
        <p14:creationId xmlns:p14="http://schemas.microsoft.com/office/powerpoint/2010/main" val="761394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995120" cy="634082"/>
          </a:xfrm>
        </p:spPr>
        <p:txBody>
          <a:bodyPr/>
          <a:lstStyle/>
          <a:p>
            <a:r>
              <a:rPr lang="en-CA" sz="3000" dirty="0" smtClean="0"/>
              <a:t>Colorectal Cancer Screening in Canada for Individuals at Increased Risk - Highlights</a:t>
            </a:r>
            <a:endParaRPr lang="en-CA" sz="3000" dirty="0"/>
          </a:p>
        </p:txBody>
      </p:sp>
      <p:sp>
        <p:nvSpPr>
          <p:cNvPr id="3" name="Content Placeholder 2"/>
          <p:cNvSpPr>
            <a:spLocks noGrp="1"/>
          </p:cNvSpPr>
          <p:nvPr>
            <p:ph idx="1"/>
          </p:nvPr>
        </p:nvSpPr>
        <p:spPr>
          <a:xfrm>
            <a:off x="449618" y="1556792"/>
            <a:ext cx="8435280" cy="5184575"/>
          </a:xfrm>
        </p:spPr>
        <p:txBody>
          <a:bodyPr>
            <a:noAutofit/>
          </a:bodyPr>
          <a:lstStyle/>
          <a:p>
            <a:pPr marL="0" indent="0">
              <a:buNone/>
            </a:pPr>
            <a:r>
              <a:rPr lang="en-CA" sz="1800" dirty="0" smtClean="0"/>
              <a:t>Increased Risk Definition (refer to slide #35-36)</a:t>
            </a:r>
          </a:p>
          <a:p>
            <a:r>
              <a:rPr lang="en-CA" sz="1800" dirty="0"/>
              <a:t>Many provinces have specific factors which they consider when placing an individual at increased risk for colorectal cancer. The most common risk factor documented by screening programs (in </a:t>
            </a:r>
            <a:r>
              <a:rPr lang="en-CA" sz="1800" dirty="0" smtClean="0"/>
              <a:t>ten provinces</a:t>
            </a:r>
            <a:r>
              <a:rPr lang="en-CA" sz="1800" dirty="0"/>
              <a:t> </a:t>
            </a:r>
            <a:r>
              <a:rPr lang="en-CA" sz="1800" dirty="0" smtClean="0"/>
              <a:t>and two territories</a:t>
            </a:r>
            <a:r>
              <a:rPr lang="en-CA" sz="1800" dirty="0"/>
              <a:t>) which places individuals at increased risk is having a 1</a:t>
            </a:r>
            <a:r>
              <a:rPr lang="en-CA" sz="1800" baseline="30000" dirty="0"/>
              <a:t>st</a:t>
            </a:r>
            <a:r>
              <a:rPr lang="en-CA" sz="1800" dirty="0"/>
              <a:t> degree relative that was diagnosed with colorectal cancer. There are age stipulations in some provinces/territories where the 1</a:t>
            </a:r>
            <a:r>
              <a:rPr lang="en-CA" sz="1800" baseline="30000" dirty="0"/>
              <a:t>st</a:t>
            </a:r>
            <a:r>
              <a:rPr lang="en-CA" sz="1800" dirty="0"/>
              <a:t> degree relative needs to be on average &lt;60, ≤60 or &gt;60 years to be considered </a:t>
            </a:r>
            <a:r>
              <a:rPr lang="en-CA" sz="1800" dirty="0" smtClean="0"/>
              <a:t>high risk.</a:t>
            </a:r>
          </a:p>
          <a:p>
            <a:r>
              <a:rPr lang="en-CA" sz="1800" dirty="0" smtClean="0"/>
              <a:t>Other </a:t>
            </a:r>
            <a:r>
              <a:rPr lang="en-CA" sz="1800" dirty="0"/>
              <a:t>more common risk factors for high risk include: having more than two 1</a:t>
            </a:r>
            <a:r>
              <a:rPr lang="en-CA" sz="1800" baseline="30000" dirty="0"/>
              <a:t>st</a:t>
            </a:r>
            <a:r>
              <a:rPr lang="en-CA" sz="1800" dirty="0"/>
              <a:t> degree relatives diagnosed with colorectal cancer (where 1</a:t>
            </a:r>
            <a:r>
              <a:rPr lang="en-CA" sz="1800" baseline="30000" dirty="0"/>
              <a:t>st</a:t>
            </a:r>
            <a:r>
              <a:rPr lang="en-CA" sz="1800" dirty="0"/>
              <a:t> degree relative is at any age) (as seen in </a:t>
            </a:r>
            <a:r>
              <a:rPr lang="en-CA" sz="1800" dirty="0" smtClean="0"/>
              <a:t>eight </a:t>
            </a:r>
            <a:r>
              <a:rPr lang="en-CA" sz="1800" dirty="0"/>
              <a:t>provinces and </a:t>
            </a:r>
            <a:r>
              <a:rPr lang="en-CA" sz="1800" dirty="0" smtClean="0"/>
              <a:t>two </a:t>
            </a:r>
            <a:r>
              <a:rPr lang="en-CA" sz="1800" dirty="0"/>
              <a:t>territories), having a personal history of colorectal cancer </a:t>
            </a:r>
            <a:r>
              <a:rPr lang="en-CA" sz="1800" dirty="0" smtClean="0"/>
              <a:t>(seven </a:t>
            </a:r>
            <a:r>
              <a:rPr lang="en-CA" sz="1800" dirty="0"/>
              <a:t>provinces and </a:t>
            </a:r>
            <a:r>
              <a:rPr lang="en-CA" sz="1800" dirty="0" smtClean="0"/>
              <a:t>two </a:t>
            </a:r>
            <a:r>
              <a:rPr lang="en-CA" sz="1800" dirty="0"/>
              <a:t>territories) and adenomatous polyps </a:t>
            </a:r>
            <a:r>
              <a:rPr lang="en-CA" sz="1800" dirty="0" smtClean="0"/>
              <a:t>(seven </a:t>
            </a:r>
            <a:r>
              <a:rPr lang="en-CA" sz="1800" dirty="0"/>
              <a:t>provinces and </a:t>
            </a:r>
            <a:r>
              <a:rPr lang="en-CA" sz="1800" dirty="0" smtClean="0"/>
              <a:t>one </a:t>
            </a:r>
            <a:r>
              <a:rPr lang="en-CA" sz="1800" dirty="0"/>
              <a:t>territory). </a:t>
            </a:r>
            <a:endParaRPr lang="en-CA" sz="1800" dirty="0" smtClean="0"/>
          </a:p>
          <a:p>
            <a:r>
              <a:rPr lang="en-CA" sz="1800" dirty="0" smtClean="0"/>
              <a:t>Four </a:t>
            </a:r>
            <a:r>
              <a:rPr lang="en-CA" sz="1800" dirty="0"/>
              <a:t>provinces include the following risk factors in their definition of high risk: having more than two 1</a:t>
            </a:r>
            <a:r>
              <a:rPr lang="en-CA" sz="1800" baseline="30000" dirty="0"/>
              <a:t>st</a:t>
            </a:r>
            <a:r>
              <a:rPr lang="en-CA" sz="1800" dirty="0"/>
              <a:t> degree relatives with adenomatous polyps, two 2</a:t>
            </a:r>
            <a:r>
              <a:rPr lang="en-CA" sz="1800" baseline="30000" dirty="0"/>
              <a:t>nd</a:t>
            </a:r>
            <a:r>
              <a:rPr lang="en-CA" sz="1800" dirty="0"/>
              <a:t> degree relatives diagnosed with colorectal cancer and adenomatous polyps.</a:t>
            </a:r>
          </a:p>
        </p:txBody>
      </p:sp>
      <p:sp>
        <p:nvSpPr>
          <p:cNvPr id="5" name="Slide Number Placeholder 4"/>
          <p:cNvSpPr>
            <a:spLocks noGrp="1"/>
          </p:cNvSpPr>
          <p:nvPr>
            <p:ph type="sldNum" sz="quarter" idx="12"/>
          </p:nvPr>
        </p:nvSpPr>
        <p:spPr/>
        <p:txBody>
          <a:bodyPr/>
          <a:lstStyle/>
          <a:p>
            <a:fld id="{C35E50E1-3288-4B49-A832-AC6F42EE392F}" type="slidenum">
              <a:rPr lang="en-US" smtClean="0"/>
              <a:pPr/>
              <a:t>32</a:t>
            </a:fld>
            <a:endParaRPr lang="en-US" dirty="0"/>
          </a:p>
        </p:txBody>
      </p:sp>
    </p:spTree>
    <p:extLst>
      <p:ext uri="{BB962C8B-B14F-4D97-AF65-F5344CB8AC3E}">
        <p14:creationId xmlns:p14="http://schemas.microsoft.com/office/powerpoint/2010/main" val="1037565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7848872" cy="634082"/>
          </a:xfrm>
        </p:spPr>
        <p:txBody>
          <a:bodyPr/>
          <a:lstStyle/>
          <a:p>
            <a:r>
              <a:rPr lang="en-CA" sz="3000" dirty="0" smtClean="0"/>
              <a:t>Colorectal Cancer Screening in Canada for Individuals at Increased Risk – Highlights, cont’d</a:t>
            </a:r>
            <a:endParaRPr lang="en-CA" sz="3000" dirty="0"/>
          </a:p>
        </p:txBody>
      </p:sp>
      <p:sp>
        <p:nvSpPr>
          <p:cNvPr id="3" name="Content Placeholder 2"/>
          <p:cNvSpPr>
            <a:spLocks noGrp="1"/>
          </p:cNvSpPr>
          <p:nvPr>
            <p:ph idx="1"/>
          </p:nvPr>
        </p:nvSpPr>
        <p:spPr>
          <a:xfrm>
            <a:off x="457200" y="1556793"/>
            <a:ext cx="8435280" cy="5184575"/>
          </a:xfrm>
        </p:spPr>
        <p:txBody>
          <a:bodyPr>
            <a:noAutofit/>
          </a:bodyPr>
          <a:lstStyle/>
          <a:p>
            <a:pPr marL="0" indent="0">
              <a:buNone/>
            </a:pPr>
            <a:r>
              <a:rPr lang="en-CA" sz="1800" dirty="0" smtClean="0"/>
              <a:t>Increased Risk Screening Recommendations (refer to slide #37-39)</a:t>
            </a:r>
          </a:p>
          <a:p>
            <a:r>
              <a:rPr lang="en-CA" sz="1800" dirty="0"/>
              <a:t>Colorectal cancer screening programs manage individuals at increased risk by implementing specific screening protocols and follow-up </a:t>
            </a:r>
            <a:r>
              <a:rPr lang="en-CA" sz="1800" dirty="0" smtClean="0"/>
              <a:t>measures. The </a:t>
            </a:r>
            <a:r>
              <a:rPr lang="en-CA" sz="1800" dirty="0"/>
              <a:t>Canadian Association of Gastroenterologists (CAG</a:t>
            </a:r>
            <a:r>
              <a:rPr lang="en-CA" sz="1800" dirty="0" smtClean="0"/>
              <a:t>) has issued guidelines for screening individuals at increased risk. </a:t>
            </a:r>
            <a:r>
              <a:rPr lang="en-CA" sz="1800" dirty="0"/>
              <a:t>For more information about the CAG guidelines please visit </a:t>
            </a:r>
            <a:r>
              <a:rPr lang="en-CA" sz="1800" dirty="0">
                <a:hlinkClick r:id="rId2"/>
              </a:rPr>
              <a:t>https://www.cag-acg.org/uploads/guidelines/Colorectal cancer screening </a:t>
            </a:r>
            <a:r>
              <a:rPr lang="en-CA" sz="1800" dirty="0" smtClean="0">
                <a:hlinkClick r:id="rId2"/>
              </a:rPr>
              <a:t>2004.pdf</a:t>
            </a:r>
            <a:endParaRPr lang="en-CA" sz="1800" dirty="0"/>
          </a:p>
          <a:p>
            <a:r>
              <a:rPr lang="en-CA" sz="1800" dirty="0"/>
              <a:t>Most provinces and territories screen individuals starting at age 40 (or 10 years earlier than the youngest affected relative) with a colonoscopy every </a:t>
            </a:r>
            <a:r>
              <a:rPr lang="en-CA" sz="1800" dirty="0" smtClean="0"/>
              <a:t>five </a:t>
            </a:r>
            <a:r>
              <a:rPr lang="en-CA" sz="1800" dirty="0"/>
              <a:t>years for those who have a 1</a:t>
            </a:r>
            <a:r>
              <a:rPr lang="en-CA" sz="1800" baseline="30000" dirty="0"/>
              <a:t>st</a:t>
            </a:r>
            <a:r>
              <a:rPr lang="en-CA" sz="1800" dirty="0"/>
              <a:t> degree relative with colorectal cancer (at age &lt;60 years). In some cases, provinces screen individuals at increased risk similarly to those at average risk; however, they begin screening at age 40. Other provinces follow the recommendations outlined in the CAG guidelines for screening individuals at increased risk. </a:t>
            </a:r>
          </a:p>
          <a:p>
            <a:pPr marL="0" indent="0">
              <a:buNone/>
            </a:pPr>
            <a:endParaRPr lang="en-CA" sz="1500" dirty="0"/>
          </a:p>
        </p:txBody>
      </p:sp>
      <p:sp>
        <p:nvSpPr>
          <p:cNvPr id="5" name="Slide Number Placeholder 4"/>
          <p:cNvSpPr>
            <a:spLocks noGrp="1"/>
          </p:cNvSpPr>
          <p:nvPr>
            <p:ph type="sldNum" sz="quarter" idx="12"/>
          </p:nvPr>
        </p:nvSpPr>
        <p:spPr/>
        <p:txBody>
          <a:bodyPr/>
          <a:lstStyle/>
          <a:p>
            <a:fld id="{C35E50E1-3288-4B49-A832-AC6F42EE392F}" type="slidenum">
              <a:rPr lang="en-US" smtClean="0"/>
              <a:pPr/>
              <a:t>33</a:t>
            </a:fld>
            <a:endParaRPr lang="en-US" dirty="0"/>
          </a:p>
        </p:txBody>
      </p:sp>
    </p:spTree>
    <p:extLst>
      <p:ext uri="{BB962C8B-B14F-4D97-AF65-F5344CB8AC3E}">
        <p14:creationId xmlns:p14="http://schemas.microsoft.com/office/powerpoint/2010/main" val="2485476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Increased Risk* Definition</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527622628"/>
              </p:ext>
            </p:extLst>
          </p:nvPr>
        </p:nvGraphicFramePr>
        <p:xfrm>
          <a:off x="179513" y="1777393"/>
          <a:ext cx="8842051" cy="4054216"/>
        </p:xfrm>
        <a:graphic>
          <a:graphicData uri="http://schemas.openxmlformats.org/drawingml/2006/table">
            <a:tbl>
              <a:tblPr firstRow="1" bandRow="1">
                <a:tableStyleId>{5C22544A-7EE6-4342-B048-85BDC9FD1C3A}</a:tableStyleId>
              </a:tblPr>
              <a:tblGrid>
                <a:gridCol w="644696"/>
                <a:gridCol w="939479"/>
                <a:gridCol w="1076745"/>
                <a:gridCol w="936104"/>
                <a:gridCol w="1224136"/>
                <a:gridCol w="939479"/>
                <a:gridCol w="1076745"/>
                <a:gridCol w="830960"/>
                <a:gridCol w="1173707"/>
              </a:tblGrid>
              <a:tr h="432048">
                <a:tc>
                  <a:txBody>
                    <a:bodyPr/>
                    <a:lstStyle/>
                    <a:p>
                      <a:endParaRPr lang="en-US" sz="1200" b="1" dirty="0">
                        <a:solidFill>
                          <a:schemeClr val="bg1"/>
                        </a:solidFill>
                        <a:latin typeface="+mj-lt"/>
                      </a:endParaRPr>
                    </a:p>
                  </a:txBody>
                  <a:tcPr>
                    <a:solidFill>
                      <a:srgbClr val="0070C0"/>
                    </a:solidFill>
                  </a:tcPr>
                </a:tc>
                <a:tc gridSpan="2">
                  <a:txBody>
                    <a:bodyPr/>
                    <a:lstStyle/>
                    <a:p>
                      <a:pPr algn="ct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One 1</a:t>
                      </a:r>
                      <a:r>
                        <a:rPr kumimoji="0" lang="en-US" sz="1200" b="1" i="0" u="none" strike="noStrike" kern="1200" cap="none" normalizeH="0" baseline="30000" dirty="0" smtClean="0">
                          <a:ln>
                            <a:noFill/>
                          </a:ln>
                          <a:solidFill>
                            <a:schemeClr val="bg1"/>
                          </a:solidFill>
                          <a:effectLst/>
                          <a:latin typeface="+mj-lt"/>
                          <a:ea typeface="ヒラギノ角ゴ Pro W3" charset="-128"/>
                          <a:cs typeface="Times New Roman" pitchFamily="18" charset="0"/>
                        </a:rPr>
                        <a:t>st</a:t>
                      </a: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 degree relative diagnosed  with</a:t>
                      </a:r>
                    </a:p>
                  </a:txBody>
                  <a:tcPr>
                    <a:solidFill>
                      <a:srgbClr val="0070C0"/>
                    </a:solidFill>
                  </a:tcPr>
                </a:tc>
                <a:tc hMerge="1">
                  <a:txBody>
                    <a:bodyPr/>
                    <a:lstStyle/>
                    <a:p>
                      <a:endParaRPr lang="en-CA"/>
                    </a:p>
                  </a:txBody>
                  <a:tcPr/>
                </a:tc>
                <a:tc gridSpan="2">
                  <a:txBody>
                    <a:bodyPr/>
                    <a:lstStyle/>
                    <a:p>
                      <a:pPr algn="ctr"/>
                      <a:r>
                        <a:rPr lang="en-CA" sz="1200" b="1" baseline="0" dirty="0" smtClean="0">
                          <a:solidFill>
                            <a:schemeClr val="bg1"/>
                          </a:solidFill>
                          <a:latin typeface="+mj-lt"/>
                        </a:rPr>
                        <a:t>Two or more</a:t>
                      </a:r>
                      <a:r>
                        <a:rPr lang="en-CA" sz="1200" b="1" dirty="0" smtClean="0">
                          <a:solidFill>
                            <a:schemeClr val="bg1"/>
                          </a:solidFill>
                          <a:latin typeface="+mj-lt"/>
                        </a:rPr>
                        <a:t> 1</a:t>
                      </a:r>
                      <a:r>
                        <a:rPr lang="en-CA" sz="1200" b="1" baseline="30000" dirty="0" smtClean="0">
                          <a:solidFill>
                            <a:schemeClr val="bg1"/>
                          </a:solidFill>
                          <a:latin typeface="+mj-lt"/>
                        </a:rPr>
                        <a:t>st</a:t>
                      </a:r>
                      <a:r>
                        <a:rPr lang="en-CA" sz="1200" b="1" dirty="0" smtClean="0">
                          <a:solidFill>
                            <a:schemeClr val="bg1"/>
                          </a:solidFill>
                          <a:latin typeface="+mj-lt"/>
                        </a:rPr>
                        <a:t> degree relatives diagnosed with</a:t>
                      </a:r>
                      <a:endParaRPr lang="en-CA" sz="1200" b="1" dirty="0">
                        <a:solidFill>
                          <a:schemeClr val="bg1"/>
                        </a:solidFill>
                        <a:latin typeface="+mj-lt"/>
                      </a:endParaRPr>
                    </a:p>
                  </a:txBody>
                  <a:tcPr>
                    <a:solidFill>
                      <a:srgbClr val="0070C0"/>
                    </a:solidFill>
                  </a:tcPr>
                </a:tc>
                <a:tc hMerge="1">
                  <a:txBody>
                    <a:bodyPr/>
                    <a:lstStyle/>
                    <a:p>
                      <a:endParaRPr lang="en-CA"/>
                    </a:p>
                  </a:txBody>
                  <a:tcPr/>
                </a:tc>
                <a:tc gridSpan="2">
                  <a:txBody>
                    <a:bodyPr/>
                    <a:lstStyle/>
                    <a:p>
                      <a:pPr algn="ctr"/>
                      <a:r>
                        <a:rPr lang="en-CA" sz="1200" b="1" dirty="0" smtClean="0">
                          <a:solidFill>
                            <a:schemeClr val="bg1"/>
                          </a:solidFill>
                          <a:latin typeface="+mj-lt"/>
                        </a:rPr>
                        <a:t>Two 2</a:t>
                      </a:r>
                      <a:r>
                        <a:rPr lang="en-CA" sz="1200" b="1" baseline="30000" dirty="0" smtClean="0">
                          <a:solidFill>
                            <a:schemeClr val="bg1"/>
                          </a:solidFill>
                          <a:latin typeface="+mj-lt"/>
                        </a:rPr>
                        <a:t>nd</a:t>
                      </a:r>
                      <a:r>
                        <a:rPr lang="en-CA" sz="1200" b="1" dirty="0" smtClean="0">
                          <a:solidFill>
                            <a:schemeClr val="bg1"/>
                          </a:solidFill>
                          <a:latin typeface="+mj-lt"/>
                        </a:rPr>
                        <a:t> degree relatives diagnosed with</a:t>
                      </a:r>
                      <a:endParaRPr lang="en-CA" sz="1200" b="1" dirty="0">
                        <a:solidFill>
                          <a:schemeClr val="bg1"/>
                        </a:solidFill>
                        <a:latin typeface="+mj-lt"/>
                      </a:endParaRPr>
                    </a:p>
                  </a:txBody>
                  <a:tcPr>
                    <a:solidFill>
                      <a:srgbClr val="0070C0"/>
                    </a:solidFill>
                  </a:tcPr>
                </a:tc>
                <a:tc hMerge="1">
                  <a:txBody>
                    <a:bodyPr/>
                    <a:lstStyle/>
                    <a:p>
                      <a:endParaRPr lang="en-CA"/>
                    </a:p>
                  </a:txBody>
                  <a:tcPr/>
                </a:tc>
                <a:tc gridSpan="2">
                  <a:txBody>
                    <a:bodyPr/>
                    <a:lstStyle/>
                    <a:p>
                      <a:pPr algn="ctr"/>
                      <a:r>
                        <a:rPr lang="en-CA" sz="1200" b="1" dirty="0" smtClean="0">
                          <a:solidFill>
                            <a:schemeClr val="bg1"/>
                          </a:solidFill>
                          <a:latin typeface="+mj-lt"/>
                        </a:rPr>
                        <a:t>Personal history of </a:t>
                      </a:r>
                      <a:endParaRPr lang="en-CA" sz="1200" b="1" dirty="0">
                        <a:solidFill>
                          <a:schemeClr val="bg1"/>
                        </a:solidFill>
                        <a:latin typeface="+mj-lt"/>
                      </a:endParaRPr>
                    </a:p>
                  </a:txBody>
                  <a:tcPr>
                    <a:solidFill>
                      <a:srgbClr val="0070C0"/>
                    </a:solidFill>
                  </a:tcPr>
                </a:tc>
                <a:tc hMerge="1">
                  <a:txBody>
                    <a:bodyPr/>
                    <a:lstStyle/>
                    <a:p>
                      <a:endParaRPr lang="en-CA"/>
                    </a:p>
                  </a:txBody>
                  <a:tcPr/>
                </a:tc>
              </a:tr>
              <a:tr h="360040">
                <a:tc>
                  <a:txBody>
                    <a:bodyPr/>
                    <a:lstStyle/>
                    <a:p>
                      <a:endParaRPr lang="en-US" sz="1200" b="1" dirty="0">
                        <a:solidFill>
                          <a:schemeClr val="bg1"/>
                        </a:solidFill>
                        <a:latin typeface="+mj-lt"/>
                      </a:endParaRPr>
                    </a:p>
                  </a:txBody>
                  <a:tcPr>
                    <a:solidFill>
                      <a:srgbClr val="0070C0"/>
                    </a:solidFill>
                  </a:tcPr>
                </a:tc>
                <a:tc>
                  <a:txBody>
                    <a:bodyPr/>
                    <a:lstStyle/>
                    <a:p>
                      <a:r>
                        <a:rPr lang="en-CA" sz="1200" b="1" dirty="0" smtClean="0">
                          <a:solidFill>
                            <a:schemeClr val="bg1"/>
                          </a:solidFill>
                          <a:latin typeface="+mj-lt"/>
                        </a:rPr>
                        <a:t>Colorectal</a:t>
                      </a:r>
                      <a:r>
                        <a:rPr lang="en-CA" sz="1200" b="1" baseline="0" dirty="0" smtClean="0">
                          <a:solidFill>
                            <a:schemeClr val="bg1"/>
                          </a:solidFill>
                          <a:latin typeface="+mj-lt"/>
                        </a:rPr>
                        <a:t> cancer</a:t>
                      </a:r>
                      <a:endParaRPr lang="en-CA" sz="1200" b="1" dirty="0">
                        <a:solidFill>
                          <a:schemeClr val="bg1"/>
                        </a:solidFill>
                        <a:latin typeface="+mj-lt"/>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c>
                  <a:txBody>
                    <a:bodyPr/>
                    <a:lstStyle/>
                    <a:p>
                      <a:r>
                        <a:rPr lang="en-CA" sz="1200" b="1" kern="1200" dirty="0" smtClean="0">
                          <a:solidFill>
                            <a:schemeClr val="bg1"/>
                          </a:solidFill>
                          <a:latin typeface="+mn-lt"/>
                          <a:ea typeface="+mn-ea"/>
                          <a:cs typeface="+mn-cs"/>
                        </a:rPr>
                        <a:t>Colorectal</a:t>
                      </a:r>
                      <a:r>
                        <a:rPr lang="en-CA" sz="1200" b="1" kern="1200" baseline="0" dirty="0" smtClean="0">
                          <a:solidFill>
                            <a:schemeClr val="bg1"/>
                          </a:solidFill>
                          <a:latin typeface="+mn-lt"/>
                          <a:ea typeface="+mn-ea"/>
                          <a:cs typeface="+mn-cs"/>
                        </a:rPr>
                        <a:t> cancer</a:t>
                      </a:r>
                      <a:endParaRPr lang="en-CA" sz="12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c>
                  <a:txBody>
                    <a:bodyPr/>
                    <a:lstStyle/>
                    <a:p>
                      <a:r>
                        <a:rPr lang="en-CA" sz="1200" b="1" kern="1200" dirty="0" smtClean="0">
                          <a:solidFill>
                            <a:schemeClr val="bg1"/>
                          </a:solidFill>
                          <a:latin typeface="+mn-lt"/>
                          <a:ea typeface="+mn-ea"/>
                          <a:cs typeface="+mn-cs"/>
                        </a:rPr>
                        <a:t>Colorectal</a:t>
                      </a:r>
                      <a:r>
                        <a:rPr lang="en-CA" sz="1200" b="1" kern="1200" baseline="0" dirty="0" smtClean="0">
                          <a:solidFill>
                            <a:schemeClr val="bg1"/>
                          </a:solidFill>
                          <a:latin typeface="+mn-lt"/>
                          <a:ea typeface="+mn-ea"/>
                          <a:cs typeface="+mn-cs"/>
                        </a:rPr>
                        <a:t> cancer</a:t>
                      </a:r>
                      <a:endParaRPr lang="en-CA" sz="12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c>
                  <a:txBody>
                    <a:bodyPr/>
                    <a:lstStyle/>
                    <a:p>
                      <a:r>
                        <a:rPr lang="en-CA" sz="1200" b="1" kern="1200" dirty="0" smtClean="0">
                          <a:solidFill>
                            <a:schemeClr val="bg1"/>
                          </a:solidFill>
                          <a:latin typeface="+mn-lt"/>
                          <a:ea typeface="+mn-ea"/>
                          <a:cs typeface="+mn-cs"/>
                        </a:rPr>
                        <a:t>Colorectal</a:t>
                      </a:r>
                      <a:r>
                        <a:rPr lang="en-CA" sz="1200" b="1" kern="1200" baseline="0" dirty="0" smtClean="0">
                          <a:solidFill>
                            <a:schemeClr val="bg1"/>
                          </a:solidFill>
                          <a:latin typeface="+mn-lt"/>
                          <a:ea typeface="+mn-ea"/>
                          <a:cs typeface="+mn-cs"/>
                        </a:rPr>
                        <a:t> cancer</a:t>
                      </a:r>
                      <a:endParaRPr lang="en-CA" sz="12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r>
              <a:tr h="360040">
                <a:tc>
                  <a:txBody>
                    <a:bodyPr/>
                    <a:lstStyle/>
                    <a:p>
                      <a:r>
                        <a:rPr lang="en-US" sz="1200" b="1" dirty="0" smtClean="0">
                          <a:solidFill>
                            <a:schemeClr val="tx1"/>
                          </a:solidFill>
                          <a:latin typeface="+mj-lt"/>
                        </a:rPr>
                        <a:t>NU</a:t>
                      </a:r>
                      <a:endParaRPr lang="en-US" sz="1200" b="1" dirty="0">
                        <a:solidFill>
                          <a:schemeClr val="tx1"/>
                        </a:solidFill>
                        <a:latin typeface="+mj-lt"/>
                      </a:endParaRPr>
                    </a:p>
                  </a:txBody>
                  <a:tcPr>
                    <a:solidFill>
                      <a:schemeClr val="bg1">
                        <a:lumMod val="85000"/>
                      </a:schemeClr>
                    </a:solidFill>
                  </a:tcPr>
                </a:tc>
                <a:tc gridSpan="8">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pPr>
                      <a:r>
                        <a:rPr lang="en-US" sz="1200" b="0" dirty="0" smtClean="0">
                          <a:solidFill>
                            <a:schemeClr val="tx1"/>
                          </a:solidFill>
                          <a:effectLst/>
                        </a:rPr>
                        <a:t>C</a:t>
                      </a:r>
                      <a:r>
                        <a:rPr lang="en-US" sz="1200" b="0" dirty="0" smtClean="0">
                          <a:solidFill>
                            <a:schemeClr val="tx1"/>
                          </a:solidFill>
                        </a:rPr>
                        <a:t>urrently no organized screening program but plans are underway</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hMerge="1">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r>
              <a:tr h="360040">
                <a:tc>
                  <a:txBody>
                    <a:bodyPr/>
                    <a:lstStyle/>
                    <a:p>
                      <a:r>
                        <a:rPr lang="en-US" sz="1200" b="1" dirty="0" smtClean="0">
                          <a:solidFill>
                            <a:schemeClr val="tx1"/>
                          </a:solidFill>
                          <a:latin typeface="+mj-lt"/>
                        </a:rPr>
                        <a:t>NT</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algn="ct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r>
              <a:tr h="360040">
                <a:tc>
                  <a:txBody>
                    <a:bodyPr/>
                    <a:lstStyle/>
                    <a:p>
                      <a:r>
                        <a:rPr lang="en-US" sz="1200" b="1" dirty="0" smtClean="0">
                          <a:solidFill>
                            <a:schemeClr val="tx1"/>
                          </a:solidFill>
                          <a:latin typeface="+mj-lt"/>
                        </a:rPr>
                        <a:t>YK</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≤60) </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rPr>
                        <a:t>(any age)</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r>
              <a:tr h="360040">
                <a:tc>
                  <a:txBody>
                    <a:bodyPr/>
                    <a:lstStyle/>
                    <a:p>
                      <a:r>
                        <a:rPr lang="en-US" sz="1200" b="1" dirty="0" smtClean="0">
                          <a:solidFill>
                            <a:schemeClr val="tx1"/>
                          </a:solidFill>
                          <a:latin typeface="+mj-lt"/>
                        </a:rPr>
                        <a:t>BC</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0" dirty="0">
                        <a:solidFill>
                          <a:schemeClr val="tx1"/>
                        </a:solidFill>
                        <a:latin typeface="+mj-lt"/>
                      </a:endParaRPr>
                    </a:p>
                  </a:txBody>
                  <a:tcPr/>
                </a:tc>
              </a:tr>
              <a:tr h="360040">
                <a:tc>
                  <a:txBody>
                    <a:bodyPr/>
                    <a:lstStyle/>
                    <a:p>
                      <a:r>
                        <a:rPr lang="en-US" sz="1200" b="1" dirty="0" smtClean="0">
                          <a:solidFill>
                            <a:schemeClr val="tx1"/>
                          </a:solidFill>
                          <a:latin typeface="+mj-lt"/>
                        </a:rPr>
                        <a:t>AB</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≤60) </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rPr>
                        <a:t>(any age)</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2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200" b="0" i="0" u="none" strike="noStrike" kern="1200" cap="none" normalizeH="0" baseline="0" dirty="0" smtClean="0">
                          <a:ln>
                            <a:noFill/>
                          </a:ln>
                          <a:solidFill>
                            <a:schemeClr val="tx1"/>
                          </a:solidFill>
                          <a:effectLst/>
                          <a:latin typeface="+mn-lt"/>
                          <a:ea typeface="+mn-ea"/>
                          <a:cs typeface="Arial" pitchFamily="34" charset="0"/>
                        </a:rPr>
                        <a:t>(any age)</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2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200" b="0" i="0" u="none" strike="noStrike" kern="1200" cap="none" normalizeH="0" baseline="0" dirty="0" smtClean="0">
                          <a:ln>
                            <a:noFill/>
                          </a:ln>
                          <a:solidFill>
                            <a:schemeClr val="tx1"/>
                          </a:solidFill>
                          <a:effectLst/>
                          <a:latin typeface="+mn-lt"/>
                          <a:ea typeface="+mn-ea"/>
                          <a:cs typeface="Arial" pitchFamily="34" charset="0"/>
                        </a:rPr>
                        <a:t>(any 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r>
              <a:tr h="360040">
                <a:tc>
                  <a:txBody>
                    <a:bodyPr/>
                    <a:lstStyle/>
                    <a:p>
                      <a:r>
                        <a:rPr lang="en-US" sz="1200" b="1" dirty="0" smtClean="0">
                          <a:solidFill>
                            <a:schemeClr val="tx1"/>
                          </a:solidFill>
                          <a:latin typeface="+mj-lt"/>
                        </a:rPr>
                        <a:t>SK</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(age ≤60)</a:t>
                      </a:r>
                      <a:endParaRPr kumimoji="0" lang="en-US" sz="1200" b="0" i="0" u="none" strike="noStrike" kern="1200" cap="none" normalizeH="0" baseline="0" dirty="0" smtClean="0">
                        <a:ln>
                          <a:noFill/>
                        </a:ln>
                        <a:solidFill>
                          <a:schemeClr val="tx1"/>
                        </a:solidFill>
                        <a:effectLst/>
                        <a:latin typeface="+mn-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n-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a:tc>
              </a:tr>
              <a:tr h="36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Arial" pitchFamily="34" charset="0"/>
                        </a:rPr>
                        <a:t>MB**</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r>
            </a:tbl>
          </a:graphicData>
        </a:graphic>
      </p:graphicFrame>
      <p:sp>
        <p:nvSpPr>
          <p:cNvPr id="6" name="TextBox 5"/>
          <p:cNvSpPr txBox="1"/>
          <p:nvPr/>
        </p:nvSpPr>
        <p:spPr>
          <a:xfrm>
            <a:off x="1503621" y="1131062"/>
            <a:ext cx="7522480" cy="646331"/>
          </a:xfrm>
          <a:prstGeom prst="rect">
            <a:avLst/>
          </a:prstGeom>
          <a:noFill/>
        </p:spPr>
        <p:txBody>
          <a:bodyPr wrap="square" rtlCol="0">
            <a:spAutoFit/>
          </a:bodyPr>
          <a:lstStyle/>
          <a:p>
            <a:r>
              <a:rPr lang="en-CA" dirty="0"/>
              <a:t>What is </a:t>
            </a:r>
            <a:r>
              <a:rPr lang="en-CA" dirty="0" smtClean="0"/>
              <a:t>included </a:t>
            </a:r>
            <a:r>
              <a:rPr lang="en-CA" dirty="0"/>
              <a:t>in </a:t>
            </a:r>
            <a:r>
              <a:rPr lang="en-CA" dirty="0" smtClean="0"/>
              <a:t>your screening program’s </a:t>
            </a:r>
            <a:r>
              <a:rPr lang="en-CA" dirty="0"/>
              <a:t>definition of increased risk? (please check all those that apply)</a:t>
            </a:r>
          </a:p>
        </p:txBody>
      </p:sp>
      <p:sp>
        <p:nvSpPr>
          <p:cNvPr id="8" name="TextBox 7"/>
          <p:cNvSpPr txBox="1"/>
          <p:nvPr/>
        </p:nvSpPr>
        <p:spPr>
          <a:xfrm>
            <a:off x="280058" y="5876567"/>
            <a:ext cx="8640960" cy="553998"/>
          </a:xfrm>
          <a:prstGeom prst="rect">
            <a:avLst/>
          </a:prstGeom>
          <a:noFill/>
        </p:spPr>
        <p:txBody>
          <a:bodyPr wrap="square" rtlCol="0">
            <a:spAutoFit/>
          </a:bodyPr>
          <a:lstStyle/>
          <a:p>
            <a:r>
              <a:rPr lang="en-CA" sz="1000" dirty="0" smtClean="0"/>
              <a:t>*Increased risk: persons with </a:t>
            </a:r>
            <a:r>
              <a:rPr lang="en-CA" sz="1000" dirty="0"/>
              <a:t>certain risk factors for colon </a:t>
            </a:r>
            <a:r>
              <a:rPr lang="en-CA" sz="1000" dirty="0" smtClean="0"/>
              <a:t>cancer; n</a:t>
            </a:r>
            <a:r>
              <a:rPr lang="en-US" sz="1000" dirty="0" err="1" smtClean="0"/>
              <a:t>ot</a:t>
            </a:r>
            <a:r>
              <a:rPr lang="en-US" sz="1000" dirty="0" smtClean="0"/>
              <a:t> </a:t>
            </a:r>
            <a:r>
              <a:rPr lang="en-US" sz="1000" dirty="0"/>
              <a:t>all programs coordinate referrals </a:t>
            </a:r>
            <a:r>
              <a:rPr lang="en-US" sz="1000" dirty="0" smtClean="0"/>
              <a:t>of </a:t>
            </a:r>
            <a:r>
              <a:rPr lang="en-US" sz="1000" dirty="0"/>
              <a:t>increased risk </a:t>
            </a:r>
            <a:r>
              <a:rPr lang="en-US" sz="1000" dirty="0" smtClean="0"/>
              <a:t>populations</a:t>
            </a:r>
            <a:endParaRPr lang="en-CA" sz="1000" dirty="0" smtClean="0"/>
          </a:p>
          <a:p>
            <a:r>
              <a:rPr lang="en-CA" sz="1000" dirty="0" smtClean="0"/>
              <a:t>**For MB, </a:t>
            </a:r>
            <a:r>
              <a:rPr lang="en-US" sz="1000" dirty="0" smtClean="0">
                <a:cs typeface="Times New Roman" pitchFamily="18" charset="0"/>
              </a:rPr>
              <a:t>slightly above average risk is also defined, see program guidelines for details</a:t>
            </a:r>
          </a:p>
          <a:p>
            <a:r>
              <a:rPr lang="en-CA" sz="1000" dirty="0" smtClean="0"/>
              <a:t>---- </a:t>
            </a:r>
            <a:r>
              <a:rPr lang="en-CA" sz="1000" dirty="0"/>
              <a:t>No information was provided at the time the data was </a:t>
            </a:r>
            <a:r>
              <a:rPr lang="en-CA" sz="1000" dirty="0" smtClean="0"/>
              <a:t>collected</a:t>
            </a:r>
            <a:endParaRPr lang="en-US" sz="1200" dirty="0">
              <a:cs typeface="Times New Roman" pitchFamily="18" charset="0"/>
            </a:endParaRPr>
          </a:p>
        </p:txBody>
      </p:sp>
      <p:sp>
        <p:nvSpPr>
          <p:cNvPr id="3" name="Slide Number Placeholder 2"/>
          <p:cNvSpPr>
            <a:spLocks noGrp="1"/>
          </p:cNvSpPr>
          <p:nvPr>
            <p:ph type="sldNum" sz="quarter" idx="12"/>
          </p:nvPr>
        </p:nvSpPr>
        <p:spPr/>
        <p:txBody>
          <a:bodyPr/>
          <a:lstStyle/>
          <a:p>
            <a:fld id="{C35E50E1-3288-4B49-A832-AC6F42EE392F}" type="slidenum">
              <a:rPr lang="en-US" smtClean="0"/>
              <a:pPr/>
              <a:t>34</a:t>
            </a:fld>
            <a:endParaRPr lang="en-US" dirty="0"/>
          </a:p>
        </p:txBody>
      </p:sp>
    </p:spTree>
    <p:extLst>
      <p:ext uri="{BB962C8B-B14F-4D97-AF65-F5344CB8AC3E}">
        <p14:creationId xmlns:p14="http://schemas.microsoft.com/office/powerpoint/2010/main" val="1575772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dirty="0" smtClean="0"/>
              <a:t>Increased Risk* Definition, cont’d</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2261638127"/>
              </p:ext>
            </p:extLst>
          </p:nvPr>
        </p:nvGraphicFramePr>
        <p:xfrm>
          <a:off x="107504" y="1844824"/>
          <a:ext cx="8928992" cy="3743328"/>
        </p:xfrm>
        <a:graphic>
          <a:graphicData uri="http://schemas.openxmlformats.org/drawingml/2006/table">
            <a:tbl>
              <a:tblPr firstRow="1" bandRow="1">
                <a:tableStyleId>{5C22544A-7EE6-4342-B048-85BDC9FD1C3A}</a:tableStyleId>
              </a:tblPr>
              <a:tblGrid>
                <a:gridCol w="432048"/>
                <a:gridCol w="1008112"/>
                <a:gridCol w="1152128"/>
                <a:gridCol w="1008112"/>
                <a:gridCol w="1224136"/>
                <a:gridCol w="1008112"/>
                <a:gridCol w="1008112"/>
                <a:gridCol w="864096"/>
                <a:gridCol w="1224136"/>
              </a:tblGrid>
              <a:tr h="432048">
                <a:tc>
                  <a:txBody>
                    <a:bodyPr/>
                    <a:lstStyle/>
                    <a:p>
                      <a:endParaRPr lang="en-US" sz="1200" b="1" dirty="0">
                        <a:solidFill>
                          <a:schemeClr val="bg1"/>
                        </a:solidFill>
                        <a:latin typeface="+mj-lt"/>
                      </a:endParaRPr>
                    </a:p>
                  </a:txBody>
                  <a:tcPr>
                    <a:solidFill>
                      <a:srgbClr val="0070C0"/>
                    </a:solidFill>
                  </a:tcPr>
                </a:tc>
                <a:tc gridSpan="2">
                  <a:txBody>
                    <a:bodyPr/>
                    <a:lstStyle/>
                    <a:p>
                      <a:pPr algn="ctr"/>
                      <a:r>
                        <a:rPr kumimoji="0" lang="en-US" sz="1200" b="1" i="0" u="none" strike="noStrike" kern="1200" cap="none" normalizeH="0" baseline="0" smtClean="0">
                          <a:ln>
                            <a:noFill/>
                          </a:ln>
                          <a:solidFill>
                            <a:schemeClr val="bg1"/>
                          </a:solidFill>
                          <a:effectLst/>
                          <a:latin typeface="+mj-lt"/>
                          <a:ea typeface="ヒラギノ角ゴ Pro W3" charset="-128"/>
                          <a:cs typeface="Times New Roman" pitchFamily="18" charset="0"/>
                        </a:rPr>
                        <a:t>One </a:t>
                      </a: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1</a:t>
                      </a:r>
                      <a:r>
                        <a:rPr kumimoji="0" lang="en-US" sz="1200" b="1" i="0" u="none" strike="noStrike" kern="1200" cap="none" normalizeH="0" baseline="30000" dirty="0" smtClean="0">
                          <a:ln>
                            <a:noFill/>
                          </a:ln>
                          <a:solidFill>
                            <a:schemeClr val="bg1"/>
                          </a:solidFill>
                          <a:effectLst/>
                          <a:latin typeface="+mj-lt"/>
                          <a:ea typeface="ヒラギノ角ゴ Pro W3" charset="-128"/>
                          <a:cs typeface="Times New Roman" pitchFamily="18" charset="0"/>
                        </a:rPr>
                        <a:t>st</a:t>
                      </a: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 degree relative diagnosed  with</a:t>
                      </a:r>
                    </a:p>
                  </a:txBody>
                  <a:tcPr>
                    <a:solidFill>
                      <a:srgbClr val="0070C0"/>
                    </a:solidFill>
                  </a:tcPr>
                </a:tc>
                <a:tc hMerge="1">
                  <a:txBody>
                    <a:bodyPr/>
                    <a:lstStyle/>
                    <a:p>
                      <a:endParaRPr lang="en-CA"/>
                    </a:p>
                  </a:txBody>
                  <a:tcPr/>
                </a:tc>
                <a:tc gridSpan="2">
                  <a:txBody>
                    <a:bodyPr/>
                    <a:lstStyle/>
                    <a:p>
                      <a:pPr algn="ctr"/>
                      <a:r>
                        <a:rPr lang="en-CA" sz="1200" b="1" baseline="0" dirty="0" smtClean="0">
                          <a:solidFill>
                            <a:schemeClr val="bg1"/>
                          </a:solidFill>
                          <a:latin typeface="+mj-lt"/>
                        </a:rPr>
                        <a:t>Two or more</a:t>
                      </a:r>
                      <a:r>
                        <a:rPr lang="en-CA" sz="1200" b="1" dirty="0" smtClean="0">
                          <a:solidFill>
                            <a:schemeClr val="bg1"/>
                          </a:solidFill>
                          <a:latin typeface="+mj-lt"/>
                        </a:rPr>
                        <a:t> 1</a:t>
                      </a:r>
                      <a:r>
                        <a:rPr lang="en-CA" sz="1200" b="1" baseline="30000" dirty="0" smtClean="0">
                          <a:solidFill>
                            <a:schemeClr val="bg1"/>
                          </a:solidFill>
                          <a:latin typeface="+mj-lt"/>
                        </a:rPr>
                        <a:t>st</a:t>
                      </a:r>
                      <a:r>
                        <a:rPr lang="en-CA" sz="1200" b="1" dirty="0" smtClean="0">
                          <a:solidFill>
                            <a:schemeClr val="bg1"/>
                          </a:solidFill>
                          <a:latin typeface="+mj-lt"/>
                        </a:rPr>
                        <a:t> degree relatives diagnosed with</a:t>
                      </a:r>
                      <a:endParaRPr lang="en-CA" sz="1200" b="1" dirty="0">
                        <a:solidFill>
                          <a:schemeClr val="bg1"/>
                        </a:solidFill>
                        <a:latin typeface="+mj-lt"/>
                      </a:endParaRPr>
                    </a:p>
                  </a:txBody>
                  <a:tcPr>
                    <a:solidFill>
                      <a:srgbClr val="0070C0"/>
                    </a:solidFill>
                  </a:tcPr>
                </a:tc>
                <a:tc hMerge="1">
                  <a:txBody>
                    <a:bodyPr/>
                    <a:lstStyle/>
                    <a:p>
                      <a:endParaRPr lang="en-CA"/>
                    </a:p>
                  </a:txBody>
                  <a:tcPr/>
                </a:tc>
                <a:tc gridSpan="2">
                  <a:txBody>
                    <a:bodyPr/>
                    <a:lstStyle/>
                    <a:p>
                      <a:pPr algn="ctr"/>
                      <a:r>
                        <a:rPr lang="en-CA" sz="1200" b="1" kern="1200" dirty="0" smtClean="0">
                          <a:solidFill>
                            <a:schemeClr val="bg1"/>
                          </a:solidFill>
                          <a:latin typeface="+mn-lt"/>
                          <a:ea typeface="+mn-ea"/>
                          <a:cs typeface="+mn-cs"/>
                        </a:rPr>
                        <a:t>Two 2</a:t>
                      </a:r>
                      <a:r>
                        <a:rPr lang="en-CA" sz="1200" b="1" kern="1200" baseline="30000" dirty="0" smtClean="0">
                          <a:solidFill>
                            <a:schemeClr val="bg1"/>
                          </a:solidFill>
                          <a:latin typeface="+mn-lt"/>
                          <a:ea typeface="+mn-ea"/>
                          <a:cs typeface="+mn-cs"/>
                        </a:rPr>
                        <a:t>nd</a:t>
                      </a:r>
                      <a:r>
                        <a:rPr lang="en-CA" sz="1200" b="1" kern="1200" dirty="0" smtClean="0">
                          <a:solidFill>
                            <a:schemeClr val="bg1"/>
                          </a:solidFill>
                          <a:latin typeface="+mn-lt"/>
                          <a:ea typeface="+mn-ea"/>
                          <a:cs typeface="+mn-cs"/>
                        </a:rPr>
                        <a:t> degree relatives diagnosed with</a:t>
                      </a:r>
                      <a:endParaRPr lang="en-CA" sz="1200" b="1" kern="1200" dirty="0">
                        <a:solidFill>
                          <a:schemeClr val="bg1"/>
                        </a:solidFill>
                        <a:latin typeface="+mn-lt"/>
                        <a:ea typeface="+mn-ea"/>
                        <a:cs typeface="+mn-cs"/>
                      </a:endParaRPr>
                    </a:p>
                  </a:txBody>
                  <a:tcPr>
                    <a:solidFill>
                      <a:srgbClr val="0070C0"/>
                    </a:solidFill>
                  </a:tcPr>
                </a:tc>
                <a:tc hMerge="1">
                  <a:txBody>
                    <a:bodyPr/>
                    <a:lstStyle/>
                    <a:p>
                      <a:endParaRPr lang="en-CA"/>
                    </a:p>
                  </a:txBody>
                  <a:tcPr/>
                </a:tc>
                <a:tc gridSpan="2">
                  <a:txBody>
                    <a:bodyPr/>
                    <a:lstStyle/>
                    <a:p>
                      <a:pPr algn="ctr"/>
                      <a:r>
                        <a:rPr lang="en-CA" sz="1200" b="1" dirty="0" smtClean="0">
                          <a:solidFill>
                            <a:schemeClr val="bg1"/>
                          </a:solidFill>
                          <a:latin typeface="+mj-lt"/>
                        </a:rPr>
                        <a:t>Personal history of </a:t>
                      </a:r>
                      <a:endParaRPr lang="en-CA" sz="1200" b="1" dirty="0">
                        <a:solidFill>
                          <a:schemeClr val="bg1"/>
                        </a:solidFill>
                        <a:latin typeface="+mj-lt"/>
                      </a:endParaRPr>
                    </a:p>
                  </a:txBody>
                  <a:tcPr>
                    <a:solidFill>
                      <a:srgbClr val="0070C0"/>
                    </a:solidFill>
                  </a:tcPr>
                </a:tc>
                <a:tc hMerge="1">
                  <a:txBody>
                    <a:bodyPr/>
                    <a:lstStyle/>
                    <a:p>
                      <a:endParaRPr lang="en-CA"/>
                    </a:p>
                  </a:txBody>
                  <a:tcPr/>
                </a:tc>
              </a:tr>
              <a:tr h="360040">
                <a:tc>
                  <a:txBody>
                    <a:bodyPr/>
                    <a:lstStyle/>
                    <a:p>
                      <a:endParaRPr lang="en-US" sz="1200" b="1" dirty="0">
                        <a:solidFill>
                          <a:schemeClr val="bg1"/>
                        </a:solidFill>
                        <a:latin typeface="+mj-lt"/>
                      </a:endParaRPr>
                    </a:p>
                  </a:txBody>
                  <a:tcPr>
                    <a:solidFill>
                      <a:srgbClr val="0070C0"/>
                    </a:solidFill>
                  </a:tcPr>
                </a:tc>
                <a:tc>
                  <a:txBody>
                    <a:bodyPr/>
                    <a:lstStyle/>
                    <a:p>
                      <a:r>
                        <a:rPr lang="en-CA" sz="1200" b="1" dirty="0" smtClean="0">
                          <a:solidFill>
                            <a:schemeClr val="bg1"/>
                          </a:solidFill>
                          <a:latin typeface="+mj-lt"/>
                        </a:rPr>
                        <a:t>Colorectal cancer</a:t>
                      </a:r>
                      <a:endParaRPr lang="en-CA" sz="1200" b="1" dirty="0">
                        <a:solidFill>
                          <a:schemeClr val="bg1"/>
                        </a:solidFill>
                        <a:latin typeface="+mj-lt"/>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c>
                  <a:txBody>
                    <a:bodyPr/>
                    <a:lstStyle/>
                    <a:p>
                      <a:r>
                        <a:rPr lang="en-CA" sz="1200" b="1" kern="1200" dirty="0" smtClean="0">
                          <a:solidFill>
                            <a:schemeClr val="bg1"/>
                          </a:solidFill>
                          <a:latin typeface="+mn-lt"/>
                          <a:ea typeface="+mn-ea"/>
                          <a:cs typeface="+mn-cs"/>
                        </a:rPr>
                        <a:t>Colorectal cancer</a:t>
                      </a:r>
                      <a:endParaRPr lang="en-CA" sz="12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c>
                  <a:txBody>
                    <a:bodyPr/>
                    <a:lstStyle/>
                    <a:p>
                      <a:r>
                        <a:rPr lang="en-CA" sz="1200" b="1" kern="1200" dirty="0" smtClean="0">
                          <a:solidFill>
                            <a:schemeClr val="bg1"/>
                          </a:solidFill>
                          <a:latin typeface="+mn-lt"/>
                          <a:ea typeface="+mn-ea"/>
                          <a:cs typeface="+mn-cs"/>
                        </a:rPr>
                        <a:t>Colorectal cancer</a:t>
                      </a:r>
                      <a:endParaRPr lang="en-CA" sz="12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c>
                  <a:txBody>
                    <a:bodyPr/>
                    <a:lstStyle/>
                    <a:p>
                      <a:r>
                        <a:rPr lang="en-CA" sz="1200" b="1" kern="1200" dirty="0" smtClean="0">
                          <a:solidFill>
                            <a:schemeClr val="bg1"/>
                          </a:solidFill>
                          <a:latin typeface="+mn-lt"/>
                          <a:ea typeface="+mn-ea"/>
                          <a:cs typeface="+mn-cs"/>
                        </a:rPr>
                        <a:t>Colorectal cancer</a:t>
                      </a:r>
                      <a:endParaRPr lang="en-CA" sz="1200" b="1" kern="1200" dirty="0">
                        <a:solidFill>
                          <a:schemeClr val="bg1"/>
                        </a:solidFill>
                        <a:latin typeface="+mn-lt"/>
                        <a:ea typeface="+mn-ea"/>
                        <a:cs typeface="+mn-cs"/>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noProof="0" dirty="0" smtClean="0">
                          <a:solidFill>
                            <a:schemeClr val="bg1"/>
                          </a:solidFill>
                          <a:latin typeface="+mj-lt"/>
                          <a:ea typeface="+mn-ea"/>
                          <a:cs typeface="+mn-cs"/>
                        </a:rPr>
                        <a:t>Adenomatous polyps</a:t>
                      </a:r>
                    </a:p>
                  </a:txBody>
                  <a:tcPr>
                    <a:solidFill>
                      <a:srgbClr val="0070C0"/>
                    </a:solidFill>
                  </a:tcPr>
                </a:tc>
              </a:tr>
              <a:tr h="360040">
                <a:tc>
                  <a:txBody>
                    <a:bodyPr/>
                    <a:lstStyle/>
                    <a:p>
                      <a:r>
                        <a:rPr lang="en-US" sz="1200" b="1" dirty="0" smtClean="0">
                          <a:solidFill>
                            <a:schemeClr val="tx1"/>
                          </a:solidFill>
                          <a:latin typeface="+mj-lt"/>
                        </a:rPr>
                        <a:t>ON</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US" sz="1200" b="1" i="0" u="none" strike="noStrike" kern="1200" cap="none" normalizeH="0" baseline="0" dirty="0" smtClean="0">
                          <a:ln>
                            <a:noFill/>
                          </a:ln>
                          <a:solidFill>
                            <a:schemeClr val="tx1"/>
                          </a:solidFill>
                          <a:effectLst/>
                          <a:latin typeface="+mn-lt"/>
                          <a:ea typeface="ヒラギノ角ゴ Pro W3"/>
                          <a:cs typeface="ヒラギノ角ゴ Pro W3"/>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No</a:t>
                      </a:r>
                    </a:p>
                  </a:txBody>
                  <a:tcPr/>
                </a:tc>
              </a:tr>
              <a:tr h="360040">
                <a:tc>
                  <a:txBody>
                    <a:bodyPr/>
                    <a:lstStyle/>
                    <a:p>
                      <a:r>
                        <a:rPr lang="en-US" sz="1200" b="1" dirty="0" smtClean="0">
                          <a:solidFill>
                            <a:schemeClr val="tx1"/>
                          </a:solidFill>
                          <a:latin typeface="+mj-lt"/>
                        </a:rPr>
                        <a:t>QCᶴ</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(any age)</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algn="ct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smtClean="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smtClean="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smtClean="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a:tc>
              </a:tr>
              <a:tr h="360040">
                <a:tc>
                  <a:txBody>
                    <a:bodyPr/>
                    <a:lstStyle/>
                    <a:p>
                      <a:r>
                        <a:rPr lang="en-US" sz="1200" b="1" dirty="0" smtClean="0">
                          <a:solidFill>
                            <a:schemeClr val="tx1"/>
                          </a:solidFill>
                          <a:latin typeface="+mj-lt"/>
                        </a:rPr>
                        <a:t>NB</a:t>
                      </a:r>
                      <a:endParaRPr lang="en-US" sz="12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txBody>
                  <a:tcPr anchor="ctr"/>
                </a:tc>
              </a:tr>
              <a:tr h="360040">
                <a:tc>
                  <a:txBody>
                    <a:bodyPr/>
                    <a:lstStyle/>
                    <a:p>
                      <a:r>
                        <a:rPr lang="en-US" sz="1200" b="1" dirty="0" smtClean="0">
                          <a:solidFill>
                            <a:schemeClr val="tx1"/>
                          </a:solidFill>
                          <a:latin typeface="+mj-lt"/>
                        </a:rPr>
                        <a:t>NS</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 &amp; &gt;60)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 &amp; &gt;60)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 &amp; &gt;60)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 &amp; &gt;60)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smtClean="0">
                          <a:ln>
                            <a:noFill/>
                          </a:ln>
                          <a:solidFill>
                            <a:schemeClr val="tx1"/>
                          </a:solidFill>
                          <a:effectLst/>
                          <a:latin typeface="+mn-lt"/>
                          <a:ea typeface="ヒラギノ角ゴ Pro W3" charset="-128"/>
                          <a:cs typeface="Arial" panose="020B0604020202020204" pitchFamily="34" charset="0"/>
                          <a:sym typeface="Wingdings 2" pitchFamily="18" charset="2"/>
                        </a:rPr>
                        <a:t>----</a:t>
                      </a:r>
                      <a:endPar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r>
              <a:tr h="360040">
                <a:tc>
                  <a:txBody>
                    <a:bodyPr/>
                    <a:lstStyle/>
                    <a:p>
                      <a:r>
                        <a:rPr lang="en-US" sz="1200" b="1" dirty="0" smtClean="0">
                          <a:solidFill>
                            <a:schemeClr val="tx1"/>
                          </a:solidFill>
                          <a:latin typeface="+mj-lt"/>
                        </a:rPr>
                        <a:t>PE</a:t>
                      </a:r>
                      <a:endParaRPr lang="en-US" sz="12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p>
                    <a:p>
                      <a:pPr algn="ctr"/>
                      <a:endParaRPr lang="en-CA" sz="1200" b="1" dirty="0">
                        <a:solidFill>
                          <a:schemeClr val="tx1"/>
                        </a:solidFill>
                        <a:latin typeface="+mj-lt"/>
                      </a:endParaRPr>
                    </a:p>
                  </a:txBody>
                  <a:tcPr marL="91436" marR="91436" marT="45724" marB="45724"/>
                </a:tc>
              </a:tr>
              <a:tr h="360040">
                <a:tc>
                  <a:txBody>
                    <a:bodyPr/>
                    <a:lstStyle/>
                    <a:p>
                      <a:r>
                        <a:rPr lang="en-US" sz="1200" b="1" dirty="0" smtClean="0">
                          <a:solidFill>
                            <a:schemeClr val="tx1"/>
                          </a:solidFill>
                          <a:latin typeface="+mj-lt"/>
                        </a:rPr>
                        <a:t>NLᶲ</a:t>
                      </a:r>
                      <a:endParaRPr lang="en-US"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(age &lt;60)</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algn="ct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a:solidFill>
                          <a:schemeClr val="tx1"/>
                        </a:solidFill>
                        <a:latin typeface="+mj-lt"/>
                      </a:endParaRP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defRPr/>
                      </a:pPr>
                      <a:r>
                        <a:rPr kumimoji="0" lang="en-US" sz="1200" b="1" i="0" u="none" strike="noStrike" kern="1200" cap="none" spc="0" normalizeH="0" baseline="0" noProof="0" dirty="0" smtClean="0">
                          <a:ln>
                            <a:noFill/>
                          </a:ln>
                          <a:solidFill>
                            <a:schemeClr val="tx1"/>
                          </a:solidFill>
                          <a:effectLst/>
                          <a:uLnTx/>
                          <a:uFillTx/>
                          <a:latin typeface="+mn-lt"/>
                          <a:ea typeface="ヒラギノ角ゴ Pro W3"/>
                          <a:cs typeface="ヒラギノ角ゴ Pro W3"/>
                          <a:sym typeface="Wingdings 2" pitchFamily="18" charset="2"/>
                        </a:rPr>
                        <a:t></a:t>
                      </a:r>
                    </a:p>
                  </a:txBody>
                  <a:tcPr/>
                </a:tc>
                <a:tc>
                  <a:txBody>
                    <a:bodyPr/>
                    <a:lstStyle/>
                    <a:p>
                      <a:pPr marL="0" marR="0" lvl="0" indent="0" algn="ctr"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CA" sz="1200" b="0" i="0" u="none" strike="noStrike" kern="1200" cap="none" normalizeH="0" baseline="0" dirty="0" smtClean="0">
                          <a:ln>
                            <a:noFill/>
                          </a:ln>
                          <a:solidFill>
                            <a:schemeClr val="tx1"/>
                          </a:solidFill>
                          <a:effectLst/>
                          <a:latin typeface="+mn-lt"/>
                          <a:ea typeface="ヒラギノ角ゴ Pro W3" charset="-128"/>
                          <a:cs typeface="Arial" panose="020B0604020202020204" pitchFamily="34" charset="0"/>
                          <a:sym typeface="Wingdings 2" pitchFamily="18" charset="2"/>
                        </a:rPr>
                        <a:t>----</a:t>
                      </a:r>
                    </a:p>
                  </a:txBody>
                  <a:tcPr/>
                </a:tc>
                <a:tc>
                  <a:txBody>
                    <a:bodyPr/>
                    <a:lstStyle/>
                    <a:p>
                      <a:pPr algn="ct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a:solidFill>
                          <a:schemeClr val="tx1"/>
                        </a:solidFill>
                        <a:latin typeface="+mj-lt"/>
                      </a:endParaRPr>
                    </a:p>
                  </a:txBody>
                  <a:tcPr/>
                </a:tc>
                <a:tc>
                  <a:txBody>
                    <a:bodyPr/>
                    <a:lstStyle/>
                    <a:p>
                      <a:pPr algn="ctr"/>
                      <a:r>
                        <a:rPr kumimoji="0" lang="en-US" sz="1200" b="1" i="0" u="none" strike="noStrike" kern="1200" cap="none" normalizeH="0" baseline="0" dirty="0" smtClean="0">
                          <a:ln>
                            <a:noFill/>
                          </a:ln>
                          <a:solidFill>
                            <a:schemeClr val="tx1"/>
                          </a:solidFill>
                          <a:effectLst/>
                          <a:latin typeface="+mj-lt"/>
                          <a:ea typeface="ヒラギノ角ゴ Pro W3"/>
                          <a:cs typeface="ヒラギノ角ゴ Pro W3"/>
                          <a:sym typeface="Wingdings 2" pitchFamily="18" charset="2"/>
                        </a:rPr>
                        <a:t></a:t>
                      </a:r>
                      <a:endParaRPr lang="en-CA" sz="1200" b="1" dirty="0">
                        <a:solidFill>
                          <a:schemeClr val="tx1"/>
                        </a:solidFill>
                        <a:latin typeface="+mj-lt"/>
                      </a:endParaRPr>
                    </a:p>
                  </a:txBody>
                  <a:tcPr/>
                </a:tc>
              </a:tr>
            </a:tbl>
          </a:graphicData>
        </a:graphic>
      </p:graphicFrame>
      <p:sp>
        <p:nvSpPr>
          <p:cNvPr id="6" name="TextBox 5"/>
          <p:cNvSpPr txBox="1"/>
          <p:nvPr/>
        </p:nvSpPr>
        <p:spPr>
          <a:xfrm>
            <a:off x="1499084" y="1075620"/>
            <a:ext cx="7537412" cy="646331"/>
          </a:xfrm>
          <a:prstGeom prst="rect">
            <a:avLst/>
          </a:prstGeom>
          <a:noFill/>
        </p:spPr>
        <p:txBody>
          <a:bodyPr wrap="square" rtlCol="0">
            <a:spAutoFit/>
          </a:bodyPr>
          <a:lstStyle/>
          <a:p>
            <a:r>
              <a:rPr lang="en-CA" dirty="0"/>
              <a:t>What is included in your screening program’s definition of increased risk? (please check all those that apply)</a:t>
            </a:r>
          </a:p>
        </p:txBody>
      </p:sp>
      <p:sp>
        <p:nvSpPr>
          <p:cNvPr id="7" name="TextBox 6"/>
          <p:cNvSpPr txBox="1"/>
          <p:nvPr/>
        </p:nvSpPr>
        <p:spPr>
          <a:xfrm>
            <a:off x="107504" y="5608824"/>
            <a:ext cx="8712968" cy="707886"/>
          </a:xfrm>
          <a:prstGeom prst="rect">
            <a:avLst/>
          </a:prstGeom>
          <a:solidFill>
            <a:schemeClr val="bg1"/>
          </a:solidFill>
        </p:spPr>
        <p:txBody>
          <a:bodyPr wrap="square" rtlCol="0">
            <a:spAutoFit/>
          </a:bodyPr>
          <a:lstStyle/>
          <a:p>
            <a:r>
              <a:rPr lang="en-CA" sz="1000" dirty="0"/>
              <a:t>*Increased </a:t>
            </a:r>
            <a:r>
              <a:rPr lang="en-CA" sz="1000" dirty="0" smtClean="0"/>
              <a:t>risk: </a:t>
            </a:r>
            <a:r>
              <a:rPr lang="en-CA" sz="1000" dirty="0"/>
              <a:t>persons with certain risk factors for colon </a:t>
            </a:r>
            <a:r>
              <a:rPr lang="en-CA" sz="1000" dirty="0" smtClean="0"/>
              <a:t>cancer; </a:t>
            </a:r>
            <a:r>
              <a:rPr lang="en-US" sz="1000" dirty="0"/>
              <a:t>n</a:t>
            </a:r>
            <a:r>
              <a:rPr lang="en-US" sz="1000" dirty="0" smtClean="0"/>
              <a:t>ot </a:t>
            </a:r>
            <a:r>
              <a:rPr lang="en-US" sz="1000" dirty="0"/>
              <a:t>all programs coordinate referrals </a:t>
            </a:r>
            <a:r>
              <a:rPr lang="en-US" sz="1000" dirty="0" smtClean="0"/>
              <a:t>of </a:t>
            </a:r>
            <a:r>
              <a:rPr lang="en-US" sz="1000" dirty="0"/>
              <a:t>increased risk </a:t>
            </a:r>
            <a:r>
              <a:rPr lang="en-US" sz="1000" dirty="0" smtClean="0"/>
              <a:t>populations</a:t>
            </a:r>
            <a:endParaRPr lang="en-CA" sz="1000" dirty="0"/>
          </a:p>
          <a:p>
            <a:pPr lvl="0"/>
            <a:r>
              <a:rPr lang="en-CA" sz="1000" dirty="0" smtClean="0"/>
              <a:t>ᶴ For QC, slight or moderate increased risk is considered</a:t>
            </a:r>
          </a:p>
          <a:p>
            <a:pPr lvl="0"/>
            <a:r>
              <a:rPr lang="en-US" sz="1000" b="1" dirty="0"/>
              <a:t>ᶲ</a:t>
            </a:r>
            <a:r>
              <a:rPr lang="en-CA" sz="1000" dirty="0" smtClean="0"/>
              <a:t> For NL, personal history of Crohn’s disease and ulcerative colitis are also considered</a:t>
            </a:r>
          </a:p>
          <a:p>
            <a:r>
              <a:rPr lang="en-CA" sz="1000" dirty="0"/>
              <a:t>---- No information was provided at the time the data was </a:t>
            </a:r>
            <a:r>
              <a:rPr lang="en-CA" sz="1000" dirty="0" smtClean="0"/>
              <a:t>collected</a:t>
            </a:r>
          </a:p>
        </p:txBody>
      </p:sp>
      <p:sp>
        <p:nvSpPr>
          <p:cNvPr id="3" name="Slide Number Placeholder 2"/>
          <p:cNvSpPr>
            <a:spLocks noGrp="1"/>
          </p:cNvSpPr>
          <p:nvPr>
            <p:ph type="sldNum" sz="quarter" idx="12"/>
          </p:nvPr>
        </p:nvSpPr>
        <p:spPr/>
        <p:txBody>
          <a:bodyPr/>
          <a:lstStyle/>
          <a:p>
            <a:fld id="{C35E50E1-3288-4B49-A832-AC6F42EE392F}" type="slidenum">
              <a:rPr lang="en-US" smtClean="0"/>
              <a:pPr/>
              <a:t>35</a:t>
            </a:fld>
            <a:endParaRPr lang="en-US" dirty="0"/>
          </a:p>
        </p:txBody>
      </p:sp>
    </p:spTree>
    <p:extLst>
      <p:ext uri="{BB962C8B-B14F-4D97-AF65-F5344CB8AC3E}">
        <p14:creationId xmlns:p14="http://schemas.microsoft.com/office/powerpoint/2010/main" val="1130247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742" y="188640"/>
            <a:ext cx="7375258" cy="634082"/>
          </a:xfrm>
        </p:spPr>
        <p:txBody>
          <a:bodyPr/>
          <a:lstStyle/>
          <a:p>
            <a:r>
              <a:rPr lang="en-CA" sz="3000" dirty="0" smtClean="0"/>
              <a:t>Increased Risk* Screening Recommendations</a:t>
            </a:r>
            <a:endParaRPr lang="en-CA" sz="3000" dirty="0"/>
          </a:p>
        </p:txBody>
      </p:sp>
      <p:graphicFrame>
        <p:nvGraphicFramePr>
          <p:cNvPr id="5" name="Table 4"/>
          <p:cNvGraphicFramePr>
            <a:graphicFrameLocks noGrp="1"/>
          </p:cNvGraphicFramePr>
          <p:nvPr>
            <p:extLst>
              <p:ext uri="{D42A27DB-BD31-4B8C-83A1-F6EECF244321}">
                <p14:modId xmlns:p14="http://schemas.microsoft.com/office/powerpoint/2010/main" val="2983267039"/>
              </p:ext>
            </p:extLst>
          </p:nvPr>
        </p:nvGraphicFramePr>
        <p:xfrm>
          <a:off x="179512" y="1699067"/>
          <a:ext cx="8856983" cy="4398457"/>
        </p:xfrm>
        <a:graphic>
          <a:graphicData uri="http://schemas.openxmlformats.org/drawingml/2006/table">
            <a:tbl>
              <a:tblPr firstRow="1" bandRow="1">
                <a:tableStyleId>{5C22544A-7EE6-4342-B048-85BDC9FD1C3A}</a:tableStyleId>
              </a:tblPr>
              <a:tblGrid>
                <a:gridCol w="432048"/>
                <a:gridCol w="4752528"/>
                <a:gridCol w="3672407"/>
              </a:tblGrid>
              <a:tr h="336793">
                <a:tc>
                  <a:txBody>
                    <a:bodyPr/>
                    <a:lstStyle/>
                    <a:p>
                      <a:endParaRPr lang="en-US" sz="1200" b="1"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Screening Recommendation for Increased Risk Population</a:t>
                      </a:r>
                      <a:endParaRPr kumimoji="0" lang="en-US" sz="1200" b="1" i="0" u="none" strike="noStrike" kern="1200" cap="none" normalizeH="0" baseline="0" dirty="0" smtClean="0">
                        <a:ln>
                          <a:noFill/>
                        </a:ln>
                        <a:solidFill>
                          <a:schemeClr val="bg1"/>
                        </a:solidFill>
                        <a:effectLst/>
                        <a:latin typeface="+mj-lt"/>
                        <a:ea typeface="ヒラギノ角ゴ Pro W3" charset="-128"/>
                        <a:cs typeface="+mn-cs"/>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Follow-up Recommendations After Normal Colonoscopy</a:t>
                      </a:r>
                      <a:endParaRPr kumimoji="0" lang="en-US" sz="1200" b="1" i="0" u="none" strike="noStrike" kern="1200" cap="none" normalizeH="0" baseline="0" dirty="0" smtClean="0">
                        <a:ln>
                          <a:noFill/>
                        </a:ln>
                        <a:solidFill>
                          <a:schemeClr val="bg1"/>
                        </a:solidFill>
                        <a:effectLst/>
                        <a:latin typeface="+mj-lt"/>
                        <a:ea typeface="ヒラギノ角ゴ Pro W3" charset="-128"/>
                        <a:cs typeface="+mn-cs"/>
                      </a:endParaRPr>
                    </a:p>
                  </a:txBody>
                  <a:tcPr/>
                </a:tc>
              </a:tr>
              <a:tr h="283657">
                <a:tc>
                  <a:txBody>
                    <a:bodyPr/>
                    <a:lstStyle/>
                    <a:p>
                      <a:r>
                        <a:rPr lang="en-US" sz="1200" b="1" dirty="0" smtClean="0">
                          <a:solidFill>
                            <a:schemeClr val="tx1"/>
                          </a:solidFill>
                          <a:latin typeface="+mj-lt"/>
                        </a:rPr>
                        <a:t>NU</a:t>
                      </a:r>
                      <a:endParaRPr lang="en-US" sz="1200" b="1" dirty="0">
                        <a:solidFill>
                          <a:schemeClr val="tx1"/>
                        </a:solidFill>
                        <a:latin typeface="+mj-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rPr>
                        <a:t>C</a:t>
                      </a:r>
                      <a:r>
                        <a:rPr lang="en-US" sz="1200" dirty="0" smtClean="0">
                          <a:solidFill>
                            <a:schemeClr val="tx1"/>
                          </a:solidFill>
                        </a:rPr>
                        <a:t>urrently no organized screening program but plans are underway </a:t>
                      </a:r>
                    </a:p>
                  </a:txBody>
                  <a:tcPr>
                    <a:solidFill>
                      <a:schemeClr val="bg1">
                        <a:lumMod val="85000"/>
                      </a:schemeClr>
                    </a:solidFill>
                  </a:tcPr>
                </a:tc>
                <a:tc hMerge="1">
                  <a:txBody>
                    <a:bodyPr/>
                    <a:lstStyle/>
                    <a:p>
                      <a:endParaRPr lang="en-CA"/>
                    </a:p>
                  </a:txBody>
                  <a:tcPr/>
                </a:tc>
              </a:tr>
              <a:tr h="350540">
                <a:tc>
                  <a:txBody>
                    <a:bodyPr/>
                    <a:lstStyle/>
                    <a:p>
                      <a:r>
                        <a:rPr lang="en-US" sz="1200" b="1" dirty="0" smtClean="0">
                          <a:solidFill>
                            <a:schemeClr val="tx1"/>
                          </a:solidFill>
                          <a:latin typeface="+mj-lt"/>
                        </a:rPr>
                        <a:t>NT</a:t>
                      </a:r>
                      <a:endParaRPr lang="en-US" sz="1200" b="1"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j-lt"/>
                          <a:ea typeface="+mn-ea"/>
                          <a:cs typeface="+mn-cs"/>
                        </a:rPr>
                        <a:t>Colonoscopy at age 40</a:t>
                      </a:r>
                      <a:r>
                        <a:rPr lang="en-US" sz="1200" b="0" kern="1200" baseline="0" dirty="0" smtClean="0">
                          <a:solidFill>
                            <a:schemeClr val="tx1"/>
                          </a:solidFill>
                          <a:latin typeface="+mj-lt"/>
                          <a:ea typeface="+mn-ea"/>
                          <a:cs typeface="+mn-cs"/>
                        </a:rPr>
                        <a:t> or 10 years earlier than youngest affected relative (whichever comes first)</a:t>
                      </a:r>
                      <a:endParaRPr lang="en-US" sz="1200" b="0" kern="1200" dirty="0" smtClean="0">
                        <a:solidFill>
                          <a:schemeClr val="tx1"/>
                        </a:solidFill>
                        <a:latin typeface="+mj-lt"/>
                        <a:ea typeface="+mn-ea"/>
                        <a:cs typeface="+mn-cs"/>
                      </a:endParaRPr>
                    </a:p>
                  </a:txBody>
                  <a:tcPr/>
                </a:tc>
                <a:tc>
                  <a:txBody>
                    <a:bodyPr/>
                    <a:lstStyle/>
                    <a:p>
                      <a:r>
                        <a:rPr kumimoji="0" lang="en-US" sz="1200" b="0" kern="1200" dirty="0" smtClean="0">
                          <a:solidFill>
                            <a:schemeClr val="tx1"/>
                          </a:solidFill>
                          <a:latin typeface="+mj-lt"/>
                          <a:ea typeface="+mn-ea"/>
                          <a:cs typeface="+mn-cs"/>
                        </a:rPr>
                        <a:t>Repeat</a:t>
                      </a:r>
                      <a:r>
                        <a:rPr kumimoji="0" lang="en-US" sz="1200" b="0" kern="1200" baseline="0" dirty="0" smtClean="0">
                          <a:solidFill>
                            <a:schemeClr val="tx1"/>
                          </a:solidFill>
                          <a:latin typeface="+mj-lt"/>
                          <a:ea typeface="+mn-ea"/>
                          <a:cs typeface="+mn-cs"/>
                        </a:rPr>
                        <a:t> colonoscopy every 5 -10 years</a:t>
                      </a:r>
                      <a:endParaRPr kumimoji="0" lang="en-US" sz="1200" b="0" kern="1200" dirty="0">
                        <a:solidFill>
                          <a:schemeClr val="tx1"/>
                        </a:solidFill>
                        <a:latin typeface="+mj-lt"/>
                        <a:ea typeface="+mn-ea"/>
                        <a:cs typeface="+mn-cs"/>
                      </a:endParaRPr>
                    </a:p>
                  </a:txBody>
                  <a:tcPr/>
                </a:tc>
              </a:tr>
              <a:tr h="545017">
                <a:tc>
                  <a:txBody>
                    <a:bodyPr/>
                    <a:lstStyle/>
                    <a:p>
                      <a:r>
                        <a:rPr lang="en-US" sz="1200" b="1" dirty="0" smtClean="0">
                          <a:solidFill>
                            <a:schemeClr val="tx1"/>
                          </a:solidFill>
                          <a:latin typeface="+mj-lt"/>
                        </a:rPr>
                        <a:t>YK</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sz="1200" kern="1200" dirty="0" smtClean="0">
                          <a:solidFill>
                            <a:schemeClr val="tx1"/>
                          </a:solidFill>
                          <a:effectLst/>
                          <a:latin typeface="+mj-lt"/>
                          <a:ea typeface="+mn-ea"/>
                          <a:cs typeface="+mn-cs"/>
                        </a:rPr>
                        <a:t>One first-degree relative diagnosed with CRC or adenomatous polyps ≤60 years OR two or more first-degree relatives diagnosed with CRC or adenomatous polyps at any age. Refer for colonoscopy</a:t>
                      </a:r>
                      <a:r>
                        <a:rPr lang="en-CA" sz="1200" kern="1200" baseline="0" dirty="0" smtClean="0">
                          <a:solidFill>
                            <a:schemeClr val="tx1"/>
                          </a:solidFill>
                          <a:effectLst/>
                          <a:latin typeface="+mj-lt"/>
                          <a:ea typeface="+mn-ea"/>
                          <a:cs typeface="+mn-cs"/>
                        </a:rPr>
                        <a:t> </a:t>
                      </a:r>
                      <a:r>
                        <a:rPr lang="en-CA" sz="1200" kern="1200" dirty="0" smtClean="0">
                          <a:solidFill>
                            <a:schemeClr val="tx1"/>
                          </a:solidFill>
                          <a:effectLst/>
                          <a:latin typeface="+mj-lt"/>
                          <a:ea typeface="+mn-ea"/>
                          <a:cs typeface="+mn-cs"/>
                        </a:rPr>
                        <a:t>at age 40 years, or 10 years prior to index case (whichever comes first). FIT is not recommended</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normalizeH="0" baseline="0" dirty="0" smtClean="0">
                          <a:ln>
                            <a:noFill/>
                          </a:ln>
                          <a:solidFill>
                            <a:schemeClr val="tx1"/>
                          </a:solidFill>
                          <a:effectLst/>
                          <a:latin typeface="+mj-lt"/>
                          <a:ea typeface="ヒラギノ角ゴ Pro W3" charset="-128"/>
                          <a:cs typeface="+mn-cs"/>
                        </a:rPr>
                        <a:t>Repeat colonoscopy every 5 years or as directed by specialist</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txBody>
                  <a:tcPr/>
                </a:tc>
              </a:tr>
              <a:tr h="545017">
                <a:tc>
                  <a:txBody>
                    <a:bodyPr/>
                    <a:lstStyle/>
                    <a:p>
                      <a:r>
                        <a:rPr lang="en-US" sz="1200" b="1" dirty="0" smtClean="0">
                          <a:solidFill>
                            <a:schemeClr val="tx1"/>
                          </a:solidFill>
                          <a:latin typeface="+mj-lt"/>
                        </a:rPr>
                        <a:t>BC</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ヒラギノ角ゴ Pro W3" charset="-128"/>
                          <a:cs typeface="Times New Roman" pitchFamily="18" charset="0"/>
                        </a:rPr>
                        <a:t>Colonoscopy for individuals in the program within the target age of 50-74 (guidelines for those outside of the target age are outlined by the </a:t>
                      </a:r>
                      <a:r>
                        <a:rPr lang="en-US" sz="1200" kern="1200" dirty="0" smtClean="0">
                          <a:solidFill>
                            <a:schemeClr val="tx1"/>
                          </a:solidFill>
                          <a:effectLst/>
                          <a:latin typeface="+mj-lt"/>
                          <a:ea typeface="+mn-ea"/>
                          <a:cs typeface="+mn-cs"/>
                        </a:rPr>
                        <a:t>Guideline and Protocol Advisory Committee in BC)</a:t>
                      </a:r>
                      <a:endParaRPr lang="en-CA" sz="1200" kern="1200" dirty="0" smtClean="0">
                        <a:solidFill>
                          <a:schemeClr val="tx1"/>
                        </a:solidFill>
                        <a:effectLst/>
                        <a:latin typeface="+mj-lt"/>
                        <a:ea typeface="+mn-ea"/>
                        <a:cs typeface="+mn-cs"/>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ヒラギノ角ゴ Pro W3" charset="-128"/>
                          <a:cs typeface="Times New Roman" pitchFamily="18" charset="0"/>
                        </a:rPr>
                        <a:t>Repeat colonoscopy every 5 years</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txBody>
                  <a:tcPr/>
                </a:tc>
              </a:tr>
              <a:tr h="934915">
                <a:tc>
                  <a:txBody>
                    <a:bodyPr/>
                    <a:lstStyle/>
                    <a:p>
                      <a:r>
                        <a:rPr lang="en-US" sz="1200" b="1" dirty="0" smtClean="0">
                          <a:solidFill>
                            <a:schemeClr val="tx1"/>
                          </a:solidFill>
                          <a:latin typeface="+mj-lt"/>
                        </a:rPr>
                        <a:t>AB</a:t>
                      </a:r>
                      <a:endParaRPr lang="en-US" sz="1200" b="1" dirty="0">
                        <a:solidFill>
                          <a:schemeClr val="tx1"/>
                        </a:solidFill>
                        <a:latin typeface="+mj-lt"/>
                      </a:endParaRPr>
                    </a:p>
                  </a:txBody>
                  <a:tcPr/>
                </a:tc>
                <a:tc>
                  <a:txBody>
                    <a:bodyPr/>
                    <a:lstStyle/>
                    <a:p>
                      <a:pPr marL="228600" marR="0" lvl="0" indent="-228600" algn="l" defTabSz="914400" rtl="0" eaLnBrk="1" fontAlgn="base" latinLnBrk="0" hangingPunct="1">
                        <a:lnSpc>
                          <a:spcPct val="100000"/>
                        </a:lnSpc>
                        <a:spcBef>
                          <a:spcPct val="0"/>
                        </a:spcBef>
                        <a:spcAft>
                          <a:spcPct val="0"/>
                        </a:spcAft>
                        <a:buClrTx/>
                        <a:buSzTx/>
                        <a:buFontTx/>
                        <a:buAutoNum type="arabicParenR"/>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One first-degree relative &gt;60 years or two or more second-degree relatives at any age diagnosed with CRC, and/or high risk adenomas: Screen with FIT every 1-2 years starting at age 40. If FIT is positive, refer promptly for colonoscopy</a:t>
                      </a:r>
                    </a:p>
                    <a:p>
                      <a:pPr marL="228600" marR="0" lvl="0" indent="-228600" algn="l" defTabSz="914400" rtl="0" eaLnBrk="1" fontAlgn="base" latinLnBrk="0" hangingPunct="1">
                        <a:lnSpc>
                          <a:spcPct val="100000"/>
                        </a:lnSpc>
                        <a:spcBef>
                          <a:spcPct val="0"/>
                        </a:spcBef>
                        <a:spcAft>
                          <a:spcPct val="0"/>
                        </a:spcAft>
                        <a:buClrTx/>
                        <a:buSzTx/>
                        <a:buFontTx/>
                        <a:buAutoNum type="arabicParenR"/>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One or more first-degree relative ≤ 60 years OR two or more first-degree relatives at any age diagnosed with CRC, and/or high risk adenomas: Refer for colonoscopy at age 40, or 10 years prior to the youngest index case (whichever comes first)</a:t>
                      </a:r>
                      <a:endParaRPr lang="en-US" sz="1200" dirty="0" smtClean="0">
                        <a:solidFill>
                          <a:schemeClr val="tx1"/>
                        </a:solidFill>
                        <a:ea typeface="ヒラギノ角ゴ Pro W3" charset="-128"/>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1) Wait 10 years after a normal (i.e., no polyps) colonoscopy result to screen with FIT.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2) Assist individuals with adherence to follow-up as recommended by local CRC screening program or </a:t>
                      </a:r>
                      <a:r>
                        <a:rPr kumimoji="0" lang="en-US" sz="1200" b="0" i="0" u="none" strike="noStrike" kern="1200" cap="none" normalizeH="0" baseline="0" dirty="0" err="1" smtClean="0">
                          <a:ln>
                            <a:noFill/>
                          </a:ln>
                          <a:solidFill>
                            <a:schemeClr val="tx1"/>
                          </a:solidFill>
                          <a:effectLst/>
                          <a:latin typeface="+mj-lt"/>
                          <a:ea typeface="ヒラギノ角ゴ Pro W3" charset="-128"/>
                          <a:cs typeface="+mn-cs"/>
                        </a:rPr>
                        <a:t>endoscopist</a:t>
                      </a:r>
                      <a:r>
                        <a:rPr kumimoji="0" lang="en-US" sz="1200" b="0" i="0" u="none" strike="noStrike" kern="1200" cap="none" normalizeH="0" baseline="0" dirty="0" smtClean="0">
                          <a:ln>
                            <a:noFill/>
                          </a:ln>
                          <a:solidFill>
                            <a:schemeClr val="tx1"/>
                          </a:solidFill>
                          <a:effectLst/>
                          <a:latin typeface="+mj-lt"/>
                          <a:ea typeface="ヒラギノ角ゴ Pro W3" charset="-128"/>
                          <a:cs typeface="+mn-cs"/>
                        </a:rPr>
                        <a:t>.</a:t>
                      </a:r>
                    </a:p>
                  </a:txBody>
                  <a:tcPr/>
                </a:tc>
              </a:tr>
            </a:tbl>
          </a:graphicData>
        </a:graphic>
      </p:graphicFrame>
      <p:sp>
        <p:nvSpPr>
          <p:cNvPr id="6" name="TextBox 5"/>
          <p:cNvSpPr txBox="1"/>
          <p:nvPr/>
        </p:nvSpPr>
        <p:spPr>
          <a:xfrm>
            <a:off x="1499084" y="1052736"/>
            <a:ext cx="7740352" cy="646331"/>
          </a:xfrm>
          <a:prstGeom prst="rect">
            <a:avLst/>
          </a:prstGeom>
          <a:noFill/>
        </p:spPr>
        <p:txBody>
          <a:bodyPr wrap="square" rtlCol="0">
            <a:spAutoFit/>
          </a:bodyPr>
          <a:lstStyle/>
          <a:p>
            <a:r>
              <a:rPr lang="en-CA" dirty="0" smtClean="0"/>
              <a:t>What are the screening recommendations and follow-up protocols by your screening program for individuals at increased risk? (please elaborate below)</a:t>
            </a:r>
            <a:endParaRPr lang="en-CA" dirty="0"/>
          </a:p>
        </p:txBody>
      </p:sp>
      <p:sp>
        <p:nvSpPr>
          <p:cNvPr id="8" name="TextBox 7"/>
          <p:cNvSpPr txBox="1"/>
          <p:nvPr/>
        </p:nvSpPr>
        <p:spPr>
          <a:xfrm>
            <a:off x="287017" y="6165304"/>
            <a:ext cx="8856983" cy="553998"/>
          </a:xfrm>
          <a:prstGeom prst="rect">
            <a:avLst/>
          </a:prstGeom>
          <a:solidFill>
            <a:schemeClr val="bg1"/>
          </a:solidFill>
        </p:spPr>
        <p:txBody>
          <a:bodyPr wrap="square" rtlCol="0">
            <a:spAutoFit/>
          </a:bodyPr>
          <a:lstStyle/>
          <a:p>
            <a:r>
              <a:rPr lang="en-CA" sz="1000" dirty="0"/>
              <a:t>*Increased </a:t>
            </a:r>
            <a:r>
              <a:rPr lang="en-CA" sz="1000" dirty="0" smtClean="0"/>
              <a:t>risk: </a:t>
            </a:r>
            <a:r>
              <a:rPr lang="en-CA" sz="1000" dirty="0"/>
              <a:t>persons with certain risk factors for colon </a:t>
            </a:r>
            <a:r>
              <a:rPr lang="en-CA" sz="1000" dirty="0" smtClean="0"/>
              <a:t>cancer; </a:t>
            </a:r>
            <a:r>
              <a:rPr lang="en-US" sz="1000" dirty="0"/>
              <a:t>n</a:t>
            </a:r>
            <a:r>
              <a:rPr lang="en-US" sz="1000" dirty="0" smtClean="0"/>
              <a:t>ot </a:t>
            </a:r>
            <a:r>
              <a:rPr lang="en-US" sz="1000" dirty="0"/>
              <a:t>all programs coordinate referrals </a:t>
            </a:r>
            <a:r>
              <a:rPr lang="en-US" sz="1000" dirty="0" smtClean="0"/>
              <a:t>of </a:t>
            </a:r>
            <a:r>
              <a:rPr lang="en-US" sz="1000" dirty="0"/>
              <a:t>increased risk </a:t>
            </a:r>
            <a:r>
              <a:rPr lang="en-US" sz="1000" dirty="0" smtClean="0"/>
              <a:t>populations</a:t>
            </a:r>
            <a:endParaRPr lang="en-CA" sz="1000" dirty="0"/>
          </a:p>
          <a:p>
            <a:r>
              <a:rPr lang="en-US" sz="1000" dirty="0">
                <a:ea typeface="ヒラギノ角ゴ Pro W3" charset="-128"/>
                <a:cs typeface="Times New Roman" pitchFamily="18" charset="0"/>
              </a:rPr>
              <a:t>** The Canadian Association of Gastroenterologists (CAG) guidelines are available </a:t>
            </a:r>
            <a:r>
              <a:rPr lang="en-US" sz="1000" dirty="0" smtClean="0">
                <a:ea typeface="ヒラギノ角ゴ Pro W3" charset="-128"/>
                <a:cs typeface="Times New Roman" pitchFamily="18" charset="0"/>
              </a:rPr>
              <a:t>at: </a:t>
            </a:r>
            <a:r>
              <a:rPr lang="en-CA" sz="1000" dirty="0">
                <a:ea typeface="ヒラギノ角ゴ Pro W3" charset="-128"/>
                <a:cs typeface="Times New Roman" pitchFamily="18" charset="0"/>
                <a:hlinkClick r:id="rId3"/>
              </a:rPr>
              <a:t>CAG Colorectal Screening Guidelines for Increased </a:t>
            </a:r>
            <a:r>
              <a:rPr lang="en-CA" sz="1000" dirty="0" smtClean="0">
                <a:ea typeface="ヒラギノ角ゴ Pro W3" charset="-128"/>
                <a:cs typeface="Times New Roman" pitchFamily="18" charset="0"/>
                <a:hlinkClick r:id="rId3"/>
              </a:rPr>
              <a:t>Risk</a:t>
            </a:r>
            <a:endParaRPr lang="en-US" sz="1000" dirty="0" smtClean="0">
              <a:ea typeface="ヒラギノ角ゴ Pro W3" charset="-128"/>
              <a:cs typeface="Times New Roman" pitchFamily="18" charset="0"/>
            </a:endParaRPr>
          </a:p>
          <a:p>
            <a:r>
              <a:rPr lang="en-CA" sz="1000" dirty="0" smtClean="0"/>
              <a:t>CRC= colorectal cancer</a:t>
            </a:r>
            <a:r>
              <a:rPr lang="en-CA" sz="1000" dirty="0"/>
              <a:t>	</a:t>
            </a:r>
          </a:p>
        </p:txBody>
      </p:sp>
      <p:sp>
        <p:nvSpPr>
          <p:cNvPr id="3" name="Slide Number Placeholder 2"/>
          <p:cNvSpPr>
            <a:spLocks noGrp="1"/>
          </p:cNvSpPr>
          <p:nvPr>
            <p:ph type="sldNum" sz="quarter" idx="12"/>
          </p:nvPr>
        </p:nvSpPr>
        <p:spPr/>
        <p:txBody>
          <a:bodyPr/>
          <a:lstStyle/>
          <a:p>
            <a:fld id="{C35E50E1-3288-4B49-A832-AC6F42EE392F}" type="slidenum">
              <a:rPr lang="en-US" smtClean="0"/>
              <a:pPr/>
              <a:t>36</a:t>
            </a:fld>
            <a:endParaRPr lang="en-US" dirty="0"/>
          </a:p>
        </p:txBody>
      </p:sp>
    </p:spTree>
    <p:extLst>
      <p:ext uri="{BB962C8B-B14F-4D97-AF65-F5344CB8AC3E}">
        <p14:creationId xmlns:p14="http://schemas.microsoft.com/office/powerpoint/2010/main" val="4136665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7475748" cy="634082"/>
          </a:xfrm>
        </p:spPr>
        <p:txBody>
          <a:bodyPr/>
          <a:lstStyle/>
          <a:p>
            <a:r>
              <a:rPr lang="en-CA" sz="3000" dirty="0" smtClean="0"/>
              <a:t>Increased Risk* Screening Recommendations, </a:t>
            </a:r>
            <a:r>
              <a:rPr lang="en-CA" sz="3000" dirty="0"/>
              <a:t>cont’d </a:t>
            </a:r>
          </a:p>
        </p:txBody>
      </p:sp>
      <p:sp>
        <p:nvSpPr>
          <p:cNvPr id="6" name="TextBox 5"/>
          <p:cNvSpPr txBox="1"/>
          <p:nvPr/>
        </p:nvSpPr>
        <p:spPr>
          <a:xfrm>
            <a:off x="1547664" y="1037455"/>
            <a:ext cx="7349165" cy="646331"/>
          </a:xfrm>
          <a:prstGeom prst="rect">
            <a:avLst/>
          </a:prstGeom>
          <a:noFill/>
        </p:spPr>
        <p:txBody>
          <a:bodyPr wrap="square" rtlCol="0">
            <a:spAutoFit/>
          </a:bodyPr>
          <a:lstStyle/>
          <a:p>
            <a:r>
              <a:rPr lang="en-CA" dirty="0" smtClean="0"/>
              <a:t>What are the screening recommendations and follow-up protocols by your screening program for individuals at increased risk? </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856034122"/>
              </p:ext>
            </p:extLst>
          </p:nvPr>
        </p:nvGraphicFramePr>
        <p:xfrm>
          <a:off x="115498" y="1634594"/>
          <a:ext cx="8928992" cy="4530710"/>
        </p:xfrm>
        <a:graphic>
          <a:graphicData uri="http://schemas.openxmlformats.org/drawingml/2006/table">
            <a:tbl>
              <a:tblPr firstRow="1" bandRow="1">
                <a:tableStyleId>{5C22544A-7EE6-4342-B048-85BDC9FD1C3A}</a:tableStyleId>
              </a:tblPr>
              <a:tblGrid>
                <a:gridCol w="441710"/>
                <a:gridCol w="5353288"/>
                <a:gridCol w="3133994"/>
              </a:tblGrid>
              <a:tr h="334702">
                <a:tc>
                  <a:txBody>
                    <a:bodyPr/>
                    <a:lstStyle/>
                    <a:p>
                      <a:endParaRPr lang="en-US" sz="1200" b="1"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Screening Recommendation for Increased Risk Population</a:t>
                      </a:r>
                      <a:endParaRPr kumimoji="0" lang="en-US" sz="1200" b="1" i="0" u="none" strike="noStrike" kern="1200" cap="none" normalizeH="0" baseline="0" dirty="0" smtClean="0">
                        <a:ln>
                          <a:noFill/>
                        </a:ln>
                        <a:solidFill>
                          <a:schemeClr val="bg1"/>
                        </a:solidFill>
                        <a:effectLst/>
                        <a:latin typeface="+mj-lt"/>
                        <a:ea typeface="ヒラギノ角ゴ Pro W3" charset="-128"/>
                        <a:cs typeface="+mn-cs"/>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Follow-up Recommendations After Normal Colonoscopy</a:t>
                      </a:r>
                      <a:endParaRPr kumimoji="0" lang="en-US" sz="1200" b="1" i="0" u="none" strike="noStrike" kern="1200" cap="none" normalizeH="0" baseline="0" dirty="0" smtClean="0">
                        <a:ln>
                          <a:noFill/>
                        </a:ln>
                        <a:solidFill>
                          <a:schemeClr val="bg1"/>
                        </a:solidFill>
                        <a:effectLst/>
                        <a:latin typeface="+mj-lt"/>
                        <a:ea typeface="ヒラギノ角ゴ Pro W3" charset="-128"/>
                        <a:cs typeface="+mn-cs"/>
                      </a:endParaRPr>
                    </a:p>
                  </a:txBody>
                  <a:tcPr/>
                </a:tc>
              </a:tr>
              <a:tr h="716510">
                <a:tc>
                  <a:txBody>
                    <a:bodyPr/>
                    <a:lstStyle/>
                    <a:p>
                      <a:r>
                        <a:rPr lang="en-US" sz="1200" b="1" dirty="0" smtClean="0">
                          <a:solidFill>
                            <a:schemeClr val="tx1"/>
                          </a:solidFill>
                          <a:latin typeface="+mj-lt"/>
                        </a:rPr>
                        <a:t>SK</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1) Colonoscopy beginning at age 40 or 10 years younger than the earliest case in the family (</a:t>
                      </a:r>
                      <a:r>
                        <a:rPr lang="en-US" sz="1200" dirty="0" smtClean="0">
                          <a:solidFill>
                            <a:schemeClr val="tx1"/>
                          </a:solidFill>
                          <a:ea typeface="ヒラギノ角ゴ Pro W3" charset="-128"/>
                        </a:rPr>
                        <a:t>for persons with a f</a:t>
                      </a:r>
                      <a:r>
                        <a:rPr lang="en-US" sz="1200" dirty="0" smtClean="0">
                          <a:solidFill>
                            <a:schemeClr val="tx1"/>
                          </a:solidFill>
                          <a:ea typeface="ヒラギノ角ゴ Pro W3" charset="-128"/>
                          <a:cs typeface="Times New Roman" pitchFamily="18" charset="0"/>
                        </a:rPr>
                        <a:t>irst-degree relative with CRC &lt;60)</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2) Same as average risk but beginning at age 40 (</a:t>
                      </a:r>
                      <a:r>
                        <a:rPr lang="en-US" sz="1200" dirty="0" smtClean="0">
                          <a:solidFill>
                            <a:schemeClr val="tx1"/>
                          </a:solidFill>
                          <a:ea typeface="ヒラギノ角ゴ Pro W3" charset="-128"/>
                          <a:cs typeface="Times New Roman" pitchFamily="18" charset="0"/>
                        </a:rPr>
                        <a:t>for persons with a first-degree relative with CRC ≥60</a:t>
                      </a:r>
                      <a:r>
                        <a:rPr kumimoji="0" lang="en-US" sz="1200" b="0" i="0" u="none" strike="noStrike" kern="1200" cap="none" normalizeH="0" baseline="0" dirty="0" smtClean="0">
                          <a:ln>
                            <a:noFill/>
                          </a:ln>
                          <a:solidFill>
                            <a:schemeClr val="tx1"/>
                          </a:solidFill>
                          <a:effectLst/>
                          <a:latin typeface="+mj-lt"/>
                          <a:ea typeface="ヒラギノ角ゴ Pro W3" charset="-128"/>
                          <a:cs typeface="+mn-cs"/>
                        </a:rPr>
                        <a:t>)</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ヒラギノ角ゴ Pro W3"/>
                          <a:cs typeface="Times New Roman" pitchFamily="18" charset="0"/>
                        </a:rPr>
                        <a:t>Recommendations at the discretion of the </a:t>
                      </a:r>
                      <a:r>
                        <a:rPr kumimoji="0" lang="en-US" sz="1200" b="0" i="0" u="none" strike="noStrike" kern="1200" cap="none" normalizeH="0" baseline="0" dirty="0" err="1" smtClean="0">
                          <a:ln>
                            <a:noFill/>
                          </a:ln>
                          <a:solidFill>
                            <a:schemeClr val="tx1"/>
                          </a:solidFill>
                          <a:effectLst/>
                          <a:latin typeface="+mn-lt"/>
                          <a:ea typeface="ヒラギノ角ゴ Pro W3"/>
                          <a:cs typeface="Times New Roman" pitchFamily="18" charset="0"/>
                        </a:rPr>
                        <a:t>endoscopist</a:t>
                      </a:r>
                      <a:r>
                        <a:rPr kumimoji="0" lang="en-US" sz="1200" b="0" i="0" u="none" strike="noStrike" kern="1200" cap="none" normalizeH="0" baseline="0" dirty="0" smtClean="0">
                          <a:ln>
                            <a:noFill/>
                          </a:ln>
                          <a:solidFill>
                            <a:schemeClr val="tx1"/>
                          </a:solidFill>
                          <a:effectLst/>
                          <a:latin typeface="+mn-lt"/>
                          <a:ea typeface="ヒラギノ角ゴ Pro W3"/>
                          <a:cs typeface="Times New Roman" pitchFamily="18" charset="0"/>
                        </a:rPr>
                        <a:t> and individual monitored by primary care provider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ヒラギノ角ゴ Pro W3"/>
                          <a:cs typeface="Times New Roman" pitchFamily="18" charset="0"/>
                        </a:rPr>
                        <a:t>Follow CAG guidelines**</a:t>
                      </a:r>
                    </a:p>
                  </a:txBody>
                  <a:tcPr/>
                </a:tc>
              </a:tr>
              <a:tr h="6216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Arial" pitchFamily="34" charset="0"/>
                        </a:rPr>
                        <a:t>MB</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err="1" smtClean="0">
                          <a:ln>
                            <a:noFill/>
                          </a:ln>
                          <a:solidFill>
                            <a:schemeClr val="tx1"/>
                          </a:solidFill>
                          <a:effectLst/>
                          <a:latin typeface="+mn-lt"/>
                          <a:ea typeface="ヒラギノ角ゴ Pro W3"/>
                          <a:cs typeface="ヒラギノ角ゴ Pro W3"/>
                        </a:rPr>
                        <a:t>ColonCheck</a:t>
                      </a:r>
                      <a:r>
                        <a:rPr kumimoji="0" lang="en-US" sz="1200" b="0" i="0" u="none" strike="noStrike" kern="1200" cap="none" normalizeH="0" baseline="0" dirty="0" smtClean="0">
                          <a:ln>
                            <a:noFill/>
                          </a:ln>
                          <a:solidFill>
                            <a:schemeClr val="tx1"/>
                          </a:solidFill>
                          <a:effectLst/>
                          <a:latin typeface="+mn-lt"/>
                          <a:ea typeface="ヒラギノ角ゴ Pro W3"/>
                          <a:cs typeface="ヒラギノ角ゴ Pro W3"/>
                        </a:rPr>
                        <a:t> recommends colonoscopy beginning at age 50 or 10 years earlier than the </a:t>
                      </a:r>
                      <a:r>
                        <a:rPr lang="en-US" sz="1200" b="0" kern="1200" baseline="0" dirty="0" smtClean="0">
                          <a:solidFill>
                            <a:schemeClr val="tx1"/>
                          </a:solidFill>
                          <a:latin typeface="+mn-lt"/>
                          <a:ea typeface="+mn-ea"/>
                          <a:cs typeface="+mn-cs"/>
                        </a:rPr>
                        <a:t>youngest relative’s diagnosis</a:t>
                      </a:r>
                      <a:r>
                        <a:rPr kumimoji="0" lang="en-US" sz="1200" b="0" i="0" u="none" strike="noStrike" kern="1200" cap="none" normalizeH="0" baseline="0" dirty="0" smtClean="0">
                          <a:ln>
                            <a:noFill/>
                          </a:ln>
                          <a:solidFill>
                            <a:schemeClr val="tx1"/>
                          </a:solidFill>
                          <a:effectLst/>
                          <a:latin typeface="+mn-lt"/>
                          <a:ea typeface="ヒラギノ角ゴ Pro W3"/>
                          <a:cs typeface="ヒラギノ角ゴ Pro W3"/>
                        </a:rPr>
                        <a:t>. Referral is not coordinated by </a:t>
                      </a:r>
                      <a:r>
                        <a:rPr kumimoji="0" lang="en-US" sz="1200" b="0" i="0" u="none" strike="noStrike" kern="1200" cap="none" normalizeH="0" baseline="0" dirty="0" err="1" smtClean="0">
                          <a:ln>
                            <a:noFill/>
                          </a:ln>
                          <a:solidFill>
                            <a:schemeClr val="tx1"/>
                          </a:solidFill>
                          <a:effectLst/>
                          <a:latin typeface="+mn-lt"/>
                          <a:ea typeface="ヒラギノ角ゴ Pro W3"/>
                          <a:cs typeface="ヒラギノ角ゴ Pro W3"/>
                        </a:rPr>
                        <a:t>ColonCheck</a:t>
                      </a:r>
                      <a:r>
                        <a:rPr kumimoji="0" lang="en-US" sz="1200" b="0" i="0" u="none" strike="noStrike" kern="1200" cap="none" normalizeH="0" baseline="0" dirty="0" smtClean="0">
                          <a:ln>
                            <a:noFill/>
                          </a:ln>
                          <a:solidFill>
                            <a:schemeClr val="tx1"/>
                          </a:solidFill>
                          <a:effectLst/>
                          <a:latin typeface="+mn-lt"/>
                          <a:ea typeface="ヒラギノ角ゴ Pro W3"/>
                          <a:cs typeface="ヒラギノ角ゴ Pro W3"/>
                        </a:rPr>
                        <a:t>, it is the responsibility of the primary care provider to coordinate</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Times New Roman" pitchFamily="18" charset="0"/>
                        </a:rPr>
                        <a:t>Recommendations at the discretion of the </a:t>
                      </a:r>
                      <a:r>
                        <a:rPr kumimoji="0" lang="en-US" sz="1200" b="0" i="0" u="none" strike="noStrike" kern="1200" cap="none" normalizeH="0" baseline="0" dirty="0" err="1" smtClean="0">
                          <a:ln>
                            <a:noFill/>
                          </a:ln>
                          <a:solidFill>
                            <a:schemeClr val="tx1"/>
                          </a:solidFill>
                          <a:effectLst/>
                          <a:latin typeface="+mj-lt"/>
                          <a:ea typeface="ヒラギノ角ゴ Pro W3"/>
                          <a:cs typeface="Times New Roman" pitchFamily="18" charset="0"/>
                        </a:rPr>
                        <a:t>endoscopist</a:t>
                      </a:r>
                      <a:endParaRPr kumimoji="0" lang="en-US" sz="1200" b="0" i="0" u="none" strike="noStrike" kern="1200" cap="none" normalizeH="0" baseline="0" dirty="0" smtClean="0">
                        <a:ln>
                          <a:noFill/>
                        </a:ln>
                        <a:solidFill>
                          <a:schemeClr val="tx1"/>
                        </a:solidFill>
                        <a:effectLst/>
                        <a:latin typeface="+mj-lt"/>
                        <a:ea typeface="ヒラギノ角ゴ Pro W3"/>
                        <a:cs typeface="Times New Roman" pitchFamily="18" charset="0"/>
                      </a:endParaRPr>
                    </a:p>
                  </a:txBody>
                  <a:tcPr/>
                </a:tc>
              </a:tr>
              <a:tr h="993619">
                <a:tc>
                  <a:txBody>
                    <a:bodyPr/>
                    <a:lstStyle/>
                    <a:p>
                      <a:r>
                        <a:rPr lang="en-US" sz="1200" b="1" dirty="0" smtClean="0">
                          <a:solidFill>
                            <a:schemeClr val="tx1"/>
                          </a:solidFill>
                          <a:latin typeface="+mj-lt"/>
                        </a:rPr>
                        <a:t>ON</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Colonoscopy at age 50 or 10 </a:t>
                      </a:r>
                      <a:r>
                        <a:rPr lang="en-US" sz="1200" b="0" kern="1200" baseline="0" dirty="0" smtClean="0">
                          <a:solidFill>
                            <a:schemeClr val="tx1"/>
                          </a:solidFill>
                          <a:latin typeface="+mj-lt"/>
                          <a:ea typeface="+mn-ea"/>
                          <a:cs typeface="+mn-cs"/>
                        </a:rPr>
                        <a:t>years earlier than youngest affected relative</a:t>
                      </a:r>
                      <a:r>
                        <a:rPr kumimoji="0" lang="en-US" sz="1200" b="0" i="0" u="none" strike="noStrike" kern="1200" cap="none" normalizeH="0" baseline="0" dirty="0" smtClean="0">
                          <a:ln>
                            <a:noFill/>
                          </a:ln>
                          <a:solidFill>
                            <a:schemeClr val="tx1"/>
                          </a:solidFill>
                          <a:effectLst/>
                          <a:latin typeface="+mj-lt"/>
                          <a:ea typeface="ヒラギノ角ゴ Pro W3" charset="-128"/>
                          <a:cs typeface="+mn-cs"/>
                        </a:rPr>
                        <a:t> (whichever comes first)</a:t>
                      </a:r>
                    </a:p>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1) </a:t>
                      </a:r>
                      <a:r>
                        <a:rPr kumimoji="0" lang="en-US" sz="1200" b="0" i="0" u="none" strike="noStrike" kern="1200" cap="none" normalizeH="0" baseline="0" dirty="0" smtClean="0">
                          <a:ln>
                            <a:noFill/>
                          </a:ln>
                          <a:solidFill>
                            <a:schemeClr val="tx1"/>
                          </a:solidFill>
                          <a:effectLst/>
                          <a:latin typeface="+mn-lt"/>
                          <a:ea typeface="ヒラギノ角ゴ Pro W3" charset="-128"/>
                          <a:cs typeface="+mn-cs"/>
                        </a:rPr>
                        <a:t>For persons with a first-degree relative diagnosed &lt; 60 years old </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2) </a:t>
                      </a:r>
                      <a:r>
                        <a:rPr kumimoji="0" lang="en-US" sz="1200" b="0" i="0" u="none" strike="noStrike" kern="1200" cap="none" normalizeH="0" baseline="0" dirty="0" smtClean="0">
                          <a:ln>
                            <a:noFill/>
                          </a:ln>
                          <a:solidFill>
                            <a:schemeClr val="tx1"/>
                          </a:solidFill>
                          <a:effectLst/>
                          <a:latin typeface="+mn-lt"/>
                          <a:ea typeface="ヒラギノ角ゴ Pro W3" charset="-128"/>
                          <a:cs typeface="+mn-cs"/>
                        </a:rPr>
                        <a:t>For persons with a first-degree relative diagnosed at </a:t>
                      </a:r>
                      <a:r>
                        <a:rPr kumimoji="0" lang="en-US" sz="1200" b="0" i="0" u="sng" strike="noStrike" kern="1200" cap="none" normalizeH="0" baseline="0" dirty="0" smtClean="0">
                          <a:ln>
                            <a:noFill/>
                          </a:ln>
                          <a:solidFill>
                            <a:schemeClr val="tx1"/>
                          </a:solidFill>
                          <a:effectLst/>
                          <a:latin typeface="+mn-lt"/>
                          <a:ea typeface="+mn-ea"/>
                          <a:cs typeface="Arial" pitchFamily="34" charset="0"/>
                        </a:rPr>
                        <a:t>≥</a:t>
                      </a:r>
                      <a:r>
                        <a:rPr kumimoji="0" lang="en-US" sz="1200" b="0" i="0" u="none" strike="noStrike" kern="1200" cap="none" normalizeH="0" baseline="0" dirty="0" smtClean="0">
                          <a:ln>
                            <a:noFill/>
                          </a:ln>
                          <a:solidFill>
                            <a:schemeClr val="tx1"/>
                          </a:solidFill>
                          <a:effectLst/>
                          <a:latin typeface="+mn-lt"/>
                          <a:ea typeface="ヒラギノ角ゴ Pro W3" charset="-128"/>
                          <a:cs typeface="+mn-cs"/>
                        </a:rPr>
                        <a:t> 60 years old </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Arial" panose="020B0604020202020204" pitchFamily="34" charset="0"/>
                        <a:buNone/>
                        <a:tabLst/>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20000"/>
                        </a:spcBef>
                        <a:spcAft>
                          <a:spcPct val="0"/>
                        </a:spcAft>
                        <a:buClr>
                          <a:srgbClr val="FBAF5F"/>
                        </a:buClr>
                        <a:buSzPct val="88000"/>
                        <a:buFont typeface="Arial" panose="020B0604020202020204" pitchFamily="34" charset="0"/>
                        <a:buNone/>
                        <a:tabLst/>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20000"/>
                        </a:spcBef>
                        <a:spcAft>
                          <a:spcPct val="0"/>
                        </a:spcAft>
                        <a:buClr>
                          <a:srgbClr val="FBAF5F"/>
                        </a:buClr>
                        <a:buSzPct val="88000"/>
                        <a:buFont typeface="Arial" panose="020B0604020202020204" pitchFamily="34" charset="0"/>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1) Repeat colonoscopy every 5 years</a:t>
                      </a:r>
                    </a:p>
                    <a:p>
                      <a:pPr marL="0" marR="0" lvl="0" indent="0" algn="l" defTabSz="914400" rtl="0" eaLnBrk="1" fontAlgn="base" latinLnBrk="0" hangingPunct="1">
                        <a:lnSpc>
                          <a:spcPct val="100000"/>
                        </a:lnSpc>
                        <a:spcBef>
                          <a:spcPct val="20000"/>
                        </a:spcBef>
                        <a:spcAft>
                          <a:spcPct val="0"/>
                        </a:spcAft>
                        <a:buClr>
                          <a:srgbClr val="FBAF5F"/>
                        </a:buClr>
                        <a:buSzPct val="88000"/>
                        <a:buFont typeface="Arial" panose="020B0604020202020204" pitchFamily="34" charset="0"/>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2) Repeat colonoscopy every 10 years </a:t>
                      </a:r>
                      <a:r>
                        <a:rPr kumimoji="0" lang="en-US" sz="1200" b="0" i="0" u="none" strike="sngStrike" kern="1200" cap="none" normalizeH="0" baseline="0" dirty="0" smtClean="0">
                          <a:ln>
                            <a:noFill/>
                          </a:ln>
                          <a:solidFill>
                            <a:schemeClr val="tx1"/>
                          </a:solidFill>
                          <a:effectLst/>
                          <a:latin typeface="+mj-lt"/>
                          <a:ea typeface="ヒラギノ角ゴ Pro W3" charset="-128"/>
                          <a:cs typeface="+mn-cs"/>
                        </a:rPr>
                        <a:t> </a:t>
                      </a:r>
                    </a:p>
                  </a:txBody>
                  <a:tcPr/>
                </a:tc>
              </a:tr>
              <a:tr h="1580275">
                <a:tc>
                  <a:txBody>
                    <a:bodyPr/>
                    <a:lstStyle/>
                    <a:p>
                      <a:r>
                        <a:rPr lang="en-US" sz="1200" b="1" dirty="0" smtClean="0">
                          <a:solidFill>
                            <a:schemeClr val="tx1"/>
                          </a:solidFill>
                          <a:latin typeface="+mj-lt"/>
                        </a:rPr>
                        <a:t>QC</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mn-ea"/>
                          <a:cs typeface="Arial" pitchFamily="34" charset="0"/>
                        </a:rPr>
                        <a:t>1) Colonoscopy every 5 years at age 40 or 10 years earlier than youngest affected relative </a:t>
                      </a:r>
                      <a:r>
                        <a:rPr kumimoji="0" lang="en-US" sz="1200" b="0" i="0" u="none" strike="noStrike" kern="1200" cap="none" normalizeH="0" baseline="0" dirty="0" smtClean="0">
                          <a:ln>
                            <a:noFill/>
                          </a:ln>
                          <a:solidFill>
                            <a:schemeClr val="tx1"/>
                          </a:solidFill>
                          <a:effectLst/>
                          <a:latin typeface="+mj-lt"/>
                          <a:ea typeface="ヒラギノ角ゴ Pro W3" charset="-128"/>
                          <a:cs typeface="+mn-cs"/>
                        </a:rPr>
                        <a:t>(whichever comes first) (</a:t>
                      </a:r>
                      <a:r>
                        <a:rPr lang="en-US" sz="1200" dirty="0" smtClean="0">
                          <a:solidFill>
                            <a:schemeClr val="tx1"/>
                          </a:solidFill>
                          <a:ea typeface="ヒラギノ角ゴ Pro W3" charset="-128"/>
                        </a:rPr>
                        <a:t>for persons with </a:t>
                      </a:r>
                      <a:r>
                        <a:rPr lang="en-CA" sz="1200" dirty="0" smtClean="0">
                          <a:solidFill>
                            <a:schemeClr val="tx1"/>
                          </a:solidFill>
                          <a:cs typeface="Arial" pitchFamily="34" charset="0"/>
                        </a:rPr>
                        <a:t>moderate increased risk, </a:t>
                      </a:r>
                      <a:r>
                        <a:rPr lang="en-US" sz="1200" dirty="0" smtClean="0">
                          <a:solidFill>
                            <a:schemeClr val="tx1"/>
                          </a:solidFill>
                          <a:cs typeface="Arial" pitchFamily="34" charset="0"/>
                        </a:rPr>
                        <a:t>first-degree relative with CRC or polyps at age &lt; 60 years)</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rPr>
                        <a:t>2) Same as average risk but starting at age 40 (</a:t>
                      </a:r>
                      <a:r>
                        <a:rPr lang="en-US" sz="1200" dirty="0" smtClean="0">
                          <a:solidFill>
                            <a:schemeClr val="tx1"/>
                          </a:solidFill>
                          <a:cs typeface="Arial" pitchFamily="34" charset="0"/>
                        </a:rPr>
                        <a:t>for persons with </a:t>
                      </a:r>
                      <a:r>
                        <a:rPr lang="en-CA" sz="1200" dirty="0" smtClean="0">
                          <a:solidFill>
                            <a:schemeClr val="tx1"/>
                          </a:solidFill>
                          <a:cs typeface="Arial" pitchFamily="34" charset="0"/>
                        </a:rPr>
                        <a:t>slight increased risk, </a:t>
                      </a:r>
                      <a:r>
                        <a:rPr lang="en-US" sz="1200" dirty="0" smtClean="0">
                          <a:solidFill>
                            <a:schemeClr val="tx1"/>
                          </a:solidFill>
                          <a:cs typeface="Arial" pitchFamily="34" charset="0"/>
                        </a:rPr>
                        <a:t>first-degree relative(s) with CRC or polyps at age  </a:t>
                      </a:r>
                      <a:r>
                        <a:rPr lang="en-US" sz="1200" u="sng" dirty="0" smtClean="0">
                          <a:solidFill>
                            <a:schemeClr val="tx1"/>
                          </a:solidFill>
                          <a:cs typeface="Arial" pitchFamily="34" charset="0"/>
                        </a:rPr>
                        <a:t>&gt;</a:t>
                      </a:r>
                      <a:r>
                        <a:rPr lang="en-US" sz="1200" dirty="0" smtClean="0">
                          <a:solidFill>
                            <a:schemeClr val="tx1"/>
                          </a:solidFill>
                          <a:cs typeface="Arial" pitchFamily="34" charset="0"/>
                        </a:rPr>
                        <a:t>60 years old)</a:t>
                      </a: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rPr>
                        <a:t>3) Follow-up (FIT or colonoscopy) according to algorithms (</a:t>
                      </a:r>
                      <a:r>
                        <a:rPr lang="en-US" sz="1200" dirty="0" smtClean="0">
                          <a:solidFill>
                            <a:schemeClr val="tx1"/>
                          </a:solidFill>
                          <a:cs typeface="Arial" pitchFamily="34" charset="0"/>
                        </a:rPr>
                        <a:t>for persons with </a:t>
                      </a:r>
                      <a:r>
                        <a:rPr lang="en-CA" sz="1200" dirty="0" smtClean="0">
                          <a:solidFill>
                            <a:schemeClr val="tx1"/>
                          </a:solidFill>
                          <a:cs typeface="Arial" pitchFamily="34" charset="0"/>
                        </a:rPr>
                        <a:t>a personal history of polyps)</a:t>
                      </a:r>
                      <a:r>
                        <a:rPr kumimoji="0" lang="en-US" sz="1200" b="0" i="0" u="none" strike="noStrike" kern="1200" cap="none" normalizeH="0" baseline="0" dirty="0" smtClean="0">
                          <a:ln>
                            <a:noFill/>
                          </a:ln>
                          <a:solidFill>
                            <a:schemeClr val="tx1"/>
                          </a:solidFill>
                          <a:effectLst/>
                          <a:latin typeface="+mj-lt"/>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mn-ea"/>
                          <a:cs typeface="Arial" pitchFamily="34" charset="0"/>
                        </a:rPr>
                        <a:t>4) Colonoscopy according to algorithms (</a:t>
                      </a:r>
                      <a:r>
                        <a:rPr lang="en-CA" sz="1200" dirty="0" smtClean="0">
                          <a:solidFill>
                            <a:schemeClr val="tx1"/>
                          </a:solidFill>
                          <a:cs typeface="Arial" pitchFamily="34" charset="0"/>
                        </a:rPr>
                        <a:t>for persons with a personal history of CRC)</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mn-ea"/>
                          <a:cs typeface="Arial" pitchFamily="34" charset="0"/>
                        </a:rPr>
                        <a:t>As per risk factors and according to algorithms for QC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j-lt"/>
                        <a:ea typeface="+mn-ea"/>
                        <a:cs typeface="Arial" pitchFamily="34" charset="0"/>
                      </a:endParaRPr>
                    </a:p>
                  </a:txBody>
                  <a:tcPr/>
                </a:tc>
              </a:tr>
            </a:tbl>
          </a:graphicData>
        </a:graphic>
      </p:graphicFrame>
      <p:sp>
        <p:nvSpPr>
          <p:cNvPr id="9" name="TextBox 8"/>
          <p:cNvSpPr txBox="1"/>
          <p:nvPr/>
        </p:nvSpPr>
        <p:spPr>
          <a:xfrm>
            <a:off x="115498" y="6294003"/>
            <a:ext cx="8928992" cy="553998"/>
          </a:xfrm>
          <a:prstGeom prst="rect">
            <a:avLst/>
          </a:prstGeom>
          <a:solidFill>
            <a:schemeClr val="bg1"/>
          </a:solidFill>
        </p:spPr>
        <p:txBody>
          <a:bodyPr wrap="square" rtlCol="0">
            <a:spAutoFit/>
          </a:bodyPr>
          <a:lstStyle/>
          <a:p>
            <a:r>
              <a:rPr lang="en-CA" sz="1000" dirty="0"/>
              <a:t>*Increased </a:t>
            </a:r>
            <a:r>
              <a:rPr lang="en-CA" sz="1000" dirty="0" smtClean="0"/>
              <a:t>risk: </a:t>
            </a:r>
            <a:r>
              <a:rPr lang="en-CA" sz="1000" dirty="0"/>
              <a:t>persons with certain risk factors for colon </a:t>
            </a:r>
            <a:r>
              <a:rPr lang="en-CA" sz="1000" dirty="0" smtClean="0"/>
              <a:t>cancer; </a:t>
            </a:r>
            <a:r>
              <a:rPr lang="en-US" sz="1000" dirty="0"/>
              <a:t>n</a:t>
            </a:r>
            <a:r>
              <a:rPr lang="en-US" sz="1000" dirty="0" smtClean="0"/>
              <a:t>ot </a:t>
            </a:r>
            <a:r>
              <a:rPr lang="en-US" sz="1000" dirty="0"/>
              <a:t>all programs coordinate referrals </a:t>
            </a:r>
            <a:r>
              <a:rPr lang="en-US" sz="1000" dirty="0" smtClean="0"/>
              <a:t>of </a:t>
            </a:r>
            <a:r>
              <a:rPr lang="en-US" sz="1000" dirty="0"/>
              <a:t>increased risk </a:t>
            </a:r>
            <a:r>
              <a:rPr lang="en-US" sz="1000" dirty="0" smtClean="0"/>
              <a:t>populations</a:t>
            </a:r>
          </a:p>
          <a:p>
            <a:r>
              <a:rPr lang="en-US" sz="1000" dirty="0">
                <a:ea typeface="ヒラギノ角ゴ Pro W3" charset="-128"/>
                <a:cs typeface="Times New Roman" pitchFamily="18" charset="0"/>
              </a:rPr>
              <a:t>**The Canadian Association of Gastroenterologists (CAG) guidelines are available at: </a:t>
            </a:r>
            <a:r>
              <a:rPr lang="en-CA" sz="1000" dirty="0">
                <a:ea typeface="ヒラギノ角ゴ Pro W3" charset="-128"/>
                <a:cs typeface="Times New Roman" pitchFamily="18" charset="0"/>
                <a:hlinkClick r:id="rId3"/>
              </a:rPr>
              <a:t>CAG Colorectal Screening Guidelines for Increased </a:t>
            </a:r>
            <a:r>
              <a:rPr lang="en-CA" sz="1000" dirty="0" smtClean="0">
                <a:ea typeface="ヒラギノ角ゴ Pro W3" charset="-128"/>
                <a:cs typeface="Times New Roman" pitchFamily="18" charset="0"/>
                <a:hlinkClick r:id="rId3"/>
              </a:rPr>
              <a:t>Risk</a:t>
            </a:r>
            <a:endParaRPr lang="en-US" sz="1000" dirty="0" smtClean="0"/>
          </a:p>
          <a:p>
            <a:r>
              <a:rPr lang="en-CA" sz="1000" dirty="0"/>
              <a:t>CRC= colorectal cancer</a:t>
            </a:r>
            <a:endParaRPr lang="en-US" sz="1000" dirty="0" smtClean="0"/>
          </a:p>
        </p:txBody>
      </p:sp>
      <p:sp>
        <p:nvSpPr>
          <p:cNvPr id="3" name="Slide Number Placeholder 2"/>
          <p:cNvSpPr>
            <a:spLocks noGrp="1"/>
          </p:cNvSpPr>
          <p:nvPr>
            <p:ph type="sldNum" sz="quarter" idx="12"/>
          </p:nvPr>
        </p:nvSpPr>
        <p:spPr/>
        <p:txBody>
          <a:bodyPr/>
          <a:lstStyle/>
          <a:p>
            <a:fld id="{C35E50E1-3288-4B49-A832-AC6F42EE392F}" type="slidenum">
              <a:rPr lang="en-US" smtClean="0"/>
              <a:pPr/>
              <a:t>37</a:t>
            </a:fld>
            <a:endParaRPr lang="en-US" dirty="0"/>
          </a:p>
        </p:txBody>
      </p:sp>
    </p:spTree>
    <p:extLst>
      <p:ext uri="{BB962C8B-B14F-4D97-AF65-F5344CB8AC3E}">
        <p14:creationId xmlns:p14="http://schemas.microsoft.com/office/powerpoint/2010/main" val="316223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7452320" cy="634082"/>
          </a:xfrm>
        </p:spPr>
        <p:txBody>
          <a:bodyPr/>
          <a:lstStyle/>
          <a:p>
            <a:r>
              <a:rPr lang="en-CA" sz="3000" dirty="0" smtClean="0"/>
              <a:t>Increased Risk* Screening Recommendations, </a:t>
            </a:r>
            <a:r>
              <a:rPr lang="en-CA" sz="3000" dirty="0"/>
              <a:t>cont’d </a:t>
            </a:r>
          </a:p>
        </p:txBody>
      </p:sp>
      <p:sp>
        <p:nvSpPr>
          <p:cNvPr id="6" name="TextBox 5"/>
          <p:cNvSpPr txBox="1"/>
          <p:nvPr/>
        </p:nvSpPr>
        <p:spPr>
          <a:xfrm>
            <a:off x="1547664" y="1098947"/>
            <a:ext cx="7386786" cy="646331"/>
          </a:xfrm>
          <a:prstGeom prst="rect">
            <a:avLst/>
          </a:prstGeom>
          <a:noFill/>
        </p:spPr>
        <p:txBody>
          <a:bodyPr wrap="square" rtlCol="0">
            <a:spAutoFit/>
          </a:bodyPr>
          <a:lstStyle/>
          <a:p>
            <a:r>
              <a:rPr lang="en-CA" dirty="0" smtClean="0"/>
              <a:t>What are the screening recommendations and follow-up protocols by your screening program for individuals at increased risk? </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2402801633"/>
              </p:ext>
            </p:extLst>
          </p:nvPr>
        </p:nvGraphicFramePr>
        <p:xfrm>
          <a:off x="347394" y="1802463"/>
          <a:ext cx="8473078" cy="4480128"/>
        </p:xfrm>
        <a:graphic>
          <a:graphicData uri="http://schemas.openxmlformats.org/drawingml/2006/table">
            <a:tbl>
              <a:tblPr firstRow="1" bandRow="1">
                <a:tableStyleId>{5C22544A-7EE6-4342-B048-85BDC9FD1C3A}</a:tableStyleId>
              </a:tblPr>
              <a:tblGrid>
                <a:gridCol w="480190"/>
                <a:gridCol w="4320480"/>
                <a:gridCol w="3672408"/>
              </a:tblGrid>
              <a:tr h="587303">
                <a:tc>
                  <a:txBody>
                    <a:bodyPr/>
                    <a:lstStyle/>
                    <a:p>
                      <a:endParaRPr lang="en-US" sz="1200" b="1"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Screening Recommendation for Increased Risk Population</a:t>
                      </a:r>
                      <a:endParaRPr kumimoji="0" lang="en-US" sz="1200" b="1" i="0" u="none" strike="noStrike" kern="1200" cap="none" normalizeH="0" baseline="0" dirty="0" smtClean="0">
                        <a:ln>
                          <a:noFill/>
                        </a:ln>
                        <a:solidFill>
                          <a:schemeClr val="bg1"/>
                        </a:solidFill>
                        <a:effectLst/>
                        <a:latin typeface="+mj-lt"/>
                        <a:ea typeface="ヒラギノ角ゴ Pro W3" charset="-128"/>
                        <a:cs typeface="+mn-cs"/>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mj-lt"/>
                          <a:ea typeface="ヒラギノ角ゴ Pro W3" charset="-128"/>
                          <a:cs typeface="Times New Roman" pitchFamily="18" charset="0"/>
                        </a:rPr>
                        <a:t>Follow-up Recommendations After Normal Colonoscopy</a:t>
                      </a:r>
                      <a:endParaRPr kumimoji="0" lang="en-US" sz="1200" b="1" i="0" u="none" strike="noStrike" kern="1200" cap="none" normalizeH="0" baseline="0" dirty="0" smtClean="0">
                        <a:ln>
                          <a:noFill/>
                        </a:ln>
                        <a:solidFill>
                          <a:schemeClr val="bg1"/>
                        </a:solidFill>
                        <a:effectLst/>
                        <a:latin typeface="+mj-lt"/>
                        <a:ea typeface="ヒラギノ角ゴ Pro W3" charset="-128"/>
                        <a:cs typeface="+mn-cs"/>
                      </a:endParaRPr>
                    </a:p>
                  </a:txBody>
                  <a:tcPr/>
                </a:tc>
              </a:tr>
              <a:tr h="489419">
                <a:tc>
                  <a:txBody>
                    <a:bodyPr/>
                    <a:lstStyle/>
                    <a:p>
                      <a:r>
                        <a:rPr lang="en-US" sz="1200" b="1" dirty="0" smtClean="0">
                          <a:latin typeface="+mj-lt"/>
                        </a:rPr>
                        <a:t>NB</a:t>
                      </a:r>
                      <a:endParaRPr lang="en-US" sz="1200" b="1" dirty="0">
                        <a:latin typeface="+mj-lt"/>
                      </a:endParaRPr>
                    </a:p>
                  </a:txBody>
                  <a:tcPr/>
                </a:tc>
                <a:tc>
                  <a:txBody>
                    <a:bodyPr/>
                    <a:lstStyle/>
                    <a:p>
                      <a:r>
                        <a:rPr lang="en-CA" sz="1200" b="0" kern="1200" noProof="0" dirty="0" smtClean="0">
                          <a:solidFill>
                            <a:schemeClr val="tx1"/>
                          </a:solidFill>
                          <a:latin typeface="+mj-lt"/>
                          <a:ea typeface="+mn-ea"/>
                          <a:cs typeface="+mn-cs"/>
                        </a:rPr>
                        <a:t>The Program recommends follow-up with primary</a:t>
                      </a:r>
                      <a:r>
                        <a:rPr lang="en-CA" sz="1200" b="0" kern="1200" baseline="0" noProof="0" dirty="0" smtClean="0">
                          <a:solidFill>
                            <a:schemeClr val="tx1"/>
                          </a:solidFill>
                          <a:latin typeface="+mj-lt"/>
                          <a:ea typeface="+mn-ea"/>
                          <a:cs typeface="+mn-cs"/>
                        </a:rPr>
                        <a:t> </a:t>
                      </a:r>
                      <a:r>
                        <a:rPr lang="en-CA" sz="1200" b="0" kern="1200" noProof="0" dirty="0" smtClean="0">
                          <a:solidFill>
                            <a:schemeClr val="tx1"/>
                          </a:solidFill>
                          <a:latin typeface="+mj-lt"/>
                          <a:ea typeface="+mn-ea"/>
                          <a:cs typeface="+mn-cs"/>
                        </a:rPr>
                        <a:t>care provider or</a:t>
                      </a:r>
                      <a:r>
                        <a:rPr lang="en-CA" sz="1200" b="0" kern="1200" baseline="0" noProof="0" dirty="0" smtClean="0">
                          <a:solidFill>
                            <a:schemeClr val="tx1"/>
                          </a:solidFill>
                          <a:latin typeface="+mj-lt"/>
                          <a:ea typeface="+mn-ea"/>
                          <a:cs typeface="+mn-cs"/>
                        </a:rPr>
                        <a:t> </a:t>
                      </a:r>
                      <a:r>
                        <a:rPr lang="en-CA" sz="1200" b="0" kern="1200" noProof="0" dirty="0" err="1" smtClean="0">
                          <a:solidFill>
                            <a:schemeClr val="tx1"/>
                          </a:solidFill>
                          <a:latin typeface="+mj-lt"/>
                          <a:ea typeface="+mn-ea"/>
                          <a:cs typeface="+mn-cs"/>
                        </a:rPr>
                        <a:t>endoscopist</a:t>
                      </a:r>
                      <a:r>
                        <a:rPr lang="en-CA" sz="1200" b="0" kern="1200" noProof="0" dirty="0" smtClean="0">
                          <a:solidFill>
                            <a:schemeClr val="tx1"/>
                          </a:solidFill>
                          <a:latin typeface="+mj-lt"/>
                          <a:ea typeface="+mn-ea"/>
                          <a:cs typeface="+mn-cs"/>
                        </a:rPr>
                        <a:t> (if they have one) to determine and coordinate screening follow-up.</a:t>
                      </a:r>
                    </a:p>
                    <a:p>
                      <a:r>
                        <a:rPr lang="en-CA" sz="1200" b="0" kern="1200" noProof="0" dirty="0" smtClean="0">
                          <a:solidFill>
                            <a:schemeClr val="tx1"/>
                          </a:solidFill>
                          <a:latin typeface="+mj-lt"/>
                          <a:ea typeface="+mn-ea"/>
                          <a:cs typeface="+mn-cs"/>
                        </a:rPr>
                        <a:t>Detailed algorithm is available from New Brunswick</a:t>
                      </a:r>
                      <a:r>
                        <a:rPr lang="en-CA" sz="1200" b="0" kern="1200" baseline="0" noProof="0" dirty="0" smtClean="0">
                          <a:solidFill>
                            <a:schemeClr val="tx1"/>
                          </a:solidFill>
                          <a:latin typeface="+mj-lt"/>
                          <a:ea typeface="+mn-ea"/>
                          <a:cs typeface="+mn-cs"/>
                        </a:rPr>
                        <a:t> </a:t>
                      </a:r>
                      <a:r>
                        <a:rPr lang="en-CA" sz="1200" b="0" kern="1200" noProof="0" dirty="0" smtClean="0">
                          <a:solidFill>
                            <a:schemeClr val="tx1"/>
                          </a:solidFill>
                          <a:latin typeface="+mj-lt"/>
                          <a:ea typeface="+mn-ea"/>
                          <a:cs typeface="+mn-cs"/>
                        </a:rPr>
                        <a:t>Cancer Network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kern="1200" noProof="0" dirty="0" smtClean="0">
                          <a:solidFill>
                            <a:schemeClr val="tx1"/>
                          </a:solidFill>
                          <a:latin typeface="+mj-lt"/>
                          <a:ea typeface="+mn-ea"/>
                          <a:cs typeface="+mn-cs"/>
                        </a:rPr>
                        <a:t>Recommendations </a:t>
                      </a:r>
                      <a:r>
                        <a:rPr lang="en-CA" sz="1200" b="0" kern="1200" baseline="0" noProof="0" dirty="0" smtClean="0">
                          <a:solidFill>
                            <a:schemeClr val="tx1"/>
                          </a:solidFill>
                          <a:latin typeface="+mj-lt"/>
                          <a:ea typeface="+mn-ea"/>
                          <a:cs typeface="+mn-cs"/>
                        </a:rPr>
                        <a:t>follow CAG guidelines**</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kern="1200" baseline="0" noProof="0" dirty="0" smtClean="0">
                          <a:solidFill>
                            <a:schemeClr val="tx1"/>
                          </a:solidFill>
                          <a:latin typeface="+mj-lt"/>
                          <a:ea typeface="+mn-ea"/>
                          <a:cs typeface="+mn-cs"/>
                        </a:rPr>
                        <a:t>Detailed algorithm available from </a:t>
                      </a:r>
                      <a:r>
                        <a:rPr lang="en-CA" sz="1200" b="0" kern="1200" noProof="0" dirty="0" smtClean="0">
                          <a:solidFill>
                            <a:schemeClr val="tx1"/>
                          </a:solidFill>
                          <a:latin typeface="+mj-lt"/>
                          <a:ea typeface="+mn-ea"/>
                          <a:cs typeface="+mn-cs"/>
                        </a:rPr>
                        <a:t>New Brunswick</a:t>
                      </a:r>
                      <a:r>
                        <a:rPr lang="en-CA" sz="1200" b="0" kern="1200" baseline="0" noProof="0" dirty="0" smtClean="0">
                          <a:solidFill>
                            <a:schemeClr val="tx1"/>
                          </a:solidFill>
                          <a:latin typeface="+mj-lt"/>
                          <a:ea typeface="+mn-ea"/>
                          <a:cs typeface="+mn-cs"/>
                        </a:rPr>
                        <a:t> </a:t>
                      </a:r>
                      <a:r>
                        <a:rPr lang="en-CA" sz="1200" b="0" kern="1200" noProof="0" dirty="0" smtClean="0">
                          <a:solidFill>
                            <a:schemeClr val="tx1"/>
                          </a:solidFill>
                          <a:latin typeface="+mj-lt"/>
                          <a:ea typeface="+mn-ea"/>
                          <a:cs typeface="+mn-cs"/>
                        </a:rPr>
                        <a:t>Cancer Network</a:t>
                      </a:r>
                    </a:p>
                  </a:txBody>
                  <a:tcPr/>
                </a:tc>
              </a:tr>
              <a:tr h="489419">
                <a:tc>
                  <a:txBody>
                    <a:bodyPr/>
                    <a:lstStyle/>
                    <a:p>
                      <a:r>
                        <a:rPr lang="en-US" sz="1200" b="1" dirty="0" smtClean="0">
                          <a:latin typeface="+mj-lt"/>
                        </a:rPr>
                        <a:t>NS</a:t>
                      </a:r>
                      <a:endParaRPr lang="en-US" sz="1200" b="1" dirty="0">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arenR"/>
                        <a:tabLst>
                          <a:tab pos="0" algn="l"/>
                        </a:tabLst>
                        <a:defRPr/>
                      </a:pPr>
                      <a:r>
                        <a:rPr kumimoji="0" lang="en-US" sz="1200" b="0" i="0" u="none" strike="noStrike" kern="1200" cap="none" normalizeH="0" baseline="0" dirty="0" smtClean="0">
                          <a:ln>
                            <a:noFill/>
                          </a:ln>
                          <a:solidFill>
                            <a:schemeClr val="tx1"/>
                          </a:solidFill>
                          <a:effectLst/>
                          <a:latin typeface="+mj-lt"/>
                          <a:ea typeface="ヒラギノ角ゴ Pro W3" charset="-128"/>
                          <a:cs typeface="Times New Roman" pitchFamily="18" charset="0"/>
                        </a:rPr>
                        <a:t> Colonoscopy at age 40 or </a:t>
                      </a:r>
                      <a:r>
                        <a:rPr kumimoji="0" lang="en-US" sz="1200" b="0" i="0" u="none" strike="noStrike" kern="1200" cap="none" normalizeH="0" baseline="0" dirty="0" smtClean="0">
                          <a:ln>
                            <a:noFill/>
                          </a:ln>
                          <a:solidFill>
                            <a:schemeClr val="tx1"/>
                          </a:solidFill>
                          <a:effectLst/>
                          <a:latin typeface="+mj-lt"/>
                          <a:ea typeface="ヒラギノ角ゴ Pro W3" charset="-128"/>
                          <a:cs typeface="+mn-cs"/>
                        </a:rPr>
                        <a:t>10 </a:t>
                      </a:r>
                      <a:r>
                        <a:rPr lang="en-US" sz="1200" b="0" kern="1200" baseline="0" dirty="0" smtClean="0">
                          <a:solidFill>
                            <a:schemeClr val="dk1"/>
                          </a:solidFill>
                          <a:latin typeface="+mj-lt"/>
                          <a:ea typeface="+mn-ea"/>
                          <a:cs typeface="+mn-cs"/>
                        </a:rPr>
                        <a:t>years earlier than youngest affected relative </a:t>
                      </a:r>
                      <a:r>
                        <a:rPr kumimoji="0" lang="en-US" sz="1200" b="0" i="0" u="none" strike="noStrike" kern="1200" cap="none" normalizeH="0" baseline="0" dirty="0" smtClean="0">
                          <a:ln>
                            <a:noFill/>
                          </a:ln>
                          <a:solidFill>
                            <a:schemeClr val="tx1"/>
                          </a:solidFill>
                          <a:effectLst/>
                          <a:latin typeface="+mj-lt"/>
                          <a:ea typeface="ヒラギノ角ゴ Pro W3" charset="-128"/>
                          <a:cs typeface="+mn-cs"/>
                        </a:rPr>
                        <a:t>(whichever comes first) (</a:t>
                      </a:r>
                      <a:r>
                        <a:rPr lang="en-US" sz="1200" dirty="0" smtClean="0">
                          <a:ea typeface="ヒラギノ角ゴ Pro W3" charset="-128"/>
                        </a:rPr>
                        <a:t>for persons with a</a:t>
                      </a:r>
                      <a:r>
                        <a:rPr lang="en-US" sz="1200" dirty="0" smtClean="0">
                          <a:ea typeface="ヒラギノ角ゴ Pro W3" charset="-128"/>
                          <a:cs typeface="Times New Roman" pitchFamily="18" charset="0"/>
                        </a:rPr>
                        <a:t> first-degree relative with CRC or adenoma diagnosed &lt;60 OR two</a:t>
                      </a:r>
                      <a:r>
                        <a:rPr lang="en-US" sz="1200" baseline="0" dirty="0" smtClean="0">
                          <a:ea typeface="ヒラギノ角ゴ Pro W3" charset="-128"/>
                          <a:cs typeface="Times New Roman" pitchFamily="18" charset="0"/>
                        </a:rPr>
                        <a:t> or more</a:t>
                      </a:r>
                      <a:r>
                        <a:rPr lang="en-US" sz="1200" dirty="0" smtClean="0">
                          <a:ea typeface="ヒラギノ角ゴ Pro W3" charset="-128"/>
                          <a:cs typeface="Times New Roman" pitchFamily="18" charset="0"/>
                        </a:rPr>
                        <a:t> second-degree relatives with CRC or adenoma &lt;60)</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kumimoji="0" lang="en-US" sz="1200" b="0" i="0" u="none" strike="noStrike" kern="1200" cap="none" normalizeH="0" baseline="0" dirty="0" smtClean="0">
                          <a:ln>
                            <a:noFill/>
                          </a:ln>
                          <a:solidFill>
                            <a:schemeClr val="tx1"/>
                          </a:solidFill>
                          <a:effectLst/>
                          <a:latin typeface="+mj-lt"/>
                          <a:ea typeface="ヒラギノ角ゴ Pro W3" charset="-128"/>
                          <a:cs typeface="Times New Roman" pitchFamily="18" charset="0"/>
                        </a:rPr>
                        <a:t>2) FIT (or FOBT) or colonoscopy, beginning at age 40. FIT available through Program every 2 years beginning at age 50. FOBT available by a primary care provider (</a:t>
                      </a:r>
                      <a:r>
                        <a:rPr lang="en-US" sz="1200" dirty="0" smtClean="0">
                          <a:ea typeface="ヒラギノ角ゴ Pro W3" charset="-128"/>
                          <a:cs typeface="Times New Roman" pitchFamily="18" charset="0"/>
                        </a:rPr>
                        <a:t>for persons with a first-degree relative with CRC or adenomatous polyp &gt;60 OR two or more second-degree relatives with CRC or adenoma diagnoses in their 60s or 70s</a:t>
                      </a:r>
                      <a:r>
                        <a:rPr kumimoji="0" lang="en-US" sz="1200" b="0" i="0" u="none" strike="noStrike" kern="1200" cap="none" normalizeH="0" baseline="0" dirty="0" smtClean="0">
                          <a:ln>
                            <a:noFill/>
                          </a:ln>
                          <a:solidFill>
                            <a:schemeClr val="tx1"/>
                          </a:solidFill>
                          <a:effectLst/>
                          <a:latin typeface="+mj-lt"/>
                          <a:ea typeface="ヒラギノ角ゴ Pro W3" charset="-128"/>
                          <a:cs typeface="Times New Roman" pitchFamily="18" charset="0"/>
                        </a:rPr>
                        <a:t>)</a:t>
                      </a:r>
                      <a:endParaRPr lang="en-US" sz="1200" dirty="0" smtClean="0">
                        <a:ea typeface="ヒラギノ角ゴ Pro W3" charset="-128"/>
                        <a:cs typeface="Times New Roman" pitchFamily="18"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Times New Roman" pitchFamily="18" charset="0"/>
                        </a:rPr>
                        <a:t>1) Repeat colonoscopy every 5 years</a:t>
                      </a: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j-lt"/>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2) Repeat FIT every 2 years; repeat colonoscopy every 10 years or after abnormal FIT</a:t>
                      </a:r>
                    </a:p>
                  </a:txBody>
                  <a:tcPr/>
                </a:tc>
              </a:tr>
              <a:tr h="489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j-lt"/>
                          <a:cs typeface="Arial" pitchFamily="34" charset="0"/>
                        </a:rPr>
                        <a:t>PE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Follow CAG guidelines**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charset="-128"/>
                          <a:cs typeface="+mn-cs"/>
                        </a:rPr>
                        <a:t>Recommendation is at discretion of the primary care provider (referral is not coordinated by the Program)</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Times New Roman" pitchFamily="18" charset="0"/>
                        </a:rPr>
                        <a:t>Recommendations at the discretion of the </a:t>
                      </a:r>
                      <a:r>
                        <a:rPr kumimoji="0" lang="en-US" sz="1200" b="0" i="0" u="none" strike="noStrike" kern="1200" cap="none" normalizeH="0" baseline="0" dirty="0" err="1" smtClean="0">
                          <a:ln>
                            <a:noFill/>
                          </a:ln>
                          <a:solidFill>
                            <a:schemeClr val="tx1"/>
                          </a:solidFill>
                          <a:effectLst/>
                          <a:latin typeface="+mj-lt"/>
                          <a:ea typeface="ヒラギノ角ゴ Pro W3"/>
                          <a:cs typeface="Times New Roman" pitchFamily="18" charset="0"/>
                        </a:rPr>
                        <a:t>endoscopist</a:t>
                      </a:r>
                      <a:endParaRPr kumimoji="0" lang="en-US" sz="1200" b="0" i="0" u="none" strike="noStrike" kern="1200" cap="none" normalizeH="0" baseline="0" dirty="0" smtClean="0">
                        <a:ln>
                          <a:noFill/>
                        </a:ln>
                        <a:solidFill>
                          <a:schemeClr val="tx1"/>
                        </a:solidFill>
                        <a:effectLst/>
                        <a:latin typeface="+mj-lt"/>
                        <a:ea typeface="ヒラギノ角ゴ Pro W3"/>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ヒラギノ角ゴ Pro W3"/>
                          <a:cs typeface="Times New Roman" pitchFamily="18" charset="0"/>
                        </a:rPr>
                        <a:t>Follow CAG guidelines**</a:t>
                      </a:r>
                    </a:p>
                  </a:txBody>
                  <a:tcPr/>
                </a:tc>
              </a:tr>
              <a:tr h="32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j-lt"/>
                          <a:cs typeface="Arial" pitchFamily="34" charset="0"/>
                        </a:rPr>
                        <a:t>NL</a:t>
                      </a:r>
                    </a:p>
                  </a:txBody>
                  <a:tcPr horzOverflow="overflow"/>
                </a:tc>
                <a:tc>
                  <a:txBody>
                    <a:bodyPr/>
                    <a:lstStyle/>
                    <a:p>
                      <a:r>
                        <a:rPr lang="en-US" sz="1200" b="0" kern="1200" dirty="0" smtClean="0">
                          <a:solidFill>
                            <a:schemeClr val="dk1"/>
                          </a:solidFill>
                          <a:latin typeface="+mj-lt"/>
                          <a:ea typeface="+mn-ea"/>
                          <a:cs typeface="+mn-cs"/>
                        </a:rPr>
                        <a:t>Follow CAG guidelines**</a:t>
                      </a:r>
                      <a:endParaRPr lang="en-US" sz="1200" b="0" kern="1200" dirty="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mn-cs"/>
                        </a:rPr>
                        <a:t>Follow CAG guidelines**</a:t>
                      </a:r>
                    </a:p>
                  </a:txBody>
                  <a:tcPr/>
                </a:tc>
              </a:tr>
            </a:tbl>
          </a:graphicData>
        </a:graphic>
      </p:graphicFrame>
      <p:sp>
        <p:nvSpPr>
          <p:cNvPr id="8" name="TextBox 7"/>
          <p:cNvSpPr txBox="1"/>
          <p:nvPr/>
        </p:nvSpPr>
        <p:spPr>
          <a:xfrm>
            <a:off x="233415" y="6282591"/>
            <a:ext cx="8701035" cy="553998"/>
          </a:xfrm>
          <a:prstGeom prst="rect">
            <a:avLst/>
          </a:prstGeom>
          <a:solidFill>
            <a:schemeClr val="bg1"/>
          </a:solidFill>
        </p:spPr>
        <p:txBody>
          <a:bodyPr wrap="square" rtlCol="0">
            <a:spAutoFit/>
          </a:bodyPr>
          <a:lstStyle/>
          <a:p>
            <a:r>
              <a:rPr lang="en-CA" sz="1000" dirty="0"/>
              <a:t>*Increased </a:t>
            </a:r>
            <a:r>
              <a:rPr lang="en-CA" sz="1000" dirty="0" smtClean="0"/>
              <a:t>risk: </a:t>
            </a:r>
            <a:r>
              <a:rPr lang="en-CA" sz="1000" dirty="0"/>
              <a:t>persons with certain risk factors for colon </a:t>
            </a:r>
            <a:r>
              <a:rPr lang="en-CA" sz="1000" dirty="0" smtClean="0"/>
              <a:t>cancer; </a:t>
            </a:r>
            <a:r>
              <a:rPr lang="en-US" sz="1000" dirty="0"/>
              <a:t>n</a:t>
            </a:r>
            <a:r>
              <a:rPr lang="en-US" sz="1000" dirty="0" smtClean="0"/>
              <a:t>ot </a:t>
            </a:r>
            <a:r>
              <a:rPr lang="en-US" sz="1000" dirty="0"/>
              <a:t>all programs coordinate referrals </a:t>
            </a:r>
            <a:r>
              <a:rPr lang="en-US" sz="1000" dirty="0" smtClean="0"/>
              <a:t>of </a:t>
            </a:r>
            <a:r>
              <a:rPr lang="en-US" sz="1000" dirty="0"/>
              <a:t>increased risk </a:t>
            </a:r>
            <a:r>
              <a:rPr lang="en-US" sz="1000" dirty="0" smtClean="0"/>
              <a:t>populations</a:t>
            </a:r>
            <a:endParaRPr lang="en-CA" sz="1000" dirty="0"/>
          </a:p>
          <a:p>
            <a:r>
              <a:rPr lang="en-US" sz="1000" dirty="0" smtClean="0">
                <a:ea typeface="ヒラギノ角ゴ Pro W3" charset="-128"/>
                <a:cs typeface="Times New Roman" pitchFamily="18" charset="0"/>
              </a:rPr>
              <a:t>**The Canadian Association of Gastroenterologists (CAG) guidelines are available at: </a:t>
            </a:r>
            <a:r>
              <a:rPr lang="en-CA" sz="1000" dirty="0" smtClean="0">
                <a:ea typeface="ヒラギノ角ゴ Pro W3" charset="-128"/>
                <a:cs typeface="Times New Roman" pitchFamily="18" charset="0"/>
                <a:hlinkClick r:id="rId3"/>
              </a:rPr>
              <a:t>CAG Colorectal Screening Guidelines for Increased Risk</a:t>
            </a:r>
            <a:endParaRPr lang="en-CA" sz="1000" dirty="0" smtClean="0">
              <a:ea typeface="ヒラギノ角ゴ Pro W3" charset="-128"/>
              <a:cs typeface="Times New Roman" pitchFamily="18" charset="0"/>
            </a:endParaRPr>
          </a:p>
          <a:p>
            <a:r>
              <a:rPr lang="en-CA" sz="1000" dirty="0"/>
              <a:t>CRC= colorectal </a:t>
            </a:r>
            <a:r>
              <a:rPr lang="en-CA" sz="1000" dirty="0" smtClean="0"/>
              <a:t>cancer</a:t>
            </a:r>
            <a:endParaRPr lang="en-US" sz="10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38</a:t>
            </a:fld>
            <a:endParaRPr lang="en-US" dirty="0"/>
          </a:p>
        </p:txBody>
      </p:sp>
    </p:spTree>
    <p:extLst>
      <p:ext uri="{BB962C8B-B14F-4D97-AF65-F5344CB8AC3E}">
        <p14:creationId xmlns:p14="http://schemas.microsoft.com/office/powerpoint/2010/main" val="2649279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cs typeface="Arial" pitchFamily="34" charset="0"/>
              </a:rPr>
              <a:t>Reference </a:t>
            </a:r>
            <a:endParaRPr lang="en-US" sz="3000" dirty="0">
              <a:cs typeface="Arial" pitchFamily="34" charset="0"/>
            </a:endParaRPr>
          </a:p>
        </p:txBody>
      </p:sp>
      <p:sp>
        <p:nvSpPr>
          <p:cNvPr id="5" name="Content Placeholder 4"/>
          <p:cNvSpPr>
            <a:spLocks noGrp="1"/>
          </p:cNvSpPr>
          <p:nvPr>
            <p:ph idx="1"/>
          </p:nvPr>
        </p:nvSpPr>
        <p:spPr>
          <a:xfrm>
            <a:off x="1691680" y="1556792"/>
            <a:ext cx="6995120" cy="4536505"/>
          </a:xfrm>
        </p:spPr>
        <p:txBody>
          <a:bodyPr>
            <a:normAutofit/>
          </a:bodyPr>
          <a:lstStyle/>
          <a:p>
            <a:pPr>
              <a:buNone/>
            </a:pPr>
            <a:r>
              <a:rPr lang="en-US" sz="2400" dirty="0" smtClean="0">
                <a:solidFill>
                  <a:schemeClr val="tx1">
                    <a:lumMod val="65000"/>
                    <a:lumOff val="35000"/>
                  </a:schemeClr>
                </a:solidFill>
                <a:latin typeface="+mj-lt"/>
                <a:cs typeface="Arial" pitchFamily="34" charset="0"/>
              </a:rPr>
              <a:t>	Please use the following reference when citing information from this presentation:</a:t>
            </a:r>
          </a:p>
          <a:p>
            <a:pPr>
              <a:buNone/>
            </a:pPr>
            <a:endParaRPr lang="en-CA" sz="2400" dirty="0" smtClean="0">
              <a:solidFill>
                <a:schemeClr val="tx1">
                  <a:lumMod val="65000"/>
                  <a:lumOff val="35000"/>
                </a:schemeClr>
              </a:solidFill>
              <a:latin typeface="+mj-lt"/>
              <a:cs typeface="Arial" pitchFamily="34" charset="0"/>
            </a:endParaRPr>
          </a:p>
          <a:p>
            <a:pPr>
              <a:buNone/>
            </a:pPr>
            <a:r>
              <a:rPr lang="en-CA" sz="2400" dirty="0" smtClean="0">
                <a:solidFill>
                  <a:schemeClr val="tx1">
                    <a:lumMod val="65000"/>
                    <a:lumOff val="35000"/>
                  </a:schemeClr>
                </a:solidFill>
                <a:latin typeface="+mj-lt"/>
                <a:cs typeface="Arial" pitchFamily="34" charset="0"/>
              </a:rPr>
              <a:t>	</a:t>
            </a:r>
            <a:r>
              <a:rPr lang="en-CA" sz="2400" dirty="0">
                <a:solidFill>
                  <a:schemeClr val="tx1">
                    <a:lumMod val="65000"/>
                    <a:lumOff val="35000"/>
                  </a:schemeClr>
                </a:solidFill>
              </a:rPr>
              <a:t>Canadian Partnership Against Cancer. </a:t>
            </a:r>
            <a:r>
              <a:rPr lang="en-CA" sz="2400" dirty="0" smtClean="0">
                <a:solidFill>
                  <a:schemeClr val="tx1">
                    <a:lumMod val="65000"/>
                    <a:lumOff val="35000"/>
                  </a:schemeClr>
                </a:solidFill>
              </a:rPr>
              <a:t>Colorectal </a:t>
            </a:r>
            <a:r>
              <a:rPr lang="en-CA" sz="2400" dirty="0">
                <a:solidFill>
                  <a:schemeClr val="tx1">
                    <a:lumMod val="65000"/>
                    <a:lumOff val="35000"/>
                  </a:schemeClr>
                </a:solidFill>
              </a:rPr>
              <a:t>Cancer Screening in Canada: Environmental Scan [Internet]. Toronto (ON): Canadian Partnership Against Cancer; 2017 [cited (Enter Date Accessed – formatted as YYYY MM)]. Available from: (Enter Link)</a:t>
            </a:r>
          </a:p>
          <a:p>
            <a:pPr>
              <a:buNone/>
            </a:pPr>
            <a:endParaRPr lang="en-US" sz="2400" dirty="0" smtClean="0">
              <a:solidFill>
                <a:schemeClr val="tx1">
                  <a:lumMod val="65000"/>
                  <a:lumOff val="35000"/>
                </a:schemeClr>
              </a:solidFill>
              <a:latin typeface="+mj-lt"/>
              <a:cs typeface="Arial" pitchFamily="34" charset="0"/>
            </a:endParaRPr>
          </a:p>
          <a:p>
            <a:pPr>
              <a:buNone/>
            </a:pPr>
            <a:endParaRPr lang="en-US" dirty="0">
              <a:solidFill>
                <a:schemeClr val="tx1">
                  <a:lumMod val="65000"/>
                  <a:lumOff val="35000"/>
                </a:schemeClr>
              </a:solidFill>
              <a:latin typeface="+mj-lt"/>
              <a:cs typeface="Arial" pitchFamily="34" charset="0"/>
            </a:endParaRPr>
          </a:p>
        </p:txBody>
      </p:sp>
      <p:sp>
        <p:nvSpPr>
          <p:cNvPr id="3" name="Slide Number Placeholder 2"/>
          <p:cNvSpPr>
            <a:spLocks noGrp="1"/>
          </p:cNvSpPr>
          <p:nvPr>
            <p:ph type="sldNum" sz="quarter" idx="12"/>
          </p:nvPr>
        </p:nvSpPr>
        <p:spPr/>
        <p:txBody>
          <a:bodyPr/>
          <a:lstStyle/>
          <a:p>
            <a:fld id="{C35E50E1-3288-4B49-A832-AC6F42EE392F}"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pPr algn="ctr"/>
            <a:r>
              <a:rPr lang="en-CA" dirty="0" smtClean="0"/>
              <a:t>Colorectal Cancer Screening Programs </a:t>
            </a:r>
            <a:r>
              <a:rPr lang="en-CA" smtClean="0"/>
              <a:t>and Guidelines</a:t>
            </a:r>
            <a:endParaRPr lang="en-CA" dirty="0"/>
          </a:p>
        </p:txBody>
      </p:sp>
      <p:sp>
        <p:nvSpPr>
          <p:cNvPr id="9" name="Subtitle 5"/>
          <p:cNvSpPr txBox="1">
            <a:spLocks/>
          </p:cNvSpPr>
          <p:nvPr/>
        </p:nvSpPr>
        <p:spPr>
          <a:xfrm>
            <a:off x="755576" y="3600450"/>
            <a:ext cx="7992888" cy="18470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smtClean="0">
                <a:solidFill>
                  <a:schemeClr val="tx1">
                    <a:lumMod val="65000"/>
                    <a:lumOff val="35000"/>
                  </a:schemeClr>
                </a:solidFill>
              </a:rPr>
              <a:t>Organized colorectal cancer screening programs are available in Canada to individuals who are asymptomatic (no signs or symptoms of colorectal cancer present) and at average risk for colorectal cancer. Currently, there are organized colorectal cancer screening programs in all provinces and Yukon. There are no colorectal cancer screening programs available in Northwest Territories. Plans are underway to develop programs in Nunavut. </a:t>
            </a:r>
            <a:r>
              <a:rPr lang="en-CA" sz="2000" dirty="0">
                <a:solidFill>
                  <a:schemeClr val="tx1">
                    <a:lumMod val="65000"/>
                    <a:lumOff val="35000"/>
                  </a:schemeClr>
                </a:solidFill>
              </a:rPr>
              <a:t>W</a:t>
            </a:r>
            <a:r>
              <a:rPr lang="en-CA" sz="2000" dirty="0" smtClean="0">
                <a:solidFill>
                  <a:schemeClr val="tx1">
                    <a:lumMod val="65000"/>
                    <a:lumOff val="35000"/>
                  </a:schemeClr>
                </a:solidFill>
              </a:rPr>
              <a:t>here organized screening programs are not available, screening services may be provided opportunistically by a primary care provider.</a:t>
            </a:r>
            <a:endParaRPr lang="en-CA" sz="20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4</a:t>
            </a:fld>
            <a:endParaRPr lang="en-US"/>
          </a:p>
        </p:txBody>
      </p:sp>
    </p:spTree>
    <p:extLst>
      <p:ext uri="{BB962C8B-B14F-4D97-AF65-F5344CB8AC3E}">
        <p14:creationId xmlns:p14="http://schemas.microsoft.com/office/powerpoint/2010/main" val="946958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60648"/>
            <a:ext cx="6912768" cy="720080"/>
          </a:xfrm>
        </p:spPr>
        <p:txBody>
          <a:bodyPr>
            <a:normAutofit/>
          </a:bodyPr>
          <a:lstStyle/>
          <a:p>
            <a:pPr algn="l">
              <a:lnSpc>
                <a:spcPts val="3000"/>
              </a:lnSpc>
            </a:pPr>
            <a:r>
              <a:rPr lang="en-US" sz="3000" b="1" dirty="0" smtClean="0">
                <a:solidFill>
                  <a:schemeClr val="tx1">
                    <a:lumMod val="65000"/>
                    <a:lumOff val="35000"/>
                  </a:schemeClr>
                </a:solidFill>
              </a:rPr>
              <a:t>Acknowledgements</a:t>
            </a:r>
            <a:endParaRPr lang="en-US" sz="3000" b="1" dirty="0">
              <a:solidFill>
                <a:schemeClr val="tx1">
                  <a:lumMod val="65000"/>
                  <a:lumOff val="35000"/>
                </a:schemeClr>
              </a:solidFill>
            </a:endParaRPr>
          </a:p>
        </p:txBody>
      </p:sp>
      <p:sp>
        <p:nvSpPr>
          <p:cNvPr id="9" name="Content Placeholder 2"/>
          <p:cNvSpPr>
            <a:spLocks noGrp="1"/>
          </p:cNvSpPr>
          <p:nvPr>
            <p:ph sz="quarter" idx="1"/>
          </p:nvPr>
        </p:nvSpPr>
        <p:spPr>
          <a:xfrm>
            <a:off x="1475656" y="1412776"/>
            <a:ext cx="6840760" cy="4683224"/>
          </a:xfrm>
        </p:spPr>
        <p:txBody>
          <a:bodyPr>
            <a:normAutofit/>
          </a:bodyPr>
          <a:lstStyle/>
          <a:p>
            <a:pPr marL="0" indent="0">
              <a:buNone/>
            </a:pPr>
            <a:endParaRPr lang="en-CA" sz="2000" dirty="0" smtClean="0">
              <a:solidFill>
                <a:schemeClr val="tx1">
                  <a:lumMod val="65000"/>
                  <a:lumOff val="35000"/>
                </a:schemeClr>
              </a:solidFill>
            </a:endParaRPr>
          </a:p>
          <a:p>
            <a:pPr marL="0" indent="0">
              <a:buNone/>
            </a:pPr>
            <a:r>
              <a:rPr lang="en-CA" sz="2000" dirty="0" smtClean="0">
                <a:solidFill>
                  <a:schemeClr val="tx1">
                    <a:lumMod val="65000"/>
                    <a:lumOff val="35000"/>
                  </a:schemeClr>
                </a:solidFill>
              </a:rPr>
              <a:t>Production of this environmental scan has been made possible through financial support from </a:t>
            </a:r>
            <a:r>
              <a:rPr lang="en-CA" sz="2000" dirty="0" smtClean="0">
                <a:solidFill>
                  <a:schemeClr val="tx1">
                    <a:lumMod val="65000"/>
                    <a:lumOff val="35000"/>
                  </a:schemeClr>
                </a:solidFill>
                <a:hlinkClick r:id="rId2"/>
              </a:rPr>
              <a:t>Health Canada </a:t>
            </a:r>
            <a:r>
              <a:rPr lang="en-CA" sz="2000" dirty="0" smtClean="0">
                <a:solidFill>
                  <a:schemeClr val="tx1">
                    <a:lumMod val="65000"/>
                    <a:lumOff val="35000"/>
                  </a:schemeClr>
                </a:solidFill>
              </a:rPr>
              <a:t>through the </a:t>
            </a:r>
            <a:r>
              <a:rPr lang="en-CA" sz="2000" dirty="0" smtClean="0">
                <a:solidFill>
                  <a:schemeClr val="tx1">
                    <a:lumMod val="65000"/>
                    <a:lumOff val="35000"/>
                  </a:schemeClr>
                </a:solidFill>
                <a:hlinkClick r:id="rId3"/>
              </a:rPr>
              <a:t>Canadian Partnership Against Cancer</a:t>
            </a:r>
            <a:r>
              <a:rPr lang="en-CA" sz="2000" dirty="0" smtClean="0">
                <a:solidFill>
                  <a:schemeClr val="tx1">
                    <a:lumMod val="65000"/>
                    <a:lumOff val="35000"/>
                  </a:schemeClr>
                </a:solidFill>
              </a:rPr>
              <a:t>.</a:t>
            </a:r>
          </a:p>
          <a:p>
            <a:pPr>
              <a:buNone/>
            </a:pPr>
            <a:endParaRPr lang="en-US" sz="2000" dirty="0" smtClean="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35E50E1-3288-4B49-A832-AC6F42EE392F}" type="slidenum">
              <a:rPr lang="en-US" smtClean="0"/>
              <a:pPr/>
              <a:t>40</a:t>
            </a:fld>
            <a:endParaRPr lang="en-US" dirty="0"/>
          </a:p>
        </p:txBody>
      </p:sp>
    </p:spTree>
    <p:extLst>
      <p:ext uri="{BB962C8B-B14F-4D97-AF65-F5344CB8AC3E}">
        <p14:creationId xmlns:p14="http://schemas.microsoft.com/office/powerpoint/2010/main" val="189770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851104" cy="634082"/>
          </a:xfrm>
        </p:spPr>
        <p:txBody>
          <a:bodyPr/>
          <a:lstStyle/>
          <a:p>
            <a:r>
              <a:rPr lang="en-CA" sz="3000" dirty="0"/>
              <a:t>Colorectal Cancer Screening Programs and Guidelines - Highlights</a:t>
            </a:r>
          </a:p>
        </p:txBody>
      </p:sp>
      <p:sp>
        <p:nvSpPr>
          <p:cNvPr id="3" name="Content Placeholder 2"/>
          <p:cNvSpPr>
            <a:spLocks noGrp="1"/>
          </p:cNvSpPr>
          <p:nvPr>
            <p:ph idx="1"/>
          </p:nvPr>
        </p:nvSpPr>
        <p:spPr>
          <a:xfrm>
            <a:off x="457200" y="1556792"/>
            <a:ext cx="8435280" cy="5184575"/>
          </a:xfrm>
        </p:spPr>
        <p:txBody>
          <a:bodyPr>
            <a:noAutofit/>
          </a:bodyPr>
          <a:lstStyle/>
          <a:p>
            <a:pPr marL="0" indent="0">
              <a:buNone/>
            </a:pPr>
            <a:r>
              <a:rPr lang="en-CA" sz="1800" dirty="0" smtClean="0"/>
              <a:t>Colorectal Cancer Screening Program Status (refer to slide #7-8)</a:t>
            </a:r>
          </a:p>
          <a:p>
            <a:r>
              <a:rPr lang="en-CA" sz="1800" dirty="0"/>
              <a:t>Eight </a:t>
            </a:r>
            <a:r>
              <a:rPr lang="en-CA" sz="1800" dirty="0" smtClean="0"/>
              <a:t>provinces and one territory </a:t>
            </a:r>
            <a:r>
              <a:rPr lang="en-CA" sz="1800" dirty="0"/>
              <a:t>have fully implemented organized colorectal cancer screening programs across </a:t>
            </a:r>
            <a:r>
              <a:rPr lang="en-CA" sz="1800" dirty="0" smtClean="0"/>
              <a:t>Canada. </a:t>
            </a:r>
            <a:r>
              <a:rPr lang="en-CA" sz="1800" dirty="0"/>
              <a:t>These programs started </a:t>
            </a:r>
            <a:r>
              <a:rPr lang="en-CA" sz="1800" dirty="0" smtClean="0"/>
              <a:t>in March </a:t>
            </a:r>
            <a:r>
              <a:rPr lang="en-CA" sz="1800" dirty="0"/>
              <a:t>2007 </a:t>
            </a:r>
            <a:r>
              <a:rPr lang="en-CA" sz="1800" dirty="0" smtClean="0"/>
              <a:t>(Alberta</a:t>
            </a:r>
            <a:r>
              <a:rPr lang="en-CA" sz="1800" dirty="0"/>
              <a:t>) to </a:t>
            </a:r>
            <a:r>
              <a:rPr lang="en-CA" sz="1800" dirty="0" smtClean="0"/>
              <a:t>December 2016 (Yukon). The </a:t>
            </a:r>
            <a:r>
              <a:rPr lang="en-CA" sz="1800" dirty="0"/>
              <a:t>colorectal cancer screening program in New Brunswick </a:t>
            </a:r>
            <a:r>
              <a:rPr lang="en-CA" sz="1800" dirty="0" smtClean="0"/>
              <a:t>was first </a:t>
            </a:r>
            <a:r>
              <a:rPr lang="en-CA" sz="1800" dirty="0"/>
              <a:t>implemented in November 2014 and covers </a:t>
            </a:r>
            <a:r>
              <a:rPr lang="en-CA" sz="1800" dirty="0" smtClean="0"/>
              <a:t>60% </a:t>
            </a:r>
            <a:r>
              <a:rPr lang="en-CA" sz="1800" dirty="0"/>
              <a:t>of the target </a:t>
            </a:r>
            <a:r>
              <a:rPr lang="en-CA" sz="1800" dirty="0" smtClean="0"/>
              <a:t>population. </a:t>
            </a:r>
            <a:r>
              <a:rPr lang="en-CA" sz="1800" dirty="0"/>
              <a:t>Quebec </a:t>
            </a:r>
            <a:r>
              <a:rPr lang="en-CA" sz="1800" dirty="0" smtClean="0"/>
              <a:t>has also begun implementation of a </a:t>
            </a:r>
            <a:r>
              <a:rPr lang="en-CA" sz="1800" dirty="0"/>
              <a:t>colorectal cancer screening program. Currently, there is no organized colorectal cancer screening program available in the Northwest Territories and plans are underway to develop a program in Nunavut. </a:t>
            </a:r>
          </a:p>
          <a:p>
            <a:pPr marL="0" indent="0">
              <a:buNone/>
            </a:pPr>
            <a:endParaRPr lang="en-CA" sz="1800" dirty="0" smtClean="0"/>
          </a:p>
          <a:p>
            <a:pPr marL="0" indent="0">
              <a:buNone/>
            </a:pPr>
            <a:r>
              <a:rPr lang="en-CA" sz="1800" dirty="0" smtClean="0"/>
              <a:t>Provincial and Territorial </a:t>
            </a:r>
            <a:r>
              <a:rPr lang="en-CA" sz="1800" smtClean="0"/>
              <a:t>Colorectal Cancer </a:t>
            </a:r>
            <a:r>
              <a:rPr lang="en-CA" sz="1800" dirty="0" smtClean="0"/>
              <a:t>Screening Guidelines (refer to slide #11-12)</a:t>
            </a:r>
          </a:p>
          <a:p>
            <a:r>
              <a:rPr lang="en-US" sz="1800" dirty="0" smtClean="0">
                <a:ea typeface="ヒラギノ角ゴ Pro W3" charset="-128"/>
                <a:sym typeface="Wingdings 2" pitchFamily="18" charset="2"/>
              </a:rPr>
              <a:t>Provinces and territories </a:t>
            </a:r>
            <a:r>
              <a:rPr lang="en-US" sz="1800" dirty="0">
                <a:ea typeface="ヒラギノ角ゴ Pro W3" charset="-128"/>
                <a:sym typeface="Wingdings 2" pitchFamily="18" charset="2"/>
              </a:rPr>
              <a:t>screen asymptomatic individuals at average risk </a:t>
            </a:r>
            <a:r>
              <a:rPr lang="en-US" sz="1800" dirty="0" smtClean="0">
                <a:ea typeface="ヒラギノ角ゴ Pro W3" charset="-128"/>
                <a:sym typeface="Wingdings 2" pitchFamily="18" charset="2"/>
              </a:rPr>
              <a:t>between the ages of 50 and 74-75 every 1-2 </a:t>
            </a:r>
            <a:r>
              <a:rPr lang="en-US" sz="1800" dirty="0">
                <a:ea typeface="ヒラギノ角ゴ Pro W3" charset="-128"/>
                <a:sym typeface="Wingdings 2" pitchFamily="18" charset="2"/>
              </a:rPr>
              <a:t>years with a fecal occult blood test (either guaiac or FIT</a:t>
            </a:r>
            <a:r>
              <a:rPr lang="en-US" sz="1800" dirty="0" smtClean="0">
                <a:ea typeface="ヒラギノ角ゴ Pro W3" charset="-128"/>
                <a:sym typeface="Wingdings 2" pitchFamily="18" charset="2"/>
              </a:rPr>
              <a:t>). Most provinces and territories </a:t>
            </a:r>
            <a:r>
              <a:rPr lang="en-US" sz="1800" dirty="0">
                <a:ea typeface="ヒラギノ角ゴ Pro W3" charset="-128"/>
                <a:sym typeface="Wingdings 2" pitchFamily="18" charset="2"/>
              </a:rPr>
              <a:t>have a </a:t>
            </a:r>
            <a:r>
              <a:rPr lang="en-US" sz="1800" dirty="0" smtClean="0">
                <a:ea typeface="ヒラギノ角ゴ Pro W3" charset="-128"/>
                <a:sym typeface="Wingdings 2" pitchFamily="18" charset="2"/>
              </a:rPr>
              <a:t>two year interval, </a:t>
            </a:r>
            <a:r>
              <a:rPr lang="en-US" sz="1800" dirty="0">
                <a:ea typeface="ヒラギノ角ゴ Pro W3" charset="-128"/>
                <a:sym typeface="Wingdings 2" pitchFamily="18" charset="2"/>
              </a:rPr>
              <a:t>with the exception of </a:t>
            </a:r>
            <a:r>
              <a:rPr lang="en-US" sz="1800" dirty="0" smtClean="0">
                <a:ea typeface="ヒラギノ角ゴ Pro W3" charset="-128"/>
                <a:sym typeface="Wingdings 2" pitchFamily="18" charset="2"/>
              </a:rPr>
              <a:t>Northwest </a:t>
            </a:r>
            <a:r>
              <a:rPr lang="en-US" sz="1800" dirty="0">
                <a:ea typeface="ヒラギノ角ゴ Pro W3" charset="-128"/>
                <a:sym typeface="Wingdings 2" pitchFamily="18" charset="2"/>
              </a:rPr>
              <a:t>Territories </a:t>
            </a:r>
            <a:r>
              <a:rPr lang="en-US" sz="1800" dirty="0" smtClean="0">
                <a:ea typeface="ヒラギノ角ゴ Pro W3" charset="-128"/>
                <a:sym typeface="Wingdings 2" pitchFamily="18" charset="2"/>
              </a:rPr>
              <a:t>and Alberta, </a:t>
            </a:r>
            <a:r>
              <a:rPr lang="en-US" sz="1800" dirty="0">
                <a:ea typeface="ヒラギノ角ゴ Pro W3" charset="-128"/>
                <a:sym typeface="Wingdings 2" pitchFamily="18" charset="2"/>
              </a:rPr>
              <a:t>which </a:t>
            </a:r>
            <a:r>
              <a:rPr lang="en-US" sz="1800" dirty="0" smtClean="0">
                <a:ea typeface="ヒラギノ角ゴ Pro W3" charset="-128"/>
                <a:sym typeface="Wingdings 2" pitchFamily="18" charset="2"/>
              </a:rPr>
              <a:t>have </a:t>
            </a:r>
            <a:r>
              <a:rPr lang="en-US" sz="1800" dirty="0">
                <a:ea typeface="ヒラギノ角ゴ Pro W3" charset="-128"/>
                <a:sym typeface="Wingdings 2" pitchFamily="18" charset="2"/>
              </a:rPr>
              <a:t>a </a:t>
            </a:r>
            <a:r>
              <a:rPr lang="en-US" sz="1800" dirty="0" smtClean="0">
                <a:ea typeface="ヒラギノ角ゴ Pro W3" charset="-128"/>
                <a:sym typeface="Wingdings 2" pitchFamily="18" charset="2"/>
              </a:rPr>
              <a:t>one to two </a:t>
            </a:r>
            <a:r>
              <a:rPr lang="en-US" sz="1800" dirty="0">
                <a:ea typeface="ヒラギノ角ゴ Pro W3" charset="-128"/>
                <a:sym typeface="Wingdings 2" pitchFamily="18" charset="2"/>
              </a:rPr>
              <a:t>year </a:t>
            </a:r>
            <a:r>
              <a:rPr lang="en-US" sz="1800" dirty="0" smtClean="0">
                <a:ea typeface="ヒラギノ角ゴ Pro W3" charset="-128"/>
                <a:sym typeface="Wingdings 2" pitchFamily="18" charset="2"/>
              </a:rPr>
              <a:t>interval. </a:t>
            </a:r>
            <a:endParaRPr lang="en-CA" sz="1800"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5</a:t>
            </a:fld>
            <a:endParaRPr lang="en-US" dirty="0"/>
          </a:p>
        </p:txBody>
      </p:sp>
    </p:spTree>
    <p:extLst>
      <p:ext uri="{BB962C8B-B14F-4D97-AF65-F5344CB8AC3E}">
        <p14:creationId xmlns:p14="http://schemas.microsoft.com/office/powerpoint/2010/main" val="41864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611560" y="0"/>
            <a:ext cx="7992888" cy="400110"/>
          </a:xfrm>
          <a:prstGeom prst="rect">
            <a:avLst/>
          </a:prstGeom>
          <a:solidFill>
            <a:schemeClr val="bg1"/>
          </a:solidFill>
        </p:spPr>
        <p:txBody>
          <a:bodyPr wrap="square" rtlCol="0">
            <a:spAutoFit/>
          </a:bodyPr>
          <a:lstStyle/>
          <a:p>
            <a:pPr algn="ctr"/>
            <a:r>
              <a:rPr lang="en-CA" sz="2000" b="1" dirty="0" smtClean="0"/>
              <a:t>Colorectal Cancer Screening Pathway</a:t>
            </a:r>
            <a:endParaRPr lang="en-CA" sz="2000" b="1" dirty="0"/>
          </a:p>
        </p:txBody>
      </p:sp>
      <p:pic>
        <p:nvPicPr>
          <p:cNvPr id="2" name="Picture 1"/>
          <p:cNvPicPr>
            <a:picLocks noChangeAspect="1"/>
          </p:cNvPicPr>
          <p:nvPr/>
        </p:nvPicPr>
        <p:blipFill>
          <a:blip r:embed="rId2"/>
          <a:stretch>
            <a:fillRect/>
          </a:stretch>
        </p:blipFill>
        <p:spPr>
          <a:xfrm>
            <a:off x="1995487" y="461962"/>
            <a:ext cx="5153025" cy="5934075"/>
          </a:xfrm>
          <a:prstGeom prst="rect">
            <a:avLst/>
          </a:prstGeom>
        </p:spPr>
      </p:pic>
      <p:sp>
        <p:nvSpPr>
          <p:cNvPr id="3" name="TextBox 2"/>
          <p:cNvSpPr txBox="1"/>
          <p:nvPr/>
        </p:nvSpPr>
        <p:spPr>
          <a:xfrm>
            <a:off x="251520" y="6396037"/>
            <a:ext cx="8712968" cy="369332"/>
          </a:xfrm>
          <a:prstGeom prst="rect">
            <a:avLst/>
          </a:prstGeom>
          <a:noFill/>
        </p:spPr>
        <p:txBody>
          <a:bodyPr wrap="square" rtlCol="0">
            <a:spAutoFit/>
          </a:bodyPr>
          <a:lstStyle/>
          <a:p>
            <a:r>
              <a:rPr lang="en-CA" sz="900" dirty="0" smtClean="0"/>
              <a:t>Adapted from: Canadian </a:t>
            </a:r>
            <a:r>
              <a:rPr lang="en-CA" sz="900" dirty="0"/>
              <a:t>Partnership Against Cancer. Colorectal Cancer Screening in Canada: Program Performance Results Report, January 2009– December 2011. Toronto: Canadian Partnership Against Cancer; December 2013  </a:t>
            </a:r>
          </a:p>
        </p:txBody>
      </p:sp>
      <p:sp>
        <p:nvSpPr>
          <p:cNvPr id="4" name="Slide Number Placeholder 3"/>
          <p:cNvSpPr>
            <a:spLocks noGrp="1"/>
          </p:cNvSpPr>
          <p:nvPr>
            <p:ph type="sldNum" sz="quarter" idx="12"/>
          </p:nvPr>
        </p:nvSpPr>
        <p:spPr/>
        <p:txBody>
          <a:bodyPr/>
          <a:lstStyle/>
          <a:p>
            <a:fld id="{C35E50E1-3288-4B49-A832-AC6F42EE392F}" type="slidenum">
              <a:rPr lang="en-US" smtClean="0"/>
              <a:pPr/>
              <a:t>6</a:t>
            </a:fld>
            <a:endParaRPr lang="en-US"/>
          </a:p>
        </p:txBody>
      </p:sp>
    </p:spTree>
    <p:extLst>
      <p:ext uri="{BB962C8B-B14F-4D97-AF65-F5344CB8AC3E}">
        <p14:creationId xmlns:p14="http://schemas.microsoft.com/office/powerpoint/2010/main" val="252211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lnSpc>
                <a:spcPts val="3400"/>
              </a:lnSpc>
            </a:pPr>
            <a:r>
              <a:rPr lang="en-US" sz="3200" dirty="0" smtClean="0">
                <a:cs typeface="Arial" pitchFamily="34" charset="0"/>
              </a:rPr>
              <a:t>Colorectal Cancer Screening Program Status </a:t>
            </a:r>
          </a:p>
        </p:txBody>
      </p:sp>
      <p:sp>
        <p:nvSpPr>
          <p:cNvPr id="8"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5" name="Table 14"/>
          <p:cNvGraphicFramePr>
            <a:graphicFrameLocks noGrp="1"/>
          </p:cNvGraphicFramePr>
          <p:nvPr>
            <p:extLst>
              <p:ext uri="{D42A27DB-BD31-4B8C-83A1-F6EECF244321}">
                <p14:modId xmlns:p14="http://schemas.microsoft.com/office/powerpoint/2010/main" val="1613263284"/>
              </p:ext>
            </p:extLst>
          </p:nvPr>
        </p:nvGraphicFramePr>
        <p:xfrm>
          <a:off x="174692" y="1482565"/>
          <a:ext cx="8789796" cy="4838165"/>
        </p:xfrm>
        <a:graphic>
          <a:graphicData uri="http://schemas.openxmlformats.org/drawingml/2006/table">
            <a:tbl>
              <a:tblPr firstRow="1" bandRow="1">
                <a:tableStyleId>{5C22544A-7EE6-4342-B048-85BDC9FD1C3A}</a:tableStyleId>
              </a:tblPr>
              <a:tblGrid>
                <a:gridCol w="1949036"/>
                <a:gridCol w="1387283"/>
                <a:gridCol w="1793512"/>
                <a:gridCol w="1889937"/>
                <a:gridCol w="1770028"/>
              </a:tblGrid>
              <a:tr h="520325">
                <a:tc>
                  <a:txBody>
                    <a:bodyPr/>
                    <a:lstStyle/>
                    <a:p>
                      <a:endParaRPr lang="en-US" sz="1200" dirty="0">
                        <a:solidFill>
                          <a:schemeClr val="bg1"/>
                        </a:solidFill>
                        <a:latin typeface="+mj-lt"/>
                      </a:endParaRPr>
                    </a:p>
                  </a:txBody>
                  <a:tcPr/>
                </a:tc>
                <a:tc>
                  <a:txBody>
                    <a:bodyPr/>
                    <a:lstStyle/>
                    <a:p>
                      <a:pPr algn="ctr"/>
                      <a:r>
                        <a:rPr lang="en-US" sz="1200" b="1" dirty="0" smtClean="0">
                          <a:solidFill>
                            <a:schemeClr val="bg1"/>
                          </a:solidFill>
                          <a:latin typeface="+mj-lt"/>
                        </a:rPr>
                        <a:t>Program Start Date</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Program Status (as of Jan 1, 2017)</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Program Name</a:t>
                      </a:r>
                      <a:endParaRPr lang="en-US" sz="1200" b="1" dirty="0">
                        <a:solidFill>
                          <a:schemeClr val="bg1"/>
                        </a:solidFill>
                        <a:latin typeface="+mj-lt"/>
                      </a:endParaRPr>
                    </a:p>
                  </a:txBody>
                  <a:tcPr/>
                </a:tc>
                <a:tc>
                  <a:txBody>
                    <a:bodyPr/>
                    <a:lstStyle/>
                    <a:p>
                      <a:pPr algn="ctr"/>
                      <a:r>
                        <a:rPr lang="en-US" sz="1200" b="1" dirty="0" smtClean="0">
                          <a:solidFill>
                            <a:schemeClr val="bg1"/>
                          </a:solidFill>
                          <a:latin typeface="+mj-lt"/>
                        </a:rPr>
                        <a:t>Agency</a:t>
                      </a:r>
                      <a:r>
                        <a:rPr lang="en-US" sz="1200" b="1" baseline="0" dirty="0" smtClean="0">
                          <a:solidFill>
                            <a:schemeClr val="bg1"/>
                          </a:solidFill>
                          <a:latin typeface="+mj-lt"/>
                        </a:rPr>
                        <a:t> responsible for Program Administration</a:t>
                      </a:r>
                      <a:endParaRPr lang="en-US" sz="1200" b="1" dirty="0">
                        <a:solidFill>
                          <a:schemeClr val="bg1"/>
                        </a:solidFill>
                        <a:latin typeface="+mj-lt"/>
                      </a:endParaRPr>
                    </a:p>
                  </a:txBody>
                  <a:tcPr/>
                </a:tc>
              </a:tr>
              <a:tr h="273982">
                <a:tc>
                  <a:txBody>
                    <a:bodyPr/>
                    <a:lstStyle/>
                    <a:p>
                      <a:r>
                        <a:rPr lang="en-US" sz="1200" b="1" dirty="0" smtClean="0">
                          <a:solidFill>
                            <a:schemeClr val="tx1"/>
                          </a:solidFill>
                          <a:latin typeface="+mj-lt"/>
                        </a:rPr>
                        <a:t>Nunavut (NU)</a:t>
                      </a:r>
                      <a:endParaRPr lang="en-US" sz="1200" b="1" dirty="0">
                        <a:solidFill>
                          <a:schemeClr val="tx1"/>
                        </a:solidFill>
                        <a:latin typeface="+mj-lt"/>
                      </a:endParaRPr>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rPr>
                        <a:t>C</a:t>
                      </a:r>
                      <a:r>
                        <a:rPr lang="en-US" sz="1200" dirty="0" smtClean="0">
                          <a:solidFill>
                            <a:schemeClr val="tx1"/>
                          </a:solidFill>
                        </a:rPr>
                        <a:t>urrently no organized screening program but plans are underway</a:t>
                      </a:r>
                    </a:p>
                  </a:txBody>
                  <a:tcPr>
                    <a:solidFill>
                      <a:schemeClr val="bg1">
                        <a:lumMod val="85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288032">
                <a:tc>
                  <a:txBody>
                    <a:bodyPr/>
                    <a:lstStyle/>
                    <a:p>
                      <a:r>
                        <a:rPr lang="en-US" sz="1200" b="1" dirty="0" smtClean="0">
                          <a:solidFill>
                            <a:schemeClr val="tx1"/>
                          </a:solidFill>
                          <a:latin typeface="+mj-lt"/>
                        </a:rPr>
                        <a:t>Northwest Territories</a:t>
                      </a:r>
                      <a:r>
                        <a:rPr lang="en-US" sz="1200" b="1" baseline="0" dirty="0" smtClean="0">
                          <a:solidFill>
                            <a:schemeClr val="tx1"/>
                          </a:solidFill>
                          <a:latin typeface="+mj-lt"/>
                        </a:rPr>
                        <a:t> </a:t>
                      </a:r>
                      <a:r>
                        <a:rPr lang="en-US" sz="1200" b="1" dirty="0" smtClean="0">
                          <a:solidFill>
                            <a:schemeClr val="tx1"/>
                          </a:solidFill>
                          <a:latin typeface="+mj-lt"/>
                        </a:rPr>
                        <a:t>(NT)</a:t>
                      </a:r>
                    </a:p>
                  </a:txBody>
                  <a:tcPr/>
                </a:tc>
                <a:tc gridSpan="4">
                  <a:txBody>
                    <a:bodyPr/>
                    <a:lstStyle/>
                    <a:p>
                      <a:pPr algn="l"/>
                      <a:r>
                        <a:rPr lang="en-US" sz="1200" b="0" dirty="0" smtClean="0">
                          <a:solidFill>
                            <a:schemeClr val="tx1"/>
                          </a:solidFill>
                        </a:rPr>
                        <a:t>No organized screening program available</a:t>
                      </a:r>
                      <a:endParaRPr lang="en-US" sz="1200" b="0" dirty="0">
                        <a:solidFill>
                          <a:schemeClr val="tx1"/>
                        </a:solidFill>
                      </a:endParaRPr>
                    </a:p>
                  </a:txBody>
                  <a:tcPr>
                    <a:solidFill>
                      <a:schemeClr val="bg1">
                        <a:lumMod val="85000"/>
                      </a:schemeClr>
                    </a:solidFill>
                  </a:tcPr>
                </a:tc>
                <a:tc hMerge="1">
                  <a:txBody>
                    <a:bodyPr/>
                    <a:lstStyle/>
                    <a:p>
                      <a:pPr algn="l"/>
                      <a:endParaRPr lang="en-US" sz="1200" b="0" dirty="0">
                        <a:solidFill>
                          <a:schemeClr val="tx1"/>
                        </a:solidFill>
                        <a:latin typeface="+mj-lt"/>
                      </a:endParaRPr>
                    </a:p>
                  </a:txBody>
                  <a:tcPr>
                    <a:solidFill>
                      <a:schemeClr val="bg1">
                        <a:lumMod val="85000"/>
                      </a:schemeClr>
                    </a:solidFill>
                  </a:tcPr>
                </a:tc>
                <a:tc hMerge="1">
                  <a:txBody>
                    <a:bodyPr/>
                    <a:lstStyle/>
                    <a:p>
                      <a:pPr algn="l"/>
                      <a:endParaRPr lang="en-US" sz="1200" b="0" dirty="0">
                        <a:solidFill>
                          <a:schemeClr val="tx1"/>
                        </a:solidFill>
                        <a:latin typeface="+mj-lt"/>
                      </a:endParaRPr>
                    </a:p>
                  </a:txBody>
                  <a:tcPr>
                    <a:solidFill>
                      <a:schemeClr val="bg1">
                        <a:lumMod val="85000"/>
                      </a:schemeClr>
                    </a:solidFill>
                  </a:tcPr>
                </a:tc>
                <a:tc hMerge="1">
                  <a:txBody>
                    <a:bodyPr/>
                    <a:lstStyle/>
                    <a:p>
                      <a:pPr algn="l"/>
                      <a:endParaRPr lang="en-US" sz="1200" b="0" dirty="0">
                        <a:solidFill>
                          <a:schemeClr val="tx1"/>
                        </a:solidFill>
                        <a:latin typeface="+mj-lt"/>
                      </a:endParaRPr>
                    </a:p>
                  </a:txBody>
                  <a:tcPr>
                    <a:solidFill>
                      <a:schemeClr val="bg1">
                        <a:lumMod val="85000"/>
                      </a:schemeClr>
                    </a:solidFill>
                  </a:tcPr>
                </a:tc>
              </a:tr>
              <a:tr h="414566">
                <a:tc>
                  <a:txBody>
                    <a:bodyPr/>
                    <a:lstStyle/>
                    <a:p>
                      <a:r>
                        <a:rPr lang="en-US" sz="1200" b="1" kern="1200" dirty="0" smtClean="0">
                          <a:solidFill>
                            <a:schemeClr val="tx1"/>
                          </a:solidFill>
                          <a:latin typeface="+mn-lt"/>
                          <a:ea typeface="+mn-ea"/>
                          <a:cs typeface="+mn-cs"/>
                        </a:rPr>
                        <a:t>Yukon (YK)</a:t>
                      </a:r>
                      <a:endParaRPr lang="en-US" sz="1200" b="1" kern="1200" dirty="0">
                        <a:solidFill>
                          <a:schemeClr val="tx1"/>
                        </a:solidFill>
                        <a:latin typeface="+mn-lt"/>
                        <a:ea typeface="+mn-ea"/>
                        <a:cs typeface="+mn-cs"/>
                      </a:endParaRPr>
                    </a:p>
                  </a:txBody>
                  <a:tcPr/>
                </a:tc>
                <a:tc>
                  <a:txBody>
                    <a:bodyPr/>
                    <a:lstStyle/>
                    <a:p>
                      <a:pPr algn="l"/>
                      <a:r>
                        <a:rPr lang="en-US" sz="1200" b="0" kern="1200" dirty="0" smtClean="0">
                          <a:solidFill>
                            <a:schemeClr val="tx1"/>
                          </a:solidFill>
                          <a:latin typeface="+mn-lt"/>
                          <a:ea typeface="+mn-ea"/>
                          <a:cs typeface="+mn-cs"/>
                        </a:rPr>
                        <a:t>December 2016</a:t>
                      </a:r>
                      <a:endParaRPr lang="en-US" sz="1200" b="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rPr>
                        <a:t>Full program, territory wide</a:t>
                      </a:r>
                    </a:p>
                  </a:txBody>
                  <a:tcPr/>
                </a:tc>
                <a:tc>
                  <a:txBody>
                    <a:bodyPr/>
                    <a:lstStyle/>
                    <a:p>
                      <a:pPr algn="l"/>
                      <a:r>
                        <a:rPr lang="en-US" sz="1200" b="0" dirty="0" err="1" smtClean="0">
                          <a:solidFill>
                            <a:schemeClr val="tx1"/>
                          </a:solidFill>
                          <a:latin typeface="+mj-lt"/>
                        </a:rPr>
                        <a:t>ColonCheck</a:t>
                      </a:r>
                      <a:r>
                        <a:rPr lang="en-US" sz="1200" b="0" baseline="0" dirty="0" smtClean="0">
                          <a:solidFill>
                            <a:schemeClr val="tx1"/>
                          </a:solidFill>
                          <a:latin typeface="+mj-lt"/>
                        </a:rPr>
                        <a:t> Yukon</a:t>
                      </a:r>
                      <a:endParaRPr lang="en-US" sz="1200" b="0" dirty="0">
                        <a:solidFill>
                          <a:schemeClr val="tx1"/>
                        </a:solidFill>
                        <a:latin typeface="+mj-lt"/>
                      </a:endParaRPr>
                    </a:p>
                  </a:txBody>
                  <a:tcPr/>
                </a:tc>
                <a:tc>
                  <a:txBody>
                    <a:bodyPr/>
                    <a:lstStyle/>
                    <a:p>
                      <a:pPr algn="l"/>
                      <a:r>
                        <a:rPr lang="en-CA" sz="1200" b="0" dirty="0" smtClean="0">
                          <a:solidFill>
                            <a:schemeClr val="tx1"/>
                          </a:solidFill>
                          <a:latin typeface="+mj-lt"/>
                        </a:rPr>
                        <a:t>Government of Yukon Health and Social Services</a:t>
                      </a:r>
                      <a:endParaRPr lang="en-US" sz="1200" b="0" dirty="0">
                        <a:solidFill>
                          <a:schemeClr val="tx1"/>
                        </a:solidFill>
                        <a:latin typeface="+mj-lt"/>
                      </a:endParaRPr>
                    </a:p>
                  </a:txBody>
                  <a:tcPr/>
                </a:tc>
              </a:tr>
              <a:tr h="658156">
                <a:tc>
                  <a:txBody>
                    <a:bodyPr/>
                    <a:lstStyle/>
                    <a:p>
                      <a:r>
                        <a:rPr lang="en-US" sz="1200" b="1" dirty="0" smtClean="0">
                          <a:solidFill>
                            <a:schemeClr val="tx1"/>
                          </a:solidFill>
                          <a:latin typeface="+mj-lt"/>
                        </a:rPr>
                        <a:t>British</a:t>
                      </a:r>
                      <a:r>
                        <a:rPr lang="en-US" sz="1200" b="1" baseline="0" dirty="0" smtClean="0">
                          <a:solidFill>
                            <a:schemeClr val="tx1"/>
                          </a:solidFill>
                          <a:latin typeface="+mj-lt"/>
                        </a:rPr>
                        <a:t> Columbia </a:t>
                      </a:r>
                      <a:r>
                        <a:rPr lang="en-US" sz="1200" b="1" dirty="0" smtClean="0">
                          <a:solidFill>
                            <a:schemeClr val="tx1"/>
                          </a:solidFill>
                          <a:latin typeface="+mj-lt"/>
                        </a:rPr>
                        <a:t>(BC)</a:t>
                      </a:r>
                      <a:endParaRPr lang="en-US" sz="1200" b="1" dirty="0">
                        <a:solidFill>
                          <a:schemeClr val="tx1"/>
                        </a:solidFill>
                        <a:latin typeface="+mj-lt"/>
                      </a:endParaRPr>
                    </a:p>
                  </a:txBody>
                  <a:tcPr/>
                </a:tc>
                <a:tc>
                  <a:txBody>
                    <a:bodyPr/>
                    <a:lstStyle/>
                    <a:p>
                      <a:pPr algn="l"/>
                      <a:r>
                        <a:rPr lang="en-US" sz="1200" b="0" kern="1200" dirty="0" smtClean="0">
                          <a:solidFill>
                            <a:schemeClr val="tx1"/>
                          </a:solidFill>
                          <a:latin typeface="+mn-lt"/>
                          <a:ea typeface="+mn-ea"/>
                          <a:cs typeface="+mn-cs"/>
                        </a:rPr>
                        <a:t>2009 pilot, November 2013 province wide </a:t>
                      </a:r>
                      <a:endParaRPr lang="en-US" sz="1200" b="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Full program, province wide</a:t>
                      </a:r>
                    </a:p>
                  </a:txBody>
                  <a:tcPr/>
                </a:tc>
                <a:tc>
                  <a:txBody>
                    <a:bodyPr/>
                    <a:lstStyle/>
                    <a:p>
                      <a:pPr algn="l"/>
                      <a:r>
                        <a:rPr lang="en-US" sz="1200" b="0" dirty="0" smtClean="0">
                          <a:solidFill>
                            <a:schemeClr val="tx1"/>
                          </a:solidFill>
                          <a:latin typeface="+mj-lt"/>
                        </a:rPr>
                        <a:t>Colon</a:t>
                      </a:r>
                      <a:r>
                        <a:rPr lang="en-US" sz="1200" b="0" baseline="0" dirty="0" smtClean="0">
                          <a:solidFill>
                            <a:schemeClr val="tx1"/>
                          </a:solidFill>
                          <a:latin typeface="+mj-lt"/>
                        </a:rPr>
                        <a:t> Screening Program</a:t>
                      </a:r>
                      <a:endParaRPr lang="en-US" sz="1200" b="0" dirty="0">
                        <a:solidFill>
                          <a:schemeClr val="tx1"/>
                        </a:solidFill>
                        <a:latin typeface="+mj-lt"/>
                      </a:endParaRPr>
                    </a:p>
                  </a:txBody>
                  <a:tcPr/>
                </a:tc>
                <a:tc>
                  <a:txBody>
                    <a:bodyPr/>
                    <a:lstStyle/>
                    <a:p>
                      <a:pPr algn="l"/>
                      <a:r>
                        <a:rPr lang="en-US" sz="1200" b="0" dirty="0" smtClean="0">
                          <a:solidFill>
                            <a:schemeClr val="tx1"/>
                          </a:solidFill>
                          <a:latin typeface="+mj-lt"/>
                        </a:rPr>
                        <a:t>BC Cancer Agency</a:t>
                      </a:r>
                      <a:endParaRPr lang="en-US" sz="1200" b="0" dirty="0">
                        <a:solidFill>
                          <a:schemeClr val="tx1"/>
                        </a:solidFill>
                        <a:latin typeface="+mj-lt"/>
                      </a:endParaRPr>
                    </a:p>
                  </a:txBody>
                  <a:tcPr/>
                </a:tc>
              </a:tr>
              <a:tr h="658156">
                <a:tc>
                  <a:txBody>
                    <a:bodyPr/>
                    <a:lstStyle/>
                    <a:p>
                      <a:r>
                        <a:rPr lang="en-US" sz="1200" b="1" dirty="0" smtClean="0">
                          <a:solidFill>
                            <a:schemeClr val="tx1"/>
                          </a:solidFill>
                          <a:latin typeface="+mj-lt"/>
                        </a:rPr>
                        <a:t>Alberta (AB)</a:t>
                      </a:r>
                      <a:endParaRPr lang="en-US" sz="12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March 2007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baseline="0" dirty="0" smtClean="0">
                          <a:solidFill>
                            <a:schemeClr val="tx1"/>
                          </a:solidFill>
                          <a:latin typeface="+mn-lt"/>
                          <a:ea typeface="+mn-ea"/>
                          <a:cs typeface="+mn-cs"/>
                        </a:rPr>
                        <a:t>Full program, province wide</a:t>
                      </a:r>
                      <a:endParaRPr lang="en-US" sz="1200" b="0" strike="sngStrike" kern="1200" dirty="0" smtClean="0">
                        <a:solidFill>
                          <a:schemeClr val="tx1"/>
                        </a:solidFill>
                        <a:latin typeface="+mn-lt"/>
                        <a:ea typeface="+mn-ea"/>
                        <a:cs typeface="+mn-cs"/>
                      </a:endParaRPr>
                    </a:p>
                    <a:p>
                      <a:pPr algn="l"/>
                      <a:endParaRPr lang="en-US" sz="1200" b="0" dirty="0">
                        <a:solidFill>
                          <a:schemeClr val="tx1"/>
                        </a:solidFill>
                        <a:latin typeface="+mj-lt"/>
                      </a:endParaRPr>
                    </a:p>
                  </a:txBody>
                  <a:tcPr/>
                </a:tc>
                <a:tc>
                  <a:txBody>
                    <a:bodyPr/>
                    <a:lstStyle/>
                    <a:p>
                      <a:pPr algn="l"/>
                      <a:r>
                        <a:rPr lang="en-US" sz="1200" b="0" dirty="0" smtClean="0">
                          <a:solidFill>
                            <a:schemeClr val="tx1"/>
                          </a:solidFill>
                          <a:latin typeface="+mj-lt"/>
                        </a:rPr>
                        <a:t>Alberta Colorectal Cancer Screening Program (ACRCSP)</a:t>
                      </a:r>
                      <a:endParaRPr lang="en-US" sz="1200" b="0" dirty="0">
                        <a:solidFill>
                          <a:schemeClr val="tx1"/>
                        </a:solidFill>
                        <a:latin typeface="+mj-lt"/>
                      </a:endParaRPr>
                    </a:p>
                  </a:txBody>
                  <a:tcPr/>
                </a:tc>
                <a:tc>
                  <a:txBody>
                    <a:bodyPr/>
                    <a:lstStyle/>
                    <a:p>
                      <a:pPr algn="l"/>
                      <a:r>
                        <a:rPr lang="en-US" sz="1200" b="0" dirty="0" smtClean="0">
                          <a:solidFill>
                            <a:schemeClr val="tx1"/>
                          </a:solidFill>
                          <a:latin typeface="+mj-lt"/>
                        </a:rPr>
                        <a:t>Alberta Health Services</a:t>
                      </a:r>
                      <a:endParaRPr lang="en-US" sz="1200" b="0" dirty="0">
                        <a:solidFill>
                          <a:schemeClr val="tx1"/>
                        </a:solidFill>
                        <a:latin typeface="+mj-lt"/>
                      </a:endParaRPr>
                    </a:p>
                  </a:txBody>
                  <a:tcPr/>
                </a:tc>
              </a:tr>
              <a:tr h="670828">
                <a:tc>
                  <a:txBody>
                    <a:bodyPr/>
                    <a:lstStyle/>
                    <a:p>
                      <a:r>
                        <a:rPr lang="en-US" sz="1200" b="1" dirty="0" smtClean="0">
                          <a:solidFill>
                            <a:schemeClr val="tx1"/>
                          </a:solidFill>
                          <a:latin typeface="+mj-lt"/>
                        </a:rPr>
                        <a:t>Saskatchewan</a:t>
                      </a:r>
                      <a:r>
                        <a:rPr lang="en-US" sz="1200" b="1" baseline="0" dirty="0" smtClean="0">
                          <a:solidFill>
                            <a:schemeClr val="tx1"/>
                          </a:solidFill>
                          <a:latin typeface="+mj-lt"/>
                        </a:rPr>
                        <a:t> </a:t>
                      </a:r>
                      <a:r>
                        <a:rPr lang="en-US" sz="1200" b="1" dirty="0" smtClean="0">
                          <a:solidFill>
                            <a:schemeClr val="tx1"/>
                          </a:solidFill>
                          <a:latin typeface="+mj-lt"/>
                        </a:rPr>
                        <a:t>(SK)</a:t>
                      </a:r>
                      <a:endParaRPr lang="en-US" sz="1200" b="1" dirty="0">
                        <a:solidFill>
                          <a:schemeClr val="tx1"/>
                        </a:solidFill>
                        <a:latin typeface="+mj-lt"/>
                      </a:endParaRPr>
                    </a:p>
                  </a:txBody>
                  <a:tcPr/>
                </a:tc>
                <a:tc>
                  <a:txBody>
                    <a:bodyPr/>
                    <a:lstStyle/>
                    <a:p>
                      <a:pPr algn="l"/>
                      <a:r>
                        <a:rPr lang="en-US" sz="1200" b="0" dirty="0" smtClean="0">
                          <a:solidFill>
                            <a:schemeClr val="tx1"/>
                          </a:solidFill>
                        </a:rPr>
                        <a:t>January 20, 2009</a:t>
                      </a:r>
                      <a:endParaRPr lang="en-US" sz="12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ea typeface="ヒラギノ角ゴ Pro W3" charset="-128"/>
                          <a:sym typeface="Wingdings 2" pitchFamily="18" charset="2"/>
                        </a:rPr>
                        <a:t>Full program, province wide</a:t>
                      </a:r>
                    </a:p>
                  </a:txBody>
                  <a:tcPr/>
                </a:tc>
                <a:tc>
                  <a:txBody>
                    <a:bodyPr/>
                    <a:lstStyle/>
                    <a:p>
                      <a:pPr algn="l"/>
                      <a:r>
                        <a:rPr lang="en-US" sz="1200" b="0" dirty="0" smtClean="0">
                          <a:solidFill>
                            <a:schemeClr val="tx1"/>
                          </a:solidFill>
                        </a:rPr>
                        <a:t>Screening Program for Colorectal Cancer </a:t>
                      </a:r>
                      <a:endParaRPr lang="en-US" sz="1200" b="0" dirty="0">
                        <a:solidFill>
                          <a:schemeClr val="tx1"/>
                        </a:solidFill>
                      </a:endParaRPr>
                    </a:p>
                  </a:txBody>
                  <a:tcPr/>
                </a:tc>
                <a:tc>
                  <a:txBody>
                    <a:bodyPr/>
                    <a:lstStyle/>
                    <a:p>
                      <a:pPr algn="l"/>
                      <a:r>
                        <a:rPr lang="en-US" sz="1200" b="0" dirty="0" smtClean="0">
                          <a:solidFill>
                            <a:schemeClr val="tx1"/>
                          </a:solidFill>
                        </a:rPr>
                        <a:t>Saskatchewan Cancer Agency</a:t>
                      </a:r>
                      <a:endParaRPr lang="en-US" sz="1200" b="0" dirty="0">
                        <a:solidFill>
                          <a:schemeClr val="tx1"/>
                        </a:solidFill>
                      </a:endParaRPr>
                    </a:p>
                  </a:txBody>
                  <a:tcPr/>
                </a:tc>
              </a:tr>
              <a:tr h="658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Arial" pitchFamily="34" charset="0"/>
                        </a:rPr>
                        <a:t>Manitoba (MB)</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Arial" pitchFamily="34" charset="0"/>
                        </a:rPr>
                        <a:t>April 2007</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mj-lt"/>
                          <a:cs typeface="Arial" pitchFamily="34" charset="0"/>
                        </a:rPr>
                        <a:t>Full program, province wide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ColonCheck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CancerCare Manitoba</a:t>
                      </a:r>
                    </a:p>
                  </a:txBody>
                  <a:tcPr horzOverflow="overflow"/>
                </a:tc>
              </a:tr>
              <a:tr h="470112">
                <a:tc>
                  <a:txBody>
                    <a:bodyPr/>
                    <a:lstStyle/>
                    <a:p>
                      <a:r>
                        <a:rPr lang="en-US" sz="1200" b="1" dirty="0" smtClean="0">
                          <a:solidFill>
                            <a:schemeClr val="tx1"/>
                          </a:solidFill>
                          <a:latin typeface="+mj-lt"/>
                        </a:rPr>
                        <a:t>Ontario (ON)</a:t>
                      </a:r>
                      <a:endParaRPr lang="en-US" sz="12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March 2008</a:t>
                      </a:r>
                    </a:p>
                  </a:txBody>
                  <a:tcPr/>
                </a:tc>
                <a:tc>
                  <a:txBody>
                    <a:bodyPr/>
                    <a:lstStyle/>
                    <a:p>
                      <a:pPr algn="l"/>
                      <a:r>
                        <a:rPr lang="en-US" sz="1200" b="0" dirty="0" smtClean="0">
                          <a:solidFill>
                            <a:schemeClr val="tx1"/>
                          </a:solidFill>
                          <a:latin typeface="+mj-lt"/>
                        </a:rPr>
                        <a:t>Full program, province-wide</a:t>
                      </a:r>
                      <a:endParaRPr lang="en-US" sz="1200" b="0" dirty="0">
                        <a:solidFill>
                          <a:schemeClr val="tx1"/>
                        </a:solidFill>
                        <a:latin typeface="+mj-lt"/>
                      </a:endParaRPr>
                    </a:p>
                  </a:txBody>
                  <a:tcPr/>
                </a:tc>
                <a:tc>
                  <a:txBody>
                    <a:bodyPr/>
                    <a:lstStyle/>
                    <a:p>
                      <a:pPr algn="l"/>
                      <a:r>
                        <a:rPr lang="en-US" sz="1200" b="0" dirty="0" smtClean="0">
                          <a:solidFill>
                            <a:schemeClr val="tx1"/>
                          </a:solidFill>
                          <a:latin typeface="+mj-lt"/>
                        </a:rPr>
                        <a:t>ColonCancerCheck</a:t>
                      </a:r>
                      <a:endParaRPr lang="en-US" sz="1200" b="0" dirty="0">
                        <a:solidFill>
                          <a:schemeClr val="tx1"/>
                        </a:solidFill>
                        <a:latin typeface="+mj-lt"/>
                      </a:endParaRPr>
                    </a:p>
                  </a:txBody>
                  <a:tcPr/>
                </a:tc>
                <a:tc>
                  <a:txBody>
                    <a:bodyPr/>
                    <a:lstStyle/>
                    <a:p>
                      <a:pPr algn="l"/>
                      <a:r>
                        <a:rPr lang="en-US" sz="1200" b="0" dirty="0" smtClean="0">
                          <a:solidFill>
                            <a:schemeClr val="tx1"/>
                          </a:solidFill>
                          <a:latin typeface="+mj-lt"/>
                        </a:rPr>
                        <a:t>Cancer Care Ontario</a:t>
                      </a:r>
                      <a:endParaRPr lang="en-US" sz="1200" b="0" dirty="0">
                        <a:solidFill>
                          <a:schemeClr val="tx1"/>
                        </a:solidFill>
                        <a:latin typeface="+mj-lt"/>
                      </a:endParaRPr>
                    </a:p>
                  </a:txBody>
                  <a:tcPr/>
                </a:tc>
              </a:tr>
            </a:tbl>
          </a:graphicData>
        </a:graphic>
      </p:graphicFrame>
      <p:sp>
        <p:nvSpPr>
          <p:cNvPr id="3" name="Slide Number Placeholder 2"/>
          <p:cNvSpPr>
            <a:spLocks noGrp="1"/>
          </p:cNvSpPr>
          <p:nvPr>
            <p:ph type="sldNum" sz="quarter" idx="12"/>
          </p:nvPr>
        </p:nvSpPr>
        <p:spPr/>
        <p:txBody>
          <a:bodyPr/>
          <a:lstStyle/>
          <a:p>
            <a:fld id="{C35E50E1-3288-4B49-A832-AC6F42EE392F}"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52650" y="6181724"/>
            <a:ext cx="638175" cy="4905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2"/>
          <p:cNvSpPr>
            <a:spLocks noGrp="1" noChangeArrowheads="1"/>
          </p:cNvSpPr>
          <p:nvPr>
            <p:ph type="title"/>
          </p:nvPr>
        </p:nvSpPr>
        <p:spPr/>
        <p:txBody>
          <a:bodyPr>
            <a:noAutofit/>
          </a:bodyPr>
          <a:lstStyle/>
          <a:p>
            <a:pPr eaLnBrk="1" hangingPunct="1">
              <a:lnSpc>
                <a:spcPts val="3400"/>
              </a:lnSpc>
            </a:pPr>
            <a:r>
              <a:rPr lang="en-US" sz="3000" dirty="0" smtClean="0">
                <a:cs typeface="Arial" pitchFamily="34" charset="0"/>
              </a:rPr>
              <a:t>Colorectal Cancer Screening Program Status, cont’d </a:t>
            </a:r>
          </a:p>
        </p:txBody>
      </p:sp>
      <p:sp>
        <p:nvSpPr>
          <p:cNvPr id="8" name="Slide Number Placeholder 4"/>
          <p:cNvSpPr txBox="1">
            <a:spLocks noGrp="1"/>
          </p:cNvSpPr>
          <p:nvPr/>
        </p:nvSpPr>
        <p:spPr bwMode="auto">
          <a:xfrm>
            <a:off x="8810624" y="6637337"/>
            <a:ext cx="295275" cy="168275"/>
          </a:xfrm>
          <a:prstGeom prst="rect">
            <a:avLst/>
          </a:prstGeom>
          <a:noFill/>
          <a:ln w="9525">
            <a:noFill/>
            <a:miter lim="800000"/>
            <a:headEnd/>
            <a:tailEnd/>
          </a:ln>
        </p:spPr>
        <p:txBody>
          <a:bodyPr lIns="0" tIns="0" rIns="0" bIns="0"/>
          <a:lstStyle/>
          <a:p>
            <a:pPr algn="r" defTabSz="914400" eaLnBrk="0" hangingPunct="0"/>
            <a:endParaRPr lang="en-CA" sz="1200" dirty="0">
              <a:ea typeface="ヒラギノ角ゴ Pro W3" charset="-128"/>
            </a:endParaRPr>
          </a:p>
        </p:txBody>
      </p:sp>
      <p:graphicFrame>
        <p:nvGraphicFramePr>
          <p:cNvPr id="15" name="Table 14"/>
          <p:cNvGraphicFramePr>
            <a:graphicFrameLocks noGrp="1"/>
          </p:cNvGraphicFramePr>
          <p:nvPr>
            <p:extLst>
              <p:ext uri="{D42A27DB-BD31-4B8C-83A1-F6EECF244321}">
                <p14:modId xmlns:p14="http://schemas.microsoft.com/office/powerpoint/2010/main" val="103624675"/>
              </p:ext>
            </p:extLst>
          </p:nvPr>
        </p:nvGraphicFramePr>
        <p:xfrm>
          <a:off x="173285" y="1675885"/>
          <a:ext cx="8784976" cy="4250505"/>
        </p:xfrm>
        <a:graphic>
          <a:graphicData uri="http://schemas.openxmlformats.org/drawingml/2006/table">
            <a:tbl>
              <a:tblPr firstRow="1" bandRow="1">
                <a:tableStyleId>{5C22544A-7EE6-4342-B048-85BDC9FD1C3A}</a:tableStyleId>
              </a:tblPr>
              <a:tblGrid>
                <a:gridCol w="1445148"/>
                <a:gridCol w="1219611"/>
                <a:gridCol w="1650721"/>
                <a:gridCol w="2432641"/>
                <a:gridCol w="2036855"/>
              </a:tblGrid>
              <a:tr h="528979">
                <a:tc>
                  <a:txBody>
                    <a:bodyPr/>
                    <a:lstStyle/>
                    <a:p>
                      <a:endParaRPr lang="en-US" sz="1200" dirty="0">
                        <a:solidFill>
                          <a:schemeClr val="bg1"/>
                        </a:solidFill>
                        <a:latin typeface="+mj-lt"/>
                      </a:endParaRPr>
                    </a:p>
                  </a:txBody>
                  <a:tcPr/>
                </a:tc>
                <a:tc>
                  <a:txBody>
                    <a:bodyPr/>
                    <a:lstStyle/>
                    <a:p>
                      <a:pPr algn="ctr"/>
                      <a:r>
                        <a:rPr lang="en-US" sz="1200" b="1" kern="1200" dirty="0" smtClean="0">
                          <a:solidFill>
                            <a:schemeClr val="bg1"/>
                          </a:solidFill>
                          <a:latin typeface="+mj-lt"/>
                          <a:ea typeface="+mn-ea"/>
                          <a:cs typeface="+mn-cs"/>
                        </a:rPr>
                        <a:t>Program Start Date</a:t>
                      </a:r>
                      <a:endParaRPr lang="en-US" sz="1200" b="1" kern="1200" dirty="0">
                        <a:solidFill>
                          <a:schemeClr val="bg1"/>
                        </a:solidFill>
                        <a:latin typeface="+mj-lt"/>
                        <a:ea typeface="+mn-ea"/>
                        <a:cs typeface="+mn-cs"/>
                      </a:endParaRPr>
                    </a:p>
                  </a:txBody>
                  <a:tcPr/>
                </a:tc>
                <a:tc>
                  <a:txBody>
                    <a:bodyPr/>
                    <a:lstStyle/>
                    <a:p>
                      <a:pPr algn="ctr"/>
                      <a:r>
                        <a:rPr lang="en-US" sz="1200" b="1" kern="1200" dirty="0" smtClean="0">
                          <a:solidFill>
                            <a:schemeClr val="bg1"/>
                          </a:solidFill>
                          <a:latin typeface="+mj-lt"/>
                          <a:ea typeface="+mn-ea"/>
                          <a:cs typeface="+mn-cs"/>
                        </a:rPr>
                        <a:t>Program Status (as of Jan 1, 2017)</a:t>
                      </a:r>
                      <a:endParaRPr lang="en-US" sz="1200" b="1" kern="1200" dirty="0">
                        <a:solidFill>
                          <a:schemeClr val="bg1"/>
                        </a:solidFill>
                        <a:latin typeface="+mj-lt"/>
                        <a:ea typeface="+mn-ea"/>
                        <a:cs typeface="+mn-cs"/>
                      </a:endParaRPr>
                    </a:p>
                  </a:txBody>
                  <a:tcPr/>
                </a:tc>
                <a:tc>
                  <a:txBody>
                    <a:bodyPr/>
                    <a:lstStyle/>
                    <a:p>
                      <a:pPr algn="ctr"/>
                      <a:r>
                        <a:rPr lang="en-US" sz="1200" dirty="0" smtClean="0">
                          <a:solidFill>
                            <a:schemeClr val="bg1"/>
                          </a:solidFill>
                          <a:latin typeface="+mj-lt"/>
                        </a:rPr>
                        <a:t>Program Name</a:t>
                      </a:r>
                      <a:endParaRPr lang="en-US" sz="1200" dirty="0">
                        <a:solidFill>
                          <a:schemeClr val="bg1"/>
                        </a:solidFill>
                        <a:latin typeface="+mj-lt"/>
                      </a:endParaRPr>
                    </a:p>
                  </a:txBody>
                  <a:tcPr/>
                </a:tc>
                <a:tc>
                  <a:txBody>
                    <a:bodyPr/>
                    <a:lstStyle/>
                    <a:p>
                      <a:pPr algn="ctr"/>
                      <a:r>
                        <a:rPr lang="en-US" sz="1200" dirty="0" smtClean="0">
                          <a:solidFill>
                            <a:schemeClr val="bg1"/>
                          </a:solidFill>
                          <a:latin typeface="+mj-lt"/>
                        </a:rPr>
                        <a:t>Agency</a:t>
                      </a:r>
                      <a:r>
                        <a:rPr lang="en-US" sz="1200" baseline="0" dirty="0" smtClean="0">
                          <a:solidFill>
                            <a:schemeClr val="bg1"/>
                          </a:solidFill>
                          <a:latin typeface="+mj-lt"/>
                        </a:rPr>
                        <a:t> responsible for Program Administration</a:t>
                      </a:r>
                      <a:endParaRPr lang="en-US" sz="1200" dirty="0">
                        <a:solidFill>
                          <a:schemeClr val="bg1"/>
                        </a:solidFill>
                        <a:latin typeface="+mj-lt"/>
                      </a:endParaRPr>
                    </a:p>
                  </a:txBody>
                  <a:tcPr/>
                </a:tc>
              </a:tr>
              <a:tr h="852663">
                <a:tc>
                  <a:txBody>
                    <a:bodyPr/>
                    <a:lstStyle/>
                    <a:p>
                      <a:r>
                        <a:rPr lang="en-US" sz="1200" b="1" dirty="0" smtClean="0">
                          <a:solidFill>
                            <a:schemeClr val="tx1"/>
                          </a:solidFill>
                          <a:latin typeface="+mj-lt"/>
                        </a:rPr>
                        <a:t>Quebec (QC)</a:t>
                      </a:r>
                      <a:endParaRPr lang="en-US" sz="1200" b="1" dirty="0">
                        <a:solidFill>
                          <a:schemeClr val="tx1"/>
                        </a:solidFill>
                        <a:latin typeface="+mj-lt"/>
                      </a:endParaRPr>
                    </a:p>
                  </a:txBody>
                  <a:tcPr/>
                </a:tc>
                <a:tc>
                  <a:txBody>
                    <a:bodyPr/>
                    <a:lstStyle/>
                    <a:p>
                      <a:pPr algn="l"/>
                      <a:r>
                        <a:rPr lang="en-US" sz="1200" b="0" dirty="0" smtClean="0">
                          <a:solidFill>
                            <a:schemeClr val="tx1"/>
                          </a:solidFill>
                          <a:latin typeface="+mj-lt"/>
                        </a:rPr>
                        <a:t>N/A</a:t>
                      </a:r>
                      <a:endParaRPr lang="en-US" sz="1200" b="0"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ヒラギノ角ゴ Pro W3"/>
                          <a:cs typeface="+mn-cs"/>
                          <a:sym typeface="Wingdings 2" pitchFamily="18" charset="2"/>
                        </a:rPr>
                        <a:t>In implementation (opportunistic screening available through physician)</a:t>
                      </a:r>
                      <a:endParaRPr kumimoji="0" lang="en-US" sz="1200" b="0" i="0" u="none" strike="noStrike" kern="1200" cap="none" normalizeH="0" baseline="0" dirty="0" smtClean="0">
                        <a:ln>
                          <a:noFill/>
                        </a:ln>
                        <a:solidFill>
                          <a:schemeClr val="tx1"/>
                        </a:solidFill>
                        <a:effectLst/>
                        <a:latin typeface="+mn-lt"/>
                        <a:ea typeface="ヒラギノ角ゴ Pro W3" charset="-128"/>
                        <a:cs typeface="+mn-cs"/>
                        <a:sym typeface="Wingdings 2" pitchFamily="18"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cs typeface="Arial" pitchFamily="34" charset="0"/>
                        </a:rPr>
                        <a:t>Programme québécois de dépistage du cancer colorectal (PQDCCR)</a:t>
                      </a:r>
                    </a:p>
                    <a:p>
                      <a:pPr algn="l"/>
                      <a:endParaRPr lang="en-US" sz="1200" b="0" dirty="0" smtClean="0">
                        <a:solidFill>
                          <a:schemeClr val="tx1"/>
                        </a:solidFill>
                        <a:latin typeface="+mj-lt"/>
                      </a:endParaRPr>
                    </a:p>
                  </a:txBody>
                  <a:tcPr/>
                </a:tc>
                <a:tc>
                  <a:txBody>
                    <a:bodyPr/>
                    <a:lstStyle/>
                    <a:p>
                      <a:pPr algn="l"/>
                      <a:r>
                        <a:rPr lang="en-US" sz="1200" b="0" dirty="0" smtClean="0">
                          <a:solidFill>
                            <a:schemeClr val="tx1"/>
                          </a:solidFill>
                          <a:latin typeface="+mj-lt"/>
                        </a:rPr>
                        <a:t>Ministry</a:t>
                      </a:r>
                      <a:r>
                        <a:rPr lang="en-US" sz="1200" b="0" baseline="0" dirty="0" smtClean="0">
                          <a:solidFill>
                            <a:schemeClr val="tx1"/>
                          </a:solidFill>
                          <a:latin typeface="+mj-lt"/>
                        </a:rPr>
                        <a:t> of Health and Social Services</a:t>
                      </a:r>
                      <a:endParaRPr lang="en-US" sz="1200" b="0" dirty="0">
                        <a:solidFill>
                          <a:schemeClr val="tx1"/>
                        </a:solidFill>
                        <a:latin typeface="+mj-lt"/>
                      </a:endParaRPr>
                    </a:p>
                  </a:txBody>
                  <a:tcPr/>
                </a:tc>
              </a:tr>
              <a:tr h="663182">
                <a:tc>
                  <a:txBody>
                    <a:bodyPr/>
                    <a:lstStyle/>
                    <a:p>
                      <a:r>
                        <a:rPr lang="en-US" sz="1200" b="1" dirty="0" smtClean="0">
                          <a:solidFill>
                            <a:schemeClr val="tx1"/>
                          </a:solidFill>
                          <a:latin typeface="+mj-lt"/>
                        </a:rPr>
                        <a:t>New Brunswick (NB)</a:t>
                      </a:r>
                      <a:endParaRPr lang="en-US" sz="1200" b="1" dirty="0">
                        <a:solidFill>
                          <a:schemeClr val="tx1"/>
                        </a:solidFill>
                        <a:latin typeface="+mj-lt"/>
                      </a:endParaRPr>
                    </a:p>
                  </a:txBody>
                  <a:tcPr/>
                </a:tc>
                <a:tc>
                  <a:txBody>
                    <a:bodyPr/>
                    <a:lstStyle/>
                    <a:p>
                      <a:pPr algn="l"/>
                      <a:r>
                        <a:rPr lang="en-US" sz="1200" b="0" dirty="0" smtClean="0">
                          <a:solidFill>
                            <a:schemeClr val="tx1"/>
                          </a:solidFill>
                          <a:latin typeface="+mj-lt"/>
                        </a:rPr>
                        <a:t>November 2014</a:t>
                      </a:r>
                      <a:endParaRPr lang="en-US" sz="1200" b="0" dirty="0">
                        <a:solidFill>
                          <a:schemeClr val="tx1"/>
                        </a:solidFill>
                        <a:latin typeface="+mj-lt"/>
                      </a:endParaRPr>
                    </a:p>
                  </a:txBody>
                  <a:tcPr/>
                </a:tc>
                <a:tc>
                  <a:txBody>
                    <a:bodyPr/>
                    <a:lstStyle/>
                    <a:p>
                      <a:pPr algn="l"/>
                      <a:r>
                        <a:rPr lang="en-US" sz="1200" b="0" strike="noStrike" kern="1200" baseline="0" dirty="0" smtClean="0">
                          <a:solidFill>
                            <a:schemeClr val="tx1"/>
                          </a:solidFill>
                          <a:latin typeface="+mj-lt"/>
                          <a:ea typeface="+mn-ea"/>
                          <a:cs typeface="+mn-cs"/>
                        </a:rPr>
                        <a:t>Partial program, inviting 60% of target population and expanding</a:t>
                      </a:r>
                      <a:endParaRPr lang="en-US" sz="1200" b="0" strike="noStrike" kern="1200" baseline="0" dirty="0">
                        <a:solidFill>
                          <a:schemeClr val="tx1"/>
                        </a:solidFill>
                        <a:latin typeface="+mj-lt"/>
                        <a:ea typeface="+mn-ea"/>
                        <a:cs typeface="+mn-cs"/>
                      </a:endParaRPr>
                    </a:p>
                  </a:txBody>
                  <a:tcPr/>
                </a:tc>
                <a:tc>
                  <a:txBody>
                    <a:bodyPr/>
                    <a:lstStyle/>
                    <a:p>
                      <a:pPr algn="l"/>
                      <a:r>
                        <a:rPr lang="en-US" sz="1200" b="0" dirty="0" smtClean="0">
                          <a:solidFill>
                            <a:schemeClr val="tx1"/>
                          </a:solidFill>
                          <a:latin typeface="+mj-lt"/>
                        </a:rPr>
                        <a:t>New Brunswick Colon Cancer Screening Program</a:t>
                      </a:r>
                      <a:endParaRPr lang="en-US" sz="1200" b="0" dirty="0">
                        <a:solidFill>
                          <a:schemeClr val="tx1"/>
                        </a:solidFill>
                        <a:latin typeface="+mj-lt"/>
                      </a:endParaRPr>
                    </a:p>
                  </a:txBody>
                  <a:tcPr/>
                </a:tc>
                <a:tc>
                  <a:txBody>
                    <a:bodyPr/>
                    <a:lstStyle/>
                    <a:p>
                      <a:pPr algn="l"/>
                      <a:r>
                        <a:rPr lang="en-US" sz="1200" b="0" dirty="0" smtClean="0">
                          <a:solidFill>
                            <a:schemeClr val="tx1"/>
                          </a:solidFill>
                          <a:latin typeface="+mj-lt"/>
                        </a:rPr>
                        <a:t>New Brunswick Cancer Network (NB Department of Health)</a:t>
                      </a:r>
                      <a:endParaRPr lang="en-US" sz="1200" b="0" dirty="0">
                        <a:solidFill>
                          <a:schemeClr val="tx1"/>
                        </a:solidFill>
                        <a:latin typeface="+mj-lt"/>
                      </a:endParaRPr>
                    </a:p>
                  </a:txBody>
                  <a:tcPr/>
                </a:tc>
              </a:tr>
              <a:tr h="682582">
                <a:tc>
                  <a:txBody>
                    <a:bodyPr/>
                    <a:lstStyle/>
                    <a:p>
                      <a:r>
                        <a:rPr lang="en-US" sz="1200" b="1" dirty="0" smtClean="0">
                          <a:solidFill>
                            <a:schemeClr val="tx1"/>
                          </a:solidFill>
                          <a:latin typeface="+mj-lt"/>
                        </a:rPr>
                        <a:t>Nova Scotia</a:t>
                      </a:r>
                      <a:r>
                        <a:rPr lang="en-US" sz="1200" b="1" baseline="0" dirty="0" smtClean="0">
                          <a:solidFill>
                            <a:schemeClr val="tx1"/>
                          </a:solidFill>
                          <a:latin typeface="+mj-lt"/>
                        </a:rPr>
                        <a:t> </a:t>
                      </a:r>
                      <a:r>
                        <a:rPr lang="en-US" sz="1200" b="1" dirty="0" smtClean="0">
                          <a:solidFill>
                            <a:schemeClr val="tx1"/>
                          </a:solidFill>
                          <a:latin typeface="+mj-lt"/>
                        </a:rPr>
                        <a:t>(NS)</a:t>
                      </a:r>
                      <a:endParaRPr lang="en-US" sz="1200" b="1" dirty="0">
                        <a:solidFill>
                          <a:schemeClr val="tx1"/>
                        </a:solidFill>
                        <a:latin typeface="+mj-lt"/>
                      </a:endParaRPr>
                    </a:p>
                  </a:txBody>
                  <a:tcPr/>
                </a:tc>
                <a:tc>
                  <a:txBody>
                    <a:bodyPr/>
                    <a:lstStyle/>
                    <a:p>
                      <a:pPr algn="l"/>
                      <a:r>
                        <a:rPr lang="en-US" sz="1200" b="0" kern="1200" dirty="0" smtClean="0">
                          <a:solidFill>
                            <a:schemeClr val="tx1"/>
                          </a:solidFill>
                          <a:latin typeface="+mj-lt"/>
                          <a:ea typeface="+mn-ea"/>
                          <a:cs typeface="+mn-cs"/>
                        </a:rPr>
                        <a:t>April 1, 2009</a:t>
                      </a:r>
                      <a:endParaRPr lang="en-US" sz="1200" b="0" kern="1200" dirty="0">
                        <a:solidFill>
                          <a:schemeClr val="tx1"/>
                        </a:solidFill>
                        <a:latin typeface="+mj-lt"/>
                        <a:ea typeface="+mn-ea"/>
                        <a:cs typeface="+mn-cs"/>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lang="en-US" sz="1200" b="0" strike="noStrike" kern="1200" baseline="0" dirty="0" smtClean="0">
                          <a:solidFill>
                            <a:schemeClr val="tx1"/>
                          </a:solidFill>
                          <a:latin typeface="+mj-lt"/>
                          <a:ea typeface="+mn-ea"/>
                          <a:cs typeface="+mn-cs"/>
                        </a:rPr>
                        <a:t>Full program, province wide</a:t>
                      </a:r>
                      <a:endParaRPr lang="en-US" sz="1200" b="0" dirty="0" smtClean="0">
                        <a:solidFill>
                          <a:schemeClr val="tx1"/>
                        </a:solidFill>
                        <a:latin typeface="+mj-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200" b="0" i="0" u="none" strike="noStrike" cap="none" normalizeH="0" baseline="0" dirty="0" smtClean="0">
                          <a:ln>
                            <a:noFill/>
                          </a:ln>
                          <a:solidFill>
                            <a:schemeClr val="tx1"/>
                          </a:solidFill>
                          <a:effectLst/>
                          <a:latin typeface="+mj-lt"/>
                          <a:ea typeface="ヒラギノ角ゴ Pro W3" charset="-128"/>
                        </a:rPr>
                        <a:t>Colon Cancer Prevention Program</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charset="0"/>
                        <a:buNone/>
                        <a:tabLst/>
                      </a:pPr>
                      <a:r>
                        <a:rPr kumimoji="0" lang="en-US" sz="1200" b="0" i="0" u="none" strike="noStrike" cap="none" normalizeH="0" baseline="0" dirty="0" smtClean="0">
                          <a:ln>
                            <a:noFill/>
                          </a:ln>
                          <a:solidFill>
                            <a:schemeClr val="tx1"/>
                          </a:solidFill>
                          <a:effectLst/>
                          <a:latin typeface="Calibri" panose="020F0502020204030204" pitchFamily="34" charset="0"/>
                          <a:ea typeface="ヒラギノ角ゴ Pro W3" charset="-128"/>
                        </a:rPr>
                        <a:t>Cancer Care Nova Scotia, </a:t>
                      </a:r>
                      <a:br>
                        <a:rPr kumimoji="0" lang="en-US" sz="1200" b="0" i="0" u="none" strike="noStrike" cap="none" normalizeH="0" baseline="0" dirty="0" smtClean="0">
                          <a:ln>
                            <a:noFill/>
                          </a:ln>
                          <a:solidFill>
                            <a:schemeClr val="tx1"/>
                          </a:solidFill>
                          <a:effectLst/>
                          <a:latin typeface="Calibri" panose="020F0502020204030204" pitchFamily="34" charset="0"/>
                          <a:ea typeface="ヒラギノ角ゴ Pro W3" charset="-128"/>
                        </a:rPr>
                      </a:br>
                      <a:r>
                        <a:rPr kumimoji="0" lang="en-US" sz="1200" b="0" i="0" u="none" strike="noStrike" cap="none" normalizeH="0" baseline="0" dirty="0" smtClean="0">
                          <a:ln>
                            <a:noFill/>
                          </a:ln>
                          <a:solidFill>
                            <a:schemeClr val="tx1"/>
                          </a:solidFill>
                          <a:effectLst/>
                          <a:latin typeface="Calibri" panose="020F0502020204030204" pitchFamily="34" charset="0"/>
                          <a:ea typeface="ヒラギノ角ゴ Pro W3" charset="-128"/>
                        </a:rPr>
                        <a:t>Nova Scotia Health Authority </a:t>
                      </a:r>
                      <a:br>
                        <a:rPr kumimoji="0" lang="en-US" sz="1200" b="0" i="0" u="none" strike="noStrike" cap="none" normalizeH="0" baseline="0" dirty="0" smtClean="0">
                          <a:ln>
                            <a:noFill/>
                          </a:ln>
                          <a:solidFill>
                            <a:schemeClr val="tx1"/>
                          </a:solidFill>
                          <a:effectLst/>
                          <a:latin typeface="Calibri" panose="020F0502020204030204" pitchFamily="34" charset="0"/>
                          <a:ea typeface="ヒラギノ角ゴ Pro W3" charset="-128"/>
                        </a:rPr>
                      </a:br>
                      <a:r>
                        <a:rPr kumimoji="0" lang="en-US" sz="1200" b="0" i="0" u="none" strike="noStrike" cap="none" normalizeH="0" baseline="0" dirty="0" smtClean="0">
                          <a:ln>
                            <a:noFill/>
                          </a:ln>
                          <a:solidFill>
                            <a:schemeClr val="tx1"/>
                          </a:solidFill>
                          <a:effectLst/>
                          <a:latin typeface="Calibri" panose="020F0502020204030204" pitchFamily="34" charset="0"/>
                          <a:ea typeface="ヒラギノ角ゴ Pro W3" charset="-128"/>
                        </a:rPr>
                        <a:t>Program of Care for Cancer</a:t>
                      </a:r>
                    </a:p>
                  </a:txBody>
                  <a:tcPr horzOverflow="overflow"/>
                </a:tc>
              </a:tr>
              <a:tr h="643886">
                <a:tc>
                  <a:txBody>
                    <a:bodyPr/>
                    <a:lstStyle/>
                    <a:p>
                      <a:r>
                        <a:rPr lang="en-US" sz="1200" b="1" dirty="0" smtClean="0">
                          <a:solidFill>
                            <a:schemeClr val="tx1"/>
                          </a:solidFill>
                          <a:latin typeface="+mj-lt"/>
                        </a:rPr>
                        <a:t>Prince Edward Island (PE)</a:t>
                      </a:r>
                      <a:endParaRPr lang="en-US" sz="12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sym typeface="Wingdings 2" pitchFamily="18" charset="2"/>
                        </a:rPr>
                        <a:t>April 2011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baseline="0" dirty="0" smtClean="0">
                          <a:solidFill>
                            <a:schemeClr val="tx1"/>
                          </a:solidFill>
                          <a:latin typeface="+mj-lt"/>
                          <a:ea typeface="+mn-ea"/>
                          <a:cs typeface="+mn-cs"/>
                        </a:rPr>
                        <a:t>Full program, province wide</a:t>
                      </a:r>
                      <a:endParaRPr lang="en-US" sz="1200" b="0" strike="sngStrike" kern="1200" dirty="0" smtClean="0">
                        <a:solidFill>
                          <a:schemeClr val="tx1"/>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j-lt"/>
                          <a:ea typeface="ヒラギノ角ゴ Pro W3" charset="-128"/>
                        </a:rPr>
                        <a:t>PEI Colorectal Cancer Screening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j-lt"/>
                          <a:ea typeface="+mn-ea"/>
                          <a:cs typeface="+mn-cs"/>
                        </a:rPr>
                        <a:t>Health PEI</a:t>
                      </a:r>
                      <a:endParaRPr kumimoji="0" lang="en-US" sz="1200" b="0" i="0" u="none" strike="noStrike" cap="none" normalizeH="0" baseline="0" dirty="0" smtClean="0">
                        <a:ln>
                          <a:noFill/>
                        </a:ln>
                        <a:solidFill>
                          <a:schemeClr val="tx1"/>
                        </a:solidFill>
                        <a:effectLst/>
                        <a:latin typeface="+mj-lt"/>
                        <a:ea typeface="ヒラギノ角ゴ Pro W3" charset="-128"/>
                      </a:endParaRPr>
                    </a:p>
                  </a:txBody>
                  <a:tcPr/>
                </a:tc>
              </a:tr>
              <a:tr h="719435">
                <a:tc>
                  <a:txBody>
                    <a:bodyPr/>
                    <a:lstStyle/>
                    <a:p>
                      <a:r>
                        <a:rPr lang="en-US" sz="1200" b="1" dirty="0" smtClean="0">
                          <a:solidFill>
                            <a:schemeClr val="tx1"/>
                          </a:solidFill>
                          <a:latin typeface="+mj-lt"/>
                        </a:rPr>
                        <a:t>Newfoundland and Labrador (NL)</a:t>
                      </a:r>
                      <a:endParaRPr lang="en-US" sz="1200" b="1" dirty="0">
                        <a:solidFill>
                          <a:schemeClr val="tx1"/>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pPr>
                      <a:r>
                        <a:rPr kumimoji="0" lang="en-US" sz="1200" b="0" i="0" u="none" strike="noStrike" cap="none" normalizeH="0" baseline="0" dirty="0" smtClean="0">
                          <a:ln>
                            <a:noFill/>
                          </a:ln>
                          <a:solidFill>
                            <a:schemeClr val="tx1"/>
                          </a:solidFill>
                          <a:effectLst/>
                          <a:latin typeface="+mj-lt"/>
                          <a:ea typeface="ヒラギノ角ゴ Pro W3" charset="-128"/>
                        </a:rPr>
                        <a:t>March 19, 2010</a:t>
                      </a:r>
                    </a:p>
                  </a:txBody>
                  <a:tcP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baseline="0" dirty="0" smtClean="0">
                          <a:solidFill>
                            <a:schemeClr val="tx1"/>
                          </a:solidFill>
                          <a:latin typeface="+mj-lt"/>
                          <a:ea typeface="+mn-ea"/>
                          <a:cs typeface="+mn-cs"/>
                        </a:rPr>
                        <a:t>Full program, province wide </a:t>
                      </a:r>
                      <a:endParaRPr lang="en-US" sz="1200" b="0" strike="sngStrike" kern="1200" dirty="0" smtClean="0">
                        <a:solidFill>
                          <a:schemeClr val="tx1"/>
                        </a:solidFill>
                        <a:latin typeface="+mj-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FBAF5F"/>
                        </a:buClr>
                        <a:buSzPct val="88000"/>
                        <a:buFont typeface="Times" pitchFamily="18" charset="0"/>
                        <a:buNone/>
                        <a:tabLst/>
                        <a:defRPr/>
                      </a:pPr>
                      <a:r>
                        <a:rPr kumimoji="0" lang="en-US" sz="1200" b="0" i="0" u="none" strike="noStrike" cap="none" normalizeH="0" baseline="0" dirty="0" smtClean="0">
                          <a:ln>
                            <a:noFill/>
                          </a:ln>
                          <a:solidFill>
                            <a:schemeClr val="tx1"/>
                          </a:solidFill>
                          <a:effectLst/>
                          <a:latin typeface="+mj-lt"/>
                          <a:ea typeface="ヒラギノ角ゴ Pro W3" charset="-128"/>
                        </a:rPr>
                        <a:t>Newfoundland and Labrador Colon Cancer Screening Program</a:t>
                      </a:r>
                    </a:p>
                  </a:txBody>
                  <a:tcPr horzOverflow="overflow"/>
                </a:tc>
                <a:tc>
                  <a:txBody>
                    <a:bodyPr/>
                    <a:lstStyle/>
                    <a:p>
                      <a:pPr marL="115888" indent="0" algn="l" fontAlgn="t"/>
                      <a:r>
                        <a:rPr lang="en-US" sz="1200" b="0" i="0" u="none" strike="noStrike" dirty="0">
                          <a:solidFill>
                            <a:schemeClr val="tx1"/>
                          </a:solidFill>
                          <a:latin typeface="+mj-lt"/>
                        </a:rPr>
                        <a:t>Eastern Health, Cancer Care Program</a:t>
                      </a:r>
                    </a:p>
                  </a:txBody>
                  <a:tcPr marL="9525" marR="9525" marT="9525" marB="0"/>
                </a:tc>
              </a:tr>
            </a:tbl>
          </a:graphicData>
        </a:graphic>
      </p:graphicFrame>
      <p:sp>
        <p:nvSpPr>
          <p:cNvPr id="2" name="TextBox 1"/>
          <p:cNvSpPr txBox="1"/>
          <p:nvPr/>
        </p:nvSpPr>
        <p:spPr>
          <a:xfrm>
            <a:off x="611560" y="5989382"/>
            <a:ext cx="5976664" cy="246221"/>
          </a:xfrm>
          <a:prstGeom prst="rect">
            <a:avLst/>
          </a:prstGeom>
          <a:noFill/>
        </p:spPr>
        <p:txBody>
          <a:bodyPr wrap="square" rtlCol="0">
            <a:spAutoFit/>
          </a:bodyPr>
          <a:lstStyle/>
          <a:p>
            <a:r>
              <a:rPr lang="en-CA" sz="1000" dirty="0" smtClean="0"/>
              <a:t>N/A = Not applicable</a:t>
            </a:r>
            <a:endParaRPr lang="en-CA" sz="1000"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116632"/>
            <a:ext cx="7524328" cy="792088"/>
          </a:xfrm>
        </p:spPr>
        <p:txBody>
          <a:bodyPr/>
          <a:lstStyle/>
          <a:p>
            <a:pPr>
              <a:lnSpc>
                <a:spcPts val="3200"/>
              </a:lnSpc>
            </a:pPr>
            <a:r>
              <a:rPr lang="en-US" sz="3000" dirty="0" smtClean="0">
                <a:cs typeface="Arial" pitchFamily="34" charset="0"/>
              </a:rPr>
              <a:t>Colorectal Cancer Screening Program Availability</a:t>
            </a:r>
            <a:endParaRPr lang="en-CA" sz="3000" dirty="0">
              <a:cs typeface="Arial" pitchFamily="34" charset="0"/>
            </a:endParaRPr>
          </a:p>
        </p:txBody>
      </p:sp>
      <p:sp>
        <p:nvSpPr>
          <p:cNvPr id="5" name="Slide Number Placeholder 4"/>
          <p:cNvSpPr>
            <a:spLocks noGrp="1"/>
          </p:cNvSpPr>
          <p:nvPr>
            <p:ph type="sldNum" sz="quarter" idx="12"/>
          </p:nvPr>
        </p:nvSpPr>
        <p:spPr/>
        <p:txBody>
          <a:bodyPr/>
          <a:lstStyle/>
          <a:p>
            <a:fld id="{C35E50E1-3288-4B49-A832-AC6F42EE392F}"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1835696" y="1340768"/>
            <a:ext cx="5695156" cy="46793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13012</TotalTime>
  <Words>7267</Words>
  <Application>Microsoft Office PowerPoint</Application>
  <PresentationFormat>On-screen Show (4:3)</PresentationFormat>
  <Paragraphs>986</Paragraphs>
  <Slides>40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Symbol</vt:lpstr>
      <vt:lpstr>Times</vt:lpstr>
      <vt:lpstr>Times New Roman</vt:lpstr>
      <vt:lpstr>Wingdings</vt:lpstr>
      <vt:lpstr>Wingdings 2</vt:lpstr>
      <vt:lpstr>ヒラギノ角ゴ Pro W3</vt:lpstr>
      <vt:lpstr>Office Theme</vt:lpstr>
      <vt:lpstr>PowerPoint Presentation</vt:lpstr>
      <vt:lpstr>Background</vt:lpstr>
      <vt:lpstr>Outline</vt:lpstr>
      <vt:lpstr>PowerPoint Presentation</vt:lpstr>
      <vt:lpstr>Colorectal Cancer Screening Programs and Guidelines - Highlights</vt:lpstr>
      <vt:lpstr>PowerPoint Presentation</vt:lpstr>
      <vt:lpstr>Colorectal Cancer Screening Program Status </vt:lpstr>
      <vt:lpstr>Colorectal Cancer Screening Program Status, cont’d </vt:lpstr>
      <vt:lpstr>Colorectal Cancer Screening Program Availability</vt:lpstr>
      <vt:lpstr>Canadian Task Force on Preventive Health Care Guidelines (2016)</vt:lpstr>
      <vt:lpstr>Provincial and Territorial Colorectal Cancer Screening Guidelines  </vt:lpstr>
      <vt:lpstr>Provincial and Territorial Colorectal Cancer Screening Guidelines, cont’d </vt:lpstr>
      <vt:lpstr>PowerPoint Presentation</vt:lpstr>
      <vt:lpstr>Recruitment and Retention Strategies for Colorectal Cancer Screening - Highlights</vt:lpstr>
      <vt:lpstr>Colorectal Cancer Screening Recruitment and Retention Methods</vt:lpstr>
      <vt:lpstr>Colorectal Cancer Screening Recruitment and Retention Methods, cont’d </vt:lpstr>
      <vt:lpstr>Colorectal Cancer Screening Recruitment and Retention Methods, cont’d </vt:lpstr>
      <vt:lpstr>Colorectal Cancer Screening Recruitment and Retention Methods, cont’d </vt:lpstr>
      <vt:lpstr>PowerPoint Presentation</vt:lpstr>
      <vt:lpstr>Colorectal Cancer Screening Fecal Testing Information - Highlights</vt:lpstr>
      <vt:lpstr>Entry Level Test: Fecal Test Guaiac (FTg) Sampling Details</vt:lpstr>
      <vt:lpstr>Entry Level Test: Fecal Immunochemical Testing (FIT) Sampling Details</vt:lpstr>
      <vt:lpstr>Entry Level Test: Fecal Immunochemical Testing (FIT) Sampling Details, cont’d</vt:lpstr>
      <vt:lpstr>PowerPoint Presentation</vt:lpstr>
      <vt:lpstr>Diagnostic Follow-Up After an Abnormal Fecal Test Result - Highlights</vt:lpstr>
      <vt:lpstr>Follow-Up After an Abnormal Fecal Test Result</vt:lpstr>
      <vt:lpstr>Follow-Up After an Abnormal Fecal Test Result, cont’d</vt:lpstr>
      <vt:lpstr>Process for Following-Up After an Abnormal Result</vt:lpstr>
      <vt:lpstr>Process for Following-Up After an Abnormal Result, cont’d</vt:lpstr>
      <vt:lpstr>Recall After an Abnormal Fecal Test and Negative* Colonoscopy</vt:lpstr>
      <vt:lpstr>PowerPoint Presentation</vt:lpstr>
      <vt:lpstr>Colorectal Cancer Screening in Canada for Individuals at Increased Risk - Highlights</vt:lpstr>
      <vt:lpstr>Colorectal Cancer Screening in Canada for Individuals at Increased Risk – Highlights, cont’d</vt:lpstr>
      <vt:lpstr>Increased Risk* Definition</vt:lpstr>
      <vt:lpstr>Increased Risk* Definition, cont’d</vt:lpstr>
      <vt:lpstr>Increased Risk* Screening Recommendations</vt:lpstr>
      <vt:lpstr>Increased Risk* Screening Recommendations, cont’d </vt:lpstr>
      <vt:lpstr>Increased Risk* Screening Recommendations, cont’d </vt:lpstr>
      <vt:lpstr>Reference </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katterbury</dc:creator>
  <cp:lastModifiedBy>Nicolette Baines</cp:lastModifiedBy>
  <cp:revision>2257</cp:revision>
  <cp:lastPrinted>2017-05-25T20:06:13Z</cp:lastPrinted>
  <dcterms:created xsi:type="dcterms:W3CDTF">2014-03-24T17:40:42Z</dcterms:created>
  <dcterms:modified xsi:type="dcterms:W3CDTF">2017-08-16T19:54:41Z</dcterms:modified>
</cp:coreProperties>
</file>