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378" r:id="rId5"/>
    <p:sldId id="377" r:id="rId6"/>
    <p:sldId id="382" r:id="rId7"/>
    <p:sldId id="380" r:id="rId8"/>
    <p:sldId id="381" r:id="rId9"/>
    <p:sldId id="383" r:id="rId10"/>
    <p:sldId id="384" r:id="rId11"/>
    <p:sldId id="385" r:id="rId12"/>
    <p:sldId id="389" r:id="rId13"/>
    <p:sldId id="387" r:id="rId14"/>
    <p:sldId id="388" r:id="rId15"/>
    <p:sldId id="390" r:id="rId16"/>
    <p:sldId id="391" r:id="rId17"/>
    <p:sldId id="393" r:id="rId18"/>
    <p:sldId id="394" r:id="rId19"/>
    <p:sldId id="395" r:id="rId20"/>
    <p:sldId id="396" r:id="rId21"/>
    <p:sldId id="397" r:id="rId22"/>
    <p:sldId id="399" r:id="rId23"/>
    <p:sldId id="398" r:id="rId24"/>
    <p:sldId id="400" r:id="rId25"/>
    <p:sldId id="404" r:id="rId26"/>
    <p:sldId id="405" r:id="rId27"/>
    <p:sldId id="40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18E"/>
    <a:srgbClr val="003DBD"/>
    <a:srgbClr val="0067B1"/>
    <a:srgbClr val="49656B"/>
    <a:srgbClr val="55B1AD"/>
    <a:srgbClr val="25408F"/>
    <a:srgbClr val="A1CC3A"/>
    <a:srgbClr val="FA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autoAdjust="0"/>
    <p:restoredTop sz="70261" autoAdjust="0"/>
  </p:normalViewPr>
  <p:slideViewPr>
    <p:cSldViewPr>
      <p:cViewPr varScale="1">
        <p:scale>
          <a:sx n="31" d="100"/>
          <a:sy n="31" d="100"/>
        </p:scale>
        <p:origin x="18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2" d="100"/>
          <a:sy n="152" d="100"/>
        </p:scale>
        <p:origin x="46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3B9963-2DFC-3B4A-B7E1-80FABBB511CE}" type="datetimeFigureOut">
              <a:rPr lang="en-US" smtClean="0"/>
              <a:t>7/18/2019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89A554-66F2-6A42-9411-CA6D33A3D10C}" type="slidenum">
              <a:rPr lang="en-US" smtClean="0"/>
              <a:t>‹#›</a:t>
            </a:fld>
            <a:endParaRPr lang="en-US"/>
          </a:p>
        </p:txBody>
      </p:sp>
    </p:spTree>
    <p:extLst>
      <p:ext uri="{BB962C8B-B14F-4D97-AF65-F5344CB8AC3E}">
        <p14:creationId xmlns:p14="http://schemas.microsoft.com/office/powerpoint/2010/main" val="140413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C09823-C4D9-4E77-8428-95144E7A44EB}" type="datetimeFigureOut">
              <a:rPr lang="en-US" smtClean="0"/>
              <a:t>7/18/2019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983999-90EC-4307-9DF8-30C1AF0ABDD7}" type="slidenum">
              <a:rPr lang="en-US" smtClean="0"/>
              <a:t>‹#›</a:t>
            </a:fld>
            <a:endParaRPr lang="en-US"/>
          </a:p>
        </p:txBody>
      </p:sp>
    </p:spTree>
    <p:extLst>
      <p:ext uri="{BB962C8B-B14F-4D97-AF65-F5344CB8AC3E}">
        <p14:creationId xmlns:p14="http://schemas.microsoft.com/office/powerpoint/2010/main" val="221929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artenariatcontrelecancer.ca/politiquesdespreven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artenariatcontrelecancer.ca/politiquesdespreven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hac-aspc.gc.ca/php-psp/ccph-cesp/glos-fra.php#evaluat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phac-aspc.gc.ca/php-psp/ccph-cesp/glos-fra.php#evaluation" TargetMode="External"/><Relationship Id="rId5" Type="http://schemas.openxmlformats.org/officeDocument/2006/relationships/hyperlink" Target="http://www.phac-aspc.gc.ca/php-psp/ccph-cesp/glos-fra.php#evidence" TargetMode="External"/><Relationship Id="rId4" Type="http://schemas.openxmlformats.org/officeDocument/2006/relationships/hyperlink" Target="http://www.phac-aspc.gc.ca/php-psp/ccph-cesp/glos-fra.php#determinantsOfHealt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3999-90EC-4307-9DF8-30C1AF0ABDD7}" type="slidenum">
              <a:rPr lang="en-US" smtClean="0"/>
              <a:t>1</a:t>
            </a:fld>
            <a:endParaRPr lang="en-US"/>
          </a:p>
        </p:txBody>
      </p:sp>
    </p:spTree>
    <p:extLst>
      <p:ext uri="{BB962C8B-B14F-4D97-AF65-F5344CB8AC3E}">
        <p14:creationId xmlns:p14="http://schemas.microsoft.com/office/powerpoint/2010/main" val="94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en-US" b="1" dirty="0">
                <a:solidFill>
                  <a:srgbClr val="000000"/>
                </a:solidFill>
              </a:rPr>
              <a:t>Source :</a:t>
            </a:r>
          </a:p>
          <a:p>
            <a:pPr eaLnBrk="1" hangingPunct="1">
              <a:spcBef>
                <a:spcPct val="0"/>
              </a:spcBef>
            </a:pPr>
            <a:r>
              <a:rPr lang="fr-FR" altLang="en-US" b="0" dirty="0">
                <a:solidFill>
                  <a:srgbClr val="000000"/>
                </a:solidFill>
              </a:rPr>
              <a:t>Présentation pour le Partenariat canadien contre le cancer de </a:t>
            </a:r>
            <a:r>
              <a:rPr lang="fr-FR" altLang="en-US" b="0" i="1" dirty="0">
                <a:solidFill>
                  <a:srgbClr val="000000"/>
                </a:solidFill>
              </a:rPr>
              <a:t>Politique : une vision plus réaliste, </a:t>
            </a:r>
            <a:r>
              <a:rPr lang="fr-FR" altLang="en-US" b="0" dirty="0">
                <a:solidFill>
                  <a:srgbClr val="000000"/>
                </a:solidFill>
              </a:rPr>
              <a:t> adaptée avec l'autorisation de Patrick </a:t>
            </a:r>
            <a:r>
              <a:rPr lang="fr-FR" altLang="en-US" b="0" dirty="0" err="1">
                <a:solidFill>
                  <a:srgbClr val="000000"/>
                </a:solidFill>
              </a:rPr>
              <a:t>Fafard</a:t>
            </a:r>
            <a:r>
              <a:rPr lang="fr-FR" altLang="en-US" b="0" dirty="0">
                <a:solidFill>
                  <a:srgbClr val="000000"/>
                </a:solidFill>
              </a:rPr>
              <a:t>. Décembre 2012.</a:t>
            </a:r>
          </a:p>
          <a:p>
            <a:pPr eaLnBrk="1" hangingPunct="1">
              <a:spcBef>
                <a:spcPct val="0"/>
              </a:spcBef>
            </a:pPr>
            <a:endParaRPr lang="en-CA" altLang="en-US" b="1" dirty="0">
              <a:solidFill>
                <a:srgbClr val="000000"/>
              </a:solidFill>
            </a:endParaRPr>
          </a:p>
          <a:p>
            <a:pPr eaLnBrk="1" hangingPunct="1">
              <a:spcBef>
                <a:spcPct val="0"/>
              </a:spcBef>
            </a:pPr>
            <a:r>
              <a:rPr lang="en-CA" altLang="en-US" b="1" dirty="0">
                <a:solidFill>
                  <a:srgbClr val="000000"/>
                </a:solidFill>
              </a:rPr>
              <a:t>Notes </a:t>
            </a:r>
            <a:r>
              <a:rPr lang="en-CA" altLang="en-US" b="1" dirty="0" err="1">
                <a:solidFill>
                  <a:srgbClr val="000000"/>
                </a:solidFill>
              </a:rPr>
              <a:t>d’intervention</a:t>
            </a:r>
            <a:r>
              <a:rPr lang="en-CA" altLang="en-US" b="1" dirty="0">
                <a:solidFill>
                  <a:srgbClr val="000000"/>
                </a:solidFill>
              </a:rPr>
              <a:t> :</a:t>
            </a:r>
          </a:p>
          <a:p>
            <a:pPr eaLnBrk="1" hangingPunct="1">
              <a:spcBef>
                <a:spcPct val="0"/>
              </a:spcBef>
            </a:pPr>
            <a:r>
              <a:rPr lang="fr-FR" altLang="en-US" b="0" dirty="0">
                <a:solidFill>
                  <a:srgbClr val="000000"/>
                </a:solidFill>
              </a:rPr>
              <a:t>Bien, tout d'abord</a:t>
            </a:r>
            <a:r>
              <a:rPr lang="fr-FR" altLang="en-US" b="0" dirty="0"/>
              <a:t>... les données probantes ne sont que l'un des nombreux éléments à prendre en compte lors de l'élaboration d'une politique, et pas nécessairement le plus important... Si les praticiens en santé publique souhaitent établir des politiques pour améliorer la santé des populations, la compréhension de tous les facteurs qui influent sur l'élaboration d'une politique est essentielle...</a:t>
            </a:r>
          </a:p>
          <a:p>
            <a:pPr eaLnBrk="1" hangingPunct="1">
              <a:spcBef>
                <a:spcPct val="0"/>
              </a:spcBef>
            </a:pPr>
            <a:endParaRPr lang="en-CA" altLang="en-US" b="1" dirty="0"/>
          </a:p>
          <a:p>
            <a:pPr eaLnBrk="1" hangingPunct="1">
              <a:spcBef>
                <a:spcPct val="0"/>
              </a:spcBef>
            </a:pPr>
            <a:r>
              <a:rPr lang="fr-FR" altLang="en-US" b="1" dirty="0"/>
              <a:t>Par exemple, prenons d'autres gouvernements... </a:t>
            </a:r>
            <a:r>
              <a:rPr lang="fr-FR" altLang="en-US" i="1" dirty="0"/>
              <a:t>(animation)</a:t>
            </a:r>
            <a:endParaRPr lang="fr-FR" altLang="en-US" dirty="0"/>
          </a:p>
          <a:p>
            <a:pPr eaLnBrk="1" hangingPunct="1">
              <a:spcBef>
                <a:spcPct val="0"/>
              </a:spcBef>
            </a:pPr>
            <a:endParaRPr lang="en-CA" altLang="en-US"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10</a:t>
            </a:fld>
            <a:endParaRPr lang="en-US"/>
          </a:p>
        </p:txBody>
      </p:sp>
    </p:spTree>
    <p:extLst>
      <p:ext uri="{BB962C8B-B14F-4D97-AF65-F5344CB8AC3E}">
        <p14:creationId xmlns:p14="http://schemas.microsoft.com/office/powerpoint/2010/main" val="173266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80000"/>
              </a:lnSpc>
              <a:spcBef>
                <a:spcPct val="0"/>
              </a:spcBef>
              <a:defRPr/>
            </a:pPr>
            <a:r>
              <a:rPr lang="en-CA" altLang="en-US" sz="1000" b="1">
                <a:solidFill>
                  <a:srgbClr val="000000"/>
                </a:solidFill>
              </a:rPr>
              <a:t>Source :</a:t>
            </a:r>
          </a:p>
          <a:p>
            <a:pPr eaLnBrk="1" hangingPunct="1">
              <a:lnSpc>
                <a:spcPct val="80000"/>
              </a:lnSpc>
              <a:spcBef>
                <a:spcPct val="0"/>
              </a:spcBef>
              <a:defRPr/>
            </a:pPr>
            <a:r>
              <a:rPr lang="en-US" altLang="en-US" sz="1000">
                <a:solidFill>
                  <a:srgbClr val="000000"/>
                </a:solidFill>
              </a:rPr>
              <a:t>Worman, Margaret, "</a:t>
            </a:r>
            <a:r>
              <a:rPr lang="en-US" altLang="en-US" sz="1000" i="1">
                <a:solidFill>
                  <a:srgbClr val="000000"/>
                </a:solidFill>
              </a:rPr>
              <a:t>Responding to the Affordable Care Act: Health Insurance Exchange Policy Diffusion</a:t>
            </a:r>
            <a:r>
              <a:rPr lang="en-US" altLang="en-US" sz="1000">
                <a:solidFill>
                  <a:srgbClr val="000000"/>
                </a:solidFill>
              </a:rPr>
              <a:t>" (2013). Projets honorifiques. Document 40.</a:t>
            </a:r>
          </a:p>
          <a:p>
            <a:pPr eaLnBrk="1" hangingPunct="1">
              <a:lnSpc>
                <a:spcPct val="80000"/>
              </a:lnSpc>
              <a:spcBef>
                <a:spcPct val="0"/>
              </a:spcBef>
              <a:defRPr/>
            </a:pPr>
            <a:r>
              <a:rPr lang="en-CA" altLang="en-US" sz="1000">
                <a:solidFill>
                  <a:srgbClr val="000000"/>
                </a:solidFill>
              </a:rPr>
              <a:t>http://digitalcommons.macalester.edu/poli_honors/40 </a:t>
            </a:r>
          </a:p>
          <a:p>
            <a:pPr eaLnBrk="1" hangingPunct="1">
              <a:lnSpc>
                <a:spcPct val="80000"/>
              </a:lnSpc>
              <a:spcBef>
                <a:spcPct val="0"/>
              </a:spcBef>
              <a:defRPr/>
            </a:pPr>
            <a:endParaRPr lang="en-CA" altLang="en-US" sz="1000">
              <a:solidFill>
                <a:srgbClr val="000000"/>
              </a:solidFill>
            </a:endParaRPr>
          </a:p>
          <a:p>
            <a:pPr eaLnBrk="1" hangingPunct="1">
              <a:lnSpc>
                <a:spcPct val="80000"/>
              </a:lnSpc>
              <a:spcBef>
                <a:spcPct val="0"/>
              </a:spcBef>
              <a:defRPr/>
            </a:pPr>
            <a:r>
              <a:rPr lang="en-CA" altLang="en-US" sz="1000" b="1">
                <a:solidFill>
                  <a:srgbClr val="000000"/>
                </a:solidFill>
              </a:rPr>
              <a:t>Notes d’intervention : </a:t>
            </a:r>
          </a:p>
          <a:p>
            <a:pPr eaLnBrk="1" hangingPunct="1">
              <a:lnSpc>
                <a:spcPct val="80000"/>
              </a:lnSpc>
              <a:spcBef>
                <a:spcPct val="0"/>
              </a:spcBef>
              <a:defRPr/>
            </a:pPr>
            <a:r>
              <a:rPr lang="fr-CA" altLang="fr-FR" sz="1000"/>
              <a:t>Des politiques aidant à la santé publique sont souvent élaborées dans une autorité compétente en s’appuyant sur ce qui a fonctionné dans une autre.</a:t>
            </a:r>
          </a:p>
          <a:p>
            <a:pPr eaLnBrk="1" hangingPunct="1">
              <a:lnSpc>
                <a:spcPct val="80000"/>
              </a:lnSpc>
              <a:spcBef>
                <a:spcPct val="0"/>
              </a:spcBef>
              <a:defRPr/>
            </a:pPr>
            <a:endParaRPr lang="en-CA" altLang="en-US" sz="1000">
              <a:solidFill>
                <a:srgbClr val="000000"/>
              </a:solidFill>
            </a:endParaRPr>
          </a:p>
          <a:p>
            <a:pPr eaLnBrk="1" hangingPunct="1">
              <a:lnSpc>
                <a:spcPct val="80000"/>
              </a:lnSpc>
              <a:spcBef>
                <a:spcPct val="0"/>
              </a:spcBef>
              <a:defRPr/>
            </a:pPr>
            <a:r>
              <a:rPr lang="en-CA" altLang="en-US" sz="1000" b="1"/>
              <a:t>Contexte :</a:t>
            </a:r>
          </a:p>
          <a:p>
            <a:pPr eaLnBrk="1" hangingPunct="1">
              <a:lnSpc>
                <a:spcPct val="80000"/>
              </a:lnSpc>
              <a:spcBef>
                <a:spcPct val="0"/>
              </a:spcBef>
              <a:defRPr/>
            </a:pPr>
            <a:r>
              <a:rPr lang="fr-FR" altLang="en-US" sz="1000"/>
              <a:t>La diffusion d’une politique renvoie au mouvement d'une politique au-delà des limites d’un territoire de compétence. Lors de la diffusion, les décideurs « étudient » les solutions en matière de politiques et s'appuient sur les expériences d'autres autorités compétentes pour évaluer l'efficacité et le bien-fondé d'une politique publique pour leur propre territoire de compétence.  Il peut être plus efficace pour une autorité compétente de suivre l'exemple des autres plutôt que de se lancer dans le cycle de création de politiques pour chaque question spécifique. </a:t>
            </a:r>
          </a:p>
          <a:p>
            <a:pPr eaLnBrk="1" hangingPunct="1">
              <a:lnSpc>
                <a:spcPct val="80000"/>
              </a:lnSpc>
              <a:spcBef>
                <a:spcPct val="0"/>
              </a:spcBef>
              <a:defRPr/>
            </a:pPr>
            <a:endParaRPr lang="en-CA" altLang="en-US" sz="1000"/>
          </a:p>
          <a:p>
            <a:pPr eaLnBrk="1" hangingPunct="1">
              <a:lnSpc>
                <a:spcPct val="80000"/>
              </a:lnSpc>
              <a:spcBef>
                <a:spcPct val="0"/>
              </a:spcBef>
              <a:defRPr/>
            </a:pPr>
            <a:r>
              <a:rPr lang="fr-FR" altLang="en-US" sz="1000"/>
              <a:t>Voici plusieurs facteurs susceptibles d'influer sur la diffusion d'une politique : </a:t>
            </a:r>
          </a:p>
          <a:p>
            <a:pPr lvl="1" eaLnBrk="1" hangingPunct="1">
              <a:lnSpc>
                <a:spcPct val="80000"/>
              </a:lnSpc>
              <a:spcBef>
                <a:spcPct val="0"/>
              </a:spcBef>
              <a:defRPr/>
            </a:pPr>
            <a:r>
              <a:rPr lang="fr-FR" altLang="en-US" sz="1000" b="1"/>
              <a:t>La proximité géographique :</a:t>
            </a:r>
            <a:r>
              <a:rPr lang="fr-FR" altLang="en-US" sz="1000"/>
              <a:t> l'existence d'une politique publique dans les provinces/territoires ou les villes à proximité offre un modèle sur lequel les représentants peuvent s'appuyer, et peut rendre plus probable la promulgation de la politique.</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L'imitation :</a:t>
            </a:r>
            <a:r>
              <a:rPr lang="fr-FR" altLang="en-US" sz="1000"/>
              <a:t> la diffusion peut être motivée par des  caractéristiques communes aux territoires de compétence (comme des similitudes politiques, idéologiques, démographiques, culturelles ou économiques).</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L'émulation :</a:t>
            </a:r>
            <a:r>
              <a:rPr lang="fr-FR" altLang="en-US" sz="1000"/>
              <a:t> une politique peut se diffuser car son efficacité au sein d’un autre territoire de compétence peut inciter les responsables à essayer de l'appliquer avec succès dans leur propre territoire de compétence. L'émulation découle du succès avéré d'une politique. Les autorités compétentes ayant réussi sont davantage susceptibles d'être prises pour modèle, quelle que soit la proximité géographique. </a:t>
            </a:r>
          </a:p>
          <a:p>
            <a:pPr lvl="1" eaLnBrk="1" hangingPunct="1">
              <a:lnSpc>
                <a:spcPct val="80000"/>
              </a:lnSpc>
              <a:spcBef>
                <a:spcPct val="0"/>
              </a:spcBef>
              <a:defRPr/>
            </a:pPr>
            <a:endParaRPr lang="en-CA" altLang="en-US" sz="1000"/>
          </a:p>
          <a:p>
            <a:pPr lvl="1" eaLnBrk="1" hangingPunct="1">
              <a:lnSpc>
                <a:spcPct val="80000"/>
              </a:lnSpc>
              <a:spcBef>
                <a:spcPct val="0"/>
              </a:spcBef>
              <a:defRPr/>
            </a:pPr>
            <a:r>
              <a:rPr lang="fr-FR" altLang="en-US" sz="1000" b="1"/>
              <a:t>La compétition :</a:t>
            </a:r>
            <a:r>
              <a:rPr lang="fr-FR" altLang="en-US" sz="1000"/>
              <a:t> les politiques peuvent se diffuser parce que les responsables croient que le fait de ne pas les adopter constituerait un désavantage concurrentiel pour leur région. Cet élément les pousse à rester en contact avec des collègues des autres autorités compétentes. On a constaté que les politiques novatrices pouvaient se diffuser plus rapidement dans le temps et l'espace.</a:t>
            </a:r>
          </a:p>
          <a:p>
            <a:pPr eaLnBrk="1" hangingPunct="1">
              <a:lnSpc>
                <a:spcPct val="80000"/>
              </a:lnSpc>
              <a:spcBef>
                <a:spcPct val="0"/>
              </a:spcBef>
              <a:defRPr/>
            </a:pPr>
            <a:endParaRPr lang="en-US" altLang="en-US" sz="1000"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11</a:t>
            </a:fld>
            <a:endParaRPr lang="en-US"/>
          </a:p>
        </p:txBody>
      </p:sp>
    </p:spTree>
    <p:extLst>
      <p:ext uri="{BB962C8B-B14F-4D97-AF65-F5344CB8AC3E}">
        <p14:creationId xmlns:p14="http://schemas.microsoft.com/office/powerpoint/2010/main" val="180894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Source : </a:t>
            </a:r>
          </a:p>
          <a:p>
            <a:pPr eaLnBrk="1" hangingPunct="1"/>
            <a:r>
              <a:rPr lang="fr-FR" altLang="fr-FR" b="0" dirty="0"/>
              <a:t>L’Association canadienne de santé publique</a:t>
            </a:r>
          </a:p>
          <a:p>
            <a:r>
              <a:rPr lang="en-US" altLang="en-US" dirty="0"/>
              <a:t>https://www.cpha.ca/fr/histoire-des-espaces-sans-fumee </a:t>
            </a:r>
          </a:p>
          <a:p>
            <a:endParaRPr lang="en-US" altLang="en-US" b="0" dirty="0"/>
          </a:p>
          <a:p>
            <a:pPr eaLnBrk="1" hangingPunct="1">
              <a:spcBef>
                <a:spcPct val="0"/>
              </a:spcBef>
            </a:pPr>
            <a:r>
              <a:rPr lang="en-US" altLang="en-US" b="1" dirty="0"/>
              <a:t>Notes </a:t>
            </a:r>
            <a:r>
              <a:rPr lang="en-US" altLang="en-US" b="1" dirty="0" err="1"/>
              <a:t>d’intervention</a:t>
            </a:r>
            <a:r>
              <a:rPr lang="en-US" altLang="en-US" b="1" dirty="0"/>
              <a:t> :</a:t>
            </a:r>
          </a:p>
          <a:p>
            <a:pPr eaLnBrk="1" hangingPunct="1">
              <a:spcBef>
                <a:spcPct val="0"/>
              </a:spcBef>
            </a:pPr>
            <a:r>
              <a:rPr lang="fr-FR" altLang="en-US" b="0" dirty="0"/>
              <a:t>Par exemple, lorsqu'il a été question de lois sur les espaces sans fumée, il a suffi qu'une autorité compétente se lance pour que les autres lui emboîtent le pas.  </a:t>
            </a:r>
          </a:p>
          <a:p>
            <a:pPr eaLnBrk="1" hangingPunct="1">
              <a:spcBef>
                <a:spcPct val="0"/>
              </a:spcBef>
            </a:pPr>
            <a:endParaRPr lang="en-US" altLang="en-US" b="0" dirty="0"/>
          </a:p>
          <a:p>
            <a:pPr eaLnBrk="1" hangingPunct="1">
              <a:spcBef>
                <a:spcPct val="0"/>
              </a:spcBef>
            </a:pPr>
            <a:r>
              <a:rPr lang="fr-FR" altLang="en-US" b="0" dirty="0"/>
              <a:t>Le tout premier règlement municipal sur les espaces sans fumée au Canada a été présenté par la ville d'Ottawa en 1976, suivie, peu après, en 1977, de la ville de Toronto, toutes deux en Ontario. Par la suite, au cours des années 80, de plus en plus de municipalités de tout le Canada ont adopté des règlements municipaux sur les espaces sans fumée.</a:t>
            </a:r>
          </a:p>
          <a:p>
            <a:pPr eaLnBrk="1" hangingPunct="1">
              <a:spcBef>
                <a:spcPct val="0"/>
              </a:spcBef>
            </a:pPr>
            <a:endParaRPr lang="en-CA" altLang="en-US" b="0" dirty="0"/>
          </a:p>
          <a:p>
            <a:pPr eaLnBrk="1" hangingPunct="1">
              <a:spcBef>
                <a:spcPct val="0"/>
              </a:spcBef>
            </a:pPr>
            <a:r>
              <a:rPr lang="fr-FR" altLang="en-US" b="0" dirty="0"/>
              <a:t>Vous vous interrogez peut-être sur la façon de trouver ces politiques desquelles vous inspirer... Faire des recherches sur Google pourrait être un premier pas; il existe cependant un moyen plus efficace d'accéder aux politiques qui influent sur la santé publique et des populations…</a:t>
            </a:r>
          </a:p>
        </p:txBody>
      </p:sp>
      <p:sp>
        <p:nvSpPr>
          <p:cNvPr id="4" name="Slide Number Placeholder 3"/>
          <p:cNvSpPr>
            <a:spLocks noGrp="1"/>
          </p:cNvSpPr>
          <p:nvPr>
            <p:ph type="sldNum" sz="quarter" idx="10"/>
          </p:nvPr>
        </p:nvSpPr>
        <p:spPr/>
        <p:txBody>
          <a:bodyPr/>
          <a:lstStyle/>
          <a:p>
            <a:fld id="{FC983999-90EC-4307-9DF8-30C1AF0ABDD7}" type="slidenum">
              <a:rPr lang="en-US" smtClean="0"/>
              <a:t>12</a:t>
            </a:fld>
            <a:endParaRPr lang="en-US"/>
          </a:p>
        </p:txBody>
      </p:sp>
    </p:spTree>
    <p:extLst>
      <p:ext uri="{BB962C8B-B14F-4D97-AF65-F5344CB8AC3E}">
        <p14:creationId xmlns:p14="http://schemas.microsoft.com/office/powerpoint/2010/main" val="171527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t>Notes </a:t>
            </a:r>
            <a:r>
              <a:rPr lang="en-US" altLang="en-US" b="1" dirty="0" err="1"/>
              <a:t>d’intervention</a:t>
            </a:r>
            <a:r>
              <a:rPr lang="en-US" altLang="en-US" b="1" dirty="0"/>
              <a:t> :</a:t>
            </a:r>
          </a:p>
          <a:p>
            <a:pPr eaLnBrk="1" hangingPunct="1">
              <a:spcBef>
                <a:spcPct val="0"/>
              </a:spcBef>
            </a:pPr>
            <a:r>
              <a:rPr lang="fr-FR" altLang="en-US" dirty="0"/>
              <a:t>Alors que vous vous préparez à faire carrière dans le domaine de la santé publique</a:t>
            </a:r>
            <a:r>
              <a:rPr lang="fr-FR" altLang="en-US" b="1" dirty="0"/>
              <a:t>,</a:t>
            </a:r>
            <a:r>
              <a:rPr lang="fr-FR" altLang="en-US" b="1" dirty="0">
                <a:solidFill>
                  <a:srgbClr val="000000"/>
                </a:solidFill>
              </a:rPr>
              <a:t> il existe un nouvel outil qui peut vous aider à trouver facilement des politiques des quatre coins du Canada et à y accéder.</a:t>
            </a:r>
          </a:p>
        </p:txBody>
      </p:sp>
      <p:sp>
        <p:nvSpPr>
          <p:cNvPr id="4" name="Slide Number Placeholder 3"/>
          <p:cNvSpPr>
            <a:spLocks noGrp="1"/>
          </p:cNvSpPr>
          <p:nvPr>
            <p:ph type="sldNum" sz="quarter" idx="10"/>
          </p:nvPr>
        </p:nvSpPr>
        <p:spPr/>
        <p:txBody>
          <a:bodyPr/>
          <a:lstStyle/>
          <a:p>
            <a:fld id="{FC983999-90EC-4307-9DF8-30C1AF0ABDD7}" type="slidenum">
              <a:rPr lang="en-US" smtClean="0"/>
              <a:t>13</a:t>
            </a:fld>
            <a:endParaRPr lang="en-US"/>
          </a:p>
        </p:txBody>
      </p:sp>
    </p:spTree>
    <p:extLst>
      <p:ext uri="{BB962C8B-B14F-4D97-AF65-F5344CB8AC3E}">
        <p14:creationId xmlns:p14="http://schemas.microsoft.com/office/powerpoint/2010/main" val="102794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b="1" dirty="0"/>
              <a:t>Source :</a:t>
            </a:r>
          </a:p>
          <a:p>
            <a:r>
              <a:rPr lang="en-CA" sz="1200" u="sng" kern="1200" dirty="0">
                <a:solidFill>
                  <a:schemeClr val="tx1"/>
                </a:solidFill>
                <a:effectLst/>
                <a:latin typeface="+mn-lt"/>
                <a:ea typeface="+mn-ea"/>
                <a:cs typeface="+mn-cs"/>
                <a:hlinkClick r:id="rId3"/>
              </a:rPr>
              <a:t>www.partenariatcontrelecancer.ca/politiquesdesprevention</a:t>
            </a:r>
            <a:endParaRPr lang="en-US" sz="1200" kern="1200" dirty="0">
              <a:solidFill>
                <a:schemeClr val="tx1"/>
              </a:solidFill>
              <a:effectLst/>
              <a:latin typeface="+mn-lt"/>
              <a:ea typeface="+mn-ea"/>
              <a:cs typeface="+mn-cs"/>
            </a:endParaRPr>
          </a:p>
          <a:p>
            <a:pPr eaLnBrk="1" hangingPunct="1">
              <a:spcBef>
                <a:spcPct val="0"/>
              </a:spcBef>
            </a:pPr>
            <a:r>
              <a:rPr lang="en-US" altLang="en-US" b="0" dirty="0">
                <a:solidFill>
                  <a:srgbClr val="0070C0"/>
                </a:solidFill>
              </a:rPr>
              <a:t>Politis C. E., Halligan M. H., Keen D., et </a:t>
            </a:r>
            <a:r>
              <a:rPr lang="en-US" altLang="en-US" b="0" dirty="0" err="1">
                <a:solidFill>
                  <a:srgbClr val="0070C0"/>
                </a:solidFill>
              </a:rPr>
              <a:t>Kerner</a:t>
            </a:r>
            <a:r>
              <a:rPr lang="en-US" altLang="en-US" b="0" dirty="0">
                <a:solidFill>
                  <a:srgbClr val="0070C0"/>
                </a:solidFill>
              </a:rPr>
              <a:t> J. F. (2014). Supporting the diffusion of healthy public policy in Canada: the Prevention Policies Directory. </a:t>
            </a:r>
            <a:r>
              <a:rPr lang="en-US" altLang="en-US" b="0" i="1" dirty="0">
                <a:solidFill>
                  <a:srgbClr val="0070C0"/>
                </a:solidFill>
              </a:rPr>
              <a:t>Online Journal of Public Health Informatics</a:t>
            </a:r>
            <a:r>
              <a:rPr lang="en-US" altLang="en-US" b="0" dirty="0">
                <a:solidFill>
                  <a:srgbClr val="0070C0"/>
                </a:solidFill>
              </a:rPr>
              <a:t>, 6(2), e177. </a:t>
            </a:r>
          </a:p>
          <a:p>
            <a:pPr eaLnBrk="1" hangingPunct="1">
              <a:spcBef>
                <a:spcPct val="0"/>
              </a:spcBef>
            </a:pPr>
            <a:endParaRPr lang="en-US" altLang="en-US" dirty="0">
              <a:solidFill>
                <a:srgbClr val="000000"/>
              </a:solidFill>
            </a:endParaRPr>
          </a:p>
          <a:p>
            <a:pPr eaLnBrk="1" hangingPunct="1">
              <a:spcBef>
                <a:spcPct val="0"/>
              </a:spcBef>
            </a:pPr>
            <a:r>
              <a:rPr lang="en-US" altLang="en-US" b="1" dirty="0"/>
              <a:t>Notes </a:t>
            </a:r>
            <a:r>
              <a:rPr lang="en-US" altLang="en-US" b="1" dirty="0" err="1"/>
              <a:t>d’intervention</a:t>
            </a:r>
            <a:r>
              <a:rPr lang="en-US" altLang="en-US" b="1" dirty="0"/>
              <a:t> :</a:t>
            </a:r>
            <a:r>
              <a:rPr lang="en-US" altLang="en-US" b="1" dirty="0">
                <a:solidFill>
                  <a:srgbClr val="000000"/>
                </a:solidFill>
              </a:rPr>
              <a:t> </a:t>
            </a:r>
          </a:p>
          <a:p>
            <a:pPr eaLnBrk="1" hangingPunct="1">
              <a:spcBef>
                <a:spcPct val="0"/>
              </a:spcBef>
            </a:pPr>
            <a:r>
              <a:rPr lang="fr-CA" altLang="fr-FR" dirty="0"/>
              <a:t>Le Partenariat canadien contre le cancer a créé le Répertoire des politiques de prévention, un outil bilingue puissant conçu pour centraliser les politiques de prévention des maladies chroniques et du cancer, et permettre un partage des connaissances simple, facile et rapide.</a:t>
            </a:r>
            <a:endParaRPr lang="en-US" altLang="fr-FR" dirty="0"/>
          </a:p>
        </p:txBody>
      </p:sp>
      <p:sp>
        <p:nvSpPr>
          <p:cNvPr id="4" name="Slide Number Placeholder 3"/>
          <p:cNvSpPr>
            <a:spLocks noGrp="1"/>
          </p:cNvSpPr>
          <p:nvPr>
            <p:ph type="sldNum" sz="quarter" idx="10"/>
          </p:nvPr>
        </p:nvSpPr>
        <p:spPr/>
        <p:txBody>
          <a:bodyPr/>
          <a:lstStyle/>
          <a:p>
            <a:fld id="{FC983999-90EC-4307-9DF8-30C1AF0ABDD7}" type="slidenum">
              <a:rPr lang="en-US" smtClean="0"/>
              <a:t>14</a:t>
            </a:fld>
            <a:endParaRPr lang="en-US"/>
          </a:p>
        </p:txBody>
      </p:sp>
    </p:spTree>
    <p:extLst>
      <p:ext uri="{BB962C8B-B14F-4D97-AF65-F5344CB8AC3E}">
        <p14:creationId xmlns:p14="http://schemas.microsoft.com/office/powerpoint/2010/main" val="14306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b="1">
                <a:solidFill>
                  <a:srgbClr val="000000"/>
                </a:solidFill>
              </a:rPr>
              <a:t>Remarques pour</a:t>
            </a:r>
            <a:r>
              <a:rPr lang="fr-FR" altLang="en-US" b="1"/>
              <a:t> les enseignants :</a:t>
            </a:r>
          </a:p>
          <a:p>
            <a:pPr eaLnBrk="1" hangingPunct="1">
              <a:spcBef>
                <a:spcPct val="0"/>
              </a:spcBef>
            </a:pPr>
            <a:r>
              <a:rPr lang="fr-FR" altLang="en-US" b="0"/>
              <a:t>Servez-vous de la diapositive 15 (et diffusez la vidéo intégrée) au lieu des diapositives 16 et 17 pour décrire le Répertoire des politiques de prévention et expliquer aux étudiants en quoi il peut leur être utile.</a:t>
            </a:r>
            <a:endParaRPr lang="en-US" altLang="en-US" b="0"/>
          </a:p>
        </p:txBody>
      </p:sp>
      <p:sp>
        <p:nvSpPr>
          <p:cNvPr id="4" name="Slide Number Placeholder 3"/>
          <p:cNvSpPr>
            <a:spLocks noGrp="1"/>
          </p:cNvSpPr>
          <p:nvPr>
            <p:ph type="sldNum" sz="quarter" idx="10"/>
          </p:nvPr>
        </p:nvSpPr>
        <p:spPr/>
        <p:txBody>
          <a:bodyPr/>
          <a:lstStyle/>
          <a:p>
            <a:fld id="{FC983999-90EC-4307-9DF8-30C1AF0ABDD7}" type="slidenum">
              <a:rPr lang="en-US" smtClean="0"/>
              <a:t>15</a:t>
            </a:fld>
            <a:endParaRPr lang="en-US"/>
          </a:p>
        </p:txBody>
      </p:sp>
    </p:spTree>
    <p:extLst>
      <p:ext uri="{BB962C8B-B14F-4D97-AF65-F5344CB8AC3E}">
        <p14:creationId xmlns:p14="http://schemas.microsoft.com/office/powerpoint/2010/main" val="194041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b="1"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rId3"/>
              </a:rPr>
              <a:t>www.partenariatcontrelecancer.ca/politiquesdesprevention</a:t>
            </a:r>
            <a:br>
              <a:rPr lang="en-US" altLang="en-US" b="1" dirty="0">
                <a:solidFill>
                  <a:srgbClr val="0070C0"/>
                </a:solidFill>
              </a:rPr>
            </a:br>
            <a:r>
              <a:rPr lang="en-US" altLang="en-US" b="0" dirty="0">
                <a:solidFill>
                  <a:srgbClr val="0070C0"/>
                </a:solidFill>
              </a:rPr>
              <a:t>Politis C. E., Halligan M. H., Keen D., et Kerner J. F. (2014). Supporting the diffusion of healthy public policy in Canada: the Prevention Policies Directory. </a:t>
            </a:r>
            <a:r>
              <a:rPr lang="en-US" altLang="en-US" b="0" i="1" dirty="0">
                <a:solidFill>
                  <a:srgbClr val="0070C0"/>
                </a:solidFill>
              </a:rPr>
              <a:t>Online Journal of Public Health Informatics</a:t>
            </a:r>
            <a:r>
              <a:rPr lang="en-US" altLang="en-US" b="0" dirty="0">
                <a:solidFill>
                  <a:srgbClr val="0070C0"/>
                </a:solidFill>
              </a:rPr>
              <a:t>, 6(2), e177. </a:t>
            </a:r>
          </a:p>
          <a:p>
            <a:pPr eaLnBrk="1" hangingPunct="1">
              <a:spcBef>
                <a:spcPct val="0"/>
              </a:spcBef>
            </a:pPr>
            <a:endParaRPr lang="en-US" altLang="en-US" dirty="0">
              <a:solidFill>
                <a:srgbClr val="000000"/>
              </a:solidFill>
            </a:endParaRPr>
          </a:p>
          <a:p>
            <a:pPr eaLnBrk="1" hangingPunct="1"/>
            <a:r>
              <a:rPr lang="en-US" altLang="en-US" b="1" dirty="0"/>
              <a:t>Notes </a:t>
            </a:r>
            <a:r>
              <a:rPr lang="en-US" altLang="en-US" b="1" dirty="0" err="1"/>
              <a:t>d’intervention</a:t>
            </a:r>
            <a:r>
              <a:rPr lang="en-US" altLang="en-US" b="1" dirty="0"/>
              <a:t> : </a:t>
            </a:r>
          </a:p>
          <a:p>
            <a:pPr eaLnBrk="1" hangingPunct="1"/>
            <a:r>
              <a:rPr lang="fr-CA" altLang="fr-FR" dirty="0"/>
              <a:t>Grâce à l’association d’une technologie de recherche sophistiquée très ciblée et de l’édition du contenu par des experts, le Répertoire renferme des milliers de documents de politique (tous facteurs de risques, types de politiques, emplacements géographiques, et toutes autorités compétentes). Il croît chaque jour, son contenu étant actualisé dès qu’il est disponible. </a:t>
            </a:r>
            <a:endParaRPr lang="en-US" altLang="fr-FR" dirty="0"/>
          </a:p>
          <a:p>
            <a:pPr eaLnBrk="1" hangingPunct="1"/>
            <a:r>
              <a:rPr lang="en-US" altLang="fr-FR" dirty="0"/>
              <a:t> </a:t>
            </a:r>
          </a:p>
          <a:p>
            <a:pPr eaLnBrk="1" hangingPunct="1">
              <a:spcBef>
                <a:spcPct val="0"/>
              </a:spcBef>
            </a:pPr>
            <a:endParaRPr lang="en-US" altLang="en-US" b="1" dirty="0">
              <a:solidFill>
                <a:srgbClr val="000000"/>
              </a:solidFill>
            </a:endParaRPr>
          </a:p>
          <a:p>
            <a:pPr eaLnBrk="1" hangingPunct="1">
              <a:spcBef>
                <a:spcPct val="0"/>
              </a:spcBef>
            </a:pPr>
            <a:r>
              <a:rPr lang="en-US" altLang="en-US" dirty="0"/>
              <a:t> </a:t>
            </a:r>
            <a:endParaRPr lang="en-US" altLang="en-US" dirty="0">
              <a:solidFill>
                <a:srgbClr val="000000"/>
              </a:solidFill>
            </a:endParaRPr>
          </a:p>
          <a:p>
            <a:pPr eaLnBrk="1" hangingPunct="1">
              <a:spcBef>
                <a:spcPct val="0"/>
              </a:spcBef>
            </a:pPr>
            <a:endParaRPr lang="en-CA" altLang="en-US"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16</a:t>
            </a:fld>
            <a:endParaRPr lang="en-US"/>
          </a:p>
        </p:txBody>
      </p:sp>
    </p:spTree>
    <p:extLst>
      <p:ext uri="{BB962C8B-B14F-4D97-AF65-F5344CB8AC3E}">
        <p14:creationId xmlns:p14="http://schemas.microsoft.com/office/powerpoint/2010/main" val="116095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17</a:t>
            </a:fld>
            <a:endParaRPr lang="en-US"/>
          </a:p>
        </p:txBody>
      </p:sp>
    </p:spTree>
    <p:extLst>
      <p:ext uri="{BB962C8B-B14F-4D97-AF65-F5344CB8AC3E}">
        <p14:creationId xmlns:p14="http://schemas.microsoft.com/office/powerpoint/2010/main" val="357862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Notes d’intervention :</a:t>
            </a:r>
          </a:p>
          <a:p>
            <a:pPr eaLnBrk="1" hangingPunct="1">
              <a:spcBef>
                <a:spcPct val="0"/>
              </a:spcBef>
            </a:pPr>
            <a:r>
              <a:rPr lang="fr-CA" altLang="fr-FR"/>
              <a:t>Le Répertoire des politiques de prévention peut être utilisé tant pour vos cours que pour votre future carrière en santé publique, pas uniquement pour rédiger des notes d’information, mais aussi pour les analyses de l’environnement et la surveillance des politiques, comme point de départ d’une analyse et d’une évaluation de politiques, et bien plus encore.</a:t>
            </a:r>
            <a:endParaRPr lang="en-US" altLang="fr-FR"/>
          </a:p>
        </p:txBody>
      </p:sp>
      <p:sp>
        <p:nvSpPr>
          <p:cNvPr id="4" name="Slide Number Placeholder 3"/>
          <p:cNvSpPr>
            <a:spLocks noGrp="1"/>
          </p:cNvSpPr>
          <p:nvPr>
            <p:ph type="sldNum" sz="quarter" idx="10"/>
          </p:nvPr>
        </p:nvSpPr>
        <p:spPr/>
        <p:txBody>
          <a:bodyPr/>
          <a:lstStyle/>
          <a:p>
            <a:fld id="{FC983999-90EC-4307-9DF8-30C1AF0ABDD7}" type="slidenum">
              <a:rPr lang="en-US" smtClean="0"/>
              <a:t>18</a:t>
            </a:fld>
            <a:endParaRPr lang="en-US"/>
          </a:p>
        </p:txBody>
      </p:sp>
    </p:spTree>
    <p:extLst>
      <p:ext uri="{BB962C8B-B14F-4D97-AF65-F5344CB8AC3E}">
        <p14:creationId xmlns:p14="http://schemas.microsoft.com/office/powerpoint/2010/main" val="56987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dirty="0"/>
              <a:t>Source :</a:t>
            </a:r>
          </a:p>
          <a:p>
            <a:pPr eaLnBrk="1" hangingPunct="1"/>
            <a:r>
              <a:rPr lang="en-CA" sz="1200" u="none" kern="1200" dirty="0">
                <a:solidFill>
                  <a:schemeClr val="tx1"/>
                </a:solidFill>
                <a:effectLst/>
                <a:latin typeface="+mn-lt"/>
                <a:ea typeface="+mn-ea"/>
                <a:cs typeface="+mn-cs"/>
              </a:rPr>
              <a:t>https://www.partnershipagainstcancer.ca/fr/tools/prevention-policies-directory/resources-for-students/ </a:t>
            </a:r>
            <a:br>
              <a:rPr lang="en-US" altLang="fr-FR" dirty="0"/>
            </a:br>
            <a:endParaRPr lang="en-US" altLang="en-US" b="1" dirty="0"/>
          </a:p>
          <a:p>
            <a:pPr eaLnBrk="1" hangingPunct="1">
              <a:spcBef>
                <a:spcPct val="0"/>
              </a:spcBef>
            </a:pPr>
            <a:r>
              <a:rPr lang="en-US" altLang="en-US" b="1" dirty="0"/>
              <a:t>Notes </a:t>
            </a:r>
            <a:r>
              <a:rPr lang="en-US" altLang="en-US" b="1" dirty="0" err="1"/>
              <a:t>d’intervention</a:t>
            </a:r>
            <a:r>
              <a:rPr lang="en-US" altLang="en-US" b="1" dirty="0"/>
              <a:t> :</a:t>
            </a:r>
          </a:p>
          <a:p>
            <a:pPr eaLnBrk="1" hangingPunct="1">
              <a:spcBef>
                <a:spcPct val="0"/>
              </a:spcBef>
            </a:pPr>
            <a:r>
              <a:rPr lang="fr-CA" altLang="fr-FR" dirty="0"/>
              <a:t>Utilisez le Répertoire des politiques de prévention </a:t>
            </a:r>
            <a:r>
              <a:rPr lang="fr-FR" altLang="en-US" b="1" dirty="0"/>
              <a:t>maintenant et dans votre future carrière en santé publique.  Visitez cette page pour trouver une fiche pratique sur l'utilisation du Répertoire, ainsi qu'une courte vidéo traitant de l’utilité </a:t>
            </a:r>
            <a:r>
              <a:rPr lang="fr-FR" altLang="en-US" b="1" dirty="0">
                <a:solidFill>
                  <a:srgbClr val="000000"/>
                </a:solidFill>
              </a:rPr>
              <a:t>de cet outil.</a:t>
            </a:r>
            <a:endParaRPr lang="en-US" altLang="en-US" b="1"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19</a:t>
            </a:fld>
            <a:endParaRPr lang="en-US"/>
          </a:p>
        </p:txBody>
      </p:sp>
    </p:spTree>
    <p:extLst>
      <p:ext uri="{BB962C8B-B14F-4D97-AF65-F5344CB8AC3E}">
        <p14:creationId xmlns:p14="http://schemas.microsoft.com/office/powerpoint/2010/main" val="161027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Remarque pour les enseignants :</a:t>
            </a:r>
          </a:p>
          <a:p>
            <a:pPr defTabSz="931774">
              <a:defRPr/>
            </a:pPr>
            <a:r>
              <a:rPr lang="en-US"/>
              <a:t>Supprimez les diapositives 1 à 3; il s’agit d’instructions.</a:t>
            </a:r>
          </a:p>
        </p:txBody>
      </p:sp>
      <p:sp>
        <p:nvSpPr>
          <p:cNvPr id="4" name="Slide Number Placeholder 3"/>
          <p:cNvSpPr>
            <a:spLocks noGrp="1"/>
          </p:cNvSpPr>
          <p:nvPr>
            <p:ph type="sldNum" sz="quarter" idx="10"/>
          </p:nvPr>
        </p:nvSpPr>
        <p:spPr/>
        <p:txBody>
          <a:bodyPr/>
          <a:lstStyle/>
          <a:p>
            <a:fld id="{FC983999-90EC-4307-9DF8-30C1AF0ABDD7}" type="slidenum">
              <a:rPr lang="en-US" smtClean="0"/>
              <a:t>2</a:t>
            </a:fld>
            <a:endParaRPr lang="en-US"/>
          </a:p>
        </p:txBody>
      </p:sp>
    </p:spTree>
    <p:extLst>
      <p:ext uri="{BB962C8B-B14F-4D97-AF65-F5344CB8AC3E}">
        <p14:creationId xmlns:p14="http://schemas.microsoft.com/office/powerpoint/2010/main" val="65293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err="1"/>
              <a:t>Remarques</a:t>
            </a:r>
            <a:r>
              <a:rPr lang="en-US" altLang="en-US" b="1" dirty="0"/>
              <a:t> pour les </a:t>
            </a:r>
            <a:r>
              <a:rPr lang="en-US" altLang="en-US" b="1" dirty="0" err="1"/>
              <a:t>enseignants</a:t>
            </a:r>
            <a:r>
              <a:rPr lang="en-US" altLang="en-US" b="1" dirty="0"/>
              <a:t> :</a:t>
            </a:r>
          </a:p>
          <a:p>
            <a:pPr eaLnBrk="1" hangingPunct="1">
              <a:spcBef>
                <a:spcPct val="0"/>
              </a:spcBef>
            </a:pPr>
            <a:r>
              <a:rPr lang="fr-FR" altLang="en-US" b="0" dirty="0"/>
              <a:t>Le cas échéant, si cela s'applique à votre cours, choisissez un des trois exercices conçus à l’avance à l'adresse https://www.partnershipagainstcancer.ca/fr/tools/prevention-policies-directory/resources-for-faculty/ </a:t>
            </a:r>
            <a:r>
              <a:rPr lang="fr-FR" altLang="en-US" b="0" dirty="0">
                <a:solidFill>
                  <a:srgbClr val="000000"/>
                </a:solidFill>
              </a:rPr>
              <a:t>et insérez les directives dans cette section.</a:t>
            </a:r>
          </a:p>
          <a:p>
            <a:pPr eaLnBrk="1" hangingPunct="1">
              <a:spcBef>
                <a:spcPct val="0"/>
              </a:spcBef>
            </a:pPr>
            <a:r>
              <a:rPr lang="fr-FR" altLang="en-US" b="0" dirty="0">
                <a:solidFill>
                  <a:srgbClr val="000000"/>
                </a:solidFill>
              </a:rPr>
              <a:t>Dans le cas contraire, supprimez les diapositives 19 et 20.</a:t>
            </a:r>
          </a:p>
        </p:txBody>
      </p:sp>
      <p:sp>
        <p:nvSpPr>
          <p:cNvPr id="4" name="Slide Number Placeholder 3"/>
          <p:cNvSpPr>
            <a:spLocks noGrp="1"/>
          </p:cNvSpPr>
          <p:nvPr>
            <p:ph type="sldNum" sz="quarter" idx="10"/>
          </p:nvPr>
        </p:nvSpPr>
        <p:spPr/>
        <p:txBody>
          <a:bodyPr/>
          <a:lstStyle/>
          <a:p>
            <a:fld id="{FC983999-90EC-4307-9DF8-30C1AF0ABDD7}" type="slidenum">
              <a:rPr lang="en-US" smtClean="0"/>
              <a:t>20</a:t>
            </a:fld>
            <a:endParaRPr lang="en-US"/>
          </a:p>
        </p:txBody>
      </p:sp>
    </p:spTree>
    <p:extLst>
      <p:ext uri="{BB962C8B-B14F-4D97-AF65-F5344CB8AC3E}">
        <p14:creationId xmlns:p14="http://schemas.microsoft.com/office/powerpoint/2010/main" val="16086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err="1">
                <a:solidFill>
                  <a:srgbClr val="000000"/>
                </a:solidFill>
              </a:rPr>
              <a:t>Remarques</a:t>
            </a:r>
            <a:r>
              <a:rPr lang="en-US" altLang="en-US" b="1" dirty="0">
                <a:solidFill>
                  <a:srgbClr val="000000"/>
                </a:solidFill>
              </a:rPr>
              <a:t> </a:t>
            </a:r>
            <a:r>
              <a:rPr lang="en-US" altLang="en-US" b="1" dirty="0"/>
              <a:t>pour les </a:t>
            </a:r>
            <a:r>
              <a:rPr lang="en-US" altLang="en-US" b="1" dirty="0" err="1"/>
              <a:t>enseignants</a:t>
            </a:r>
            <a:r>
              <a:rPr lang="en-US" altLang="en-US" b="1" dirty="0"/>
              <a:t> :</a:t>
            </a:r>
          </a:p>
          <a:p>
            <a:pPr eaLnBrk="1" hangingPunct="1">
              <a:spcBef>
                <a:spcPct val="0"/>
              </a:spcBef>
            </a:pPr>
            <a:r>
              <a:rPr lang="fr-FR" altLang="en-US" b="0" dirty="0"/>
              <a:t>Veuillez choisir un des exercices conçus à l’avance à l'adresse </a:t>
            </a:r>
            <a:r>
              <a:rPr lang="en-CA" altLang="en-US" sz="1200" b="0" u="none" kern="1200" dirty="0">
                <a:solidFill>
                  <a:schemeClr val="tx1"/>
                </a:solidFill>
                <a:effectLst/>
                <a:latin typeface="+mn-lt"/>
                <a:ea typeface="+mn-ea"/>
                <a:cs typeface="+mn-cs"/>
              </a:rPr>
              <a:t>https://www.partnershipagainstcancer.ca/</a:t>
            </a:r>
            <a:r>
              <a:rPr lang="en-CA" altLang="en-US" sz="1200" b="0" u="none" kern="1200" dirty="0" err="1">
                <a:solidFill>
                  <a:schemeClr val="tx1"/>
                </a:solidFill>
                <a:effectLst/>
                <a:latin typeface="+mn-lt"/>
                <a:ea typeface="+mn-ea"/>
                <a:cs typeface="+mn-cs"/>
              </a:rPr>
              <a:t>fr</a:t>
            </a:r>
            <a:r>
              <a:rPr lang="en-CA" altLang="en-US" sz="1200" b="0" u="none" kern="1200" dirty="0">
                <a:solidFill>
                  <a:schemeClr val="tx1"/>
                </a:solidFill>
                <a:effectLst/>
                <a:latin typeface="+mn-lt"/>
                <a:ea typeface="+mn-ea"/>
                <a:cs typeface="+mn-cs"/>
              </a:rPr>
              <a:t>/tools/prevention-policies-directory/resources-for-faculty/</a:t>
            </a:r>
            <a:r>
              <a:rPr lang="en-CA" sz="1200" kern="1200" dirty="0">
                <a:solidFill>
                  <a:schemeClr val="tx1"/>
                </a:solidFill>
                <a:effectLst/>
                <a:latin typeface="+mn-lt"/>
                <a:ea typeface="+mn-ea"/>
                <a:cs typeface="+mn-cs"/>
              </a:rPr>
              <a:t>‎</a:t>
            </a:r>
            <a:r>
              <a:rPr lang="fr-FR" altLang="en-US" b="0" dirty="0"/>
              <a:t> et insérez les directives ici.</a:t>
            </a:r>
            <a:endParaRPr lang="en-US" altLang="en-US" b="0" dirty="0"/>
          </a:p>
        </p:txBody>
      </p:sp>
      <p:sp>
        <p:nvSpPr>
          <p:cNvPr id="4" name="Slide Number Placeholder 3"/>
          <p:cNvSpPr>
            <a:spLocks noGrp="1"/>
          </p:cNvSpPr>
          <p:nvPr>
            <p:ph type="sldNum" sz="quarter" idx="10"/>
          </p:nvPr>
        </p:nvSpPr>
        <p:spPr/>
        <p:txBody>
          <a:bodyPr/>
          <a:lstStyle/>
          <a:p>
            <a:fld id="{FC983999-90EC-4307-9DF8-30C1AF0ABDD7}" type="slidenum">
              <a:rPr lang="en-US" smtClean="0"/>
              <a:t>21</a:t>
            </a:fld>
            <a:endParaRPr lang="en-US"/>
          </a:p>
        </p:txBody>
      </p:sp>
    </p:spTree>
    <p:extLst>
      <p:ext uri="{BB962C8B-B14F-4D97-AF65-F5344CB8AC3E}">
        <p14:creationId xmlns:p14="http://schemas.microsoft.com/office/powerpoint/2010/main" val="159044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22</a:t>
            </a:fld>
            <a:endParaRPr lang="en-US"/>
          </a:p>
        </p:txBody>
      </p:sp>
    </p:spTree>
    <p:extLst>
      <p:ext uri="{BB962C8B-B14F-4D97-AF65-F5344CB8AC3E}">
        <p14:creationId xmlns:p14="http://schemas.microsoft.com/office/powerpoint/2010/main" val="343973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23</a:t>
            </a:fld>
            <a:endParaRPr lang="en-US"/>
          </a:p>
        </p:txBody>
      </p:sp>
    </p:spTree>
    <p:extLst>
      <p:ext uri="{BB962C8B-B14F-4D97-AF65-F5344CB8AC3E}">
        <p14:creationId xmlns:p14="http://schemas.microsoft.com/office/powerpoint/2010/main" val="266207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fr-FR"/>
              <a:t>La production de cette resource a été rendue possible grâce à une contribution financière de Santé Canada.</a:t>
            </a:r>
          </a:p>
        </p:txBody>
      </p:sp>
      <p:sp>
        <p:nvSpPr>
          <p:cNvPr id="4" name="Slide Number Placeholder 3"/>
          <p:cNvSpPr>
            <a:spLocks noGrp="1"/>
          </p:cNvSpPr>
          <p:nvPr>
            <p:ph type="sldNum" sz="quarter" idx="10"/>
          </p:nvPr>
        </p:nvSpPr>
        <p:spPr/>
        <p:txBody>
          <a:bodyPr/>
          <a:lstStyle/>
          <a:p>
            <a:fld id="{FC983999-90EC-4307-9DF8-30C1AF0ABDD7}" type="slidenum">
              <a:rPr lang="en-US" smtClean="0"/>
              <a:t>24</a:t>
            </a:fld>
            <a:endParaRPr lang="en-US"/>
          </a:p>
        </p:txBody>
      </p:sp>
    </p:spTree>
    <p:extLst>
      <p:ext uri="{BB962C8B-B14F-4D97-AF65-F5344CB8AC3E}">
        <p14:creationId xmlns:p14="http://schemas.microsoft.com/office/powerpoint/2010/main" val="68187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a:t>Remarques</a:t>
            </a:r>
            <a:r>
              <a:rPr lang="en-US" b="1" dirty="0"/>
              <a:t> pour les </a:t>
            </a:r>
            <a:r>
              <a:rPr lang="en-US" b="1" dirty="0" err="1"/>
              <a:t>enseignants</a:t>
            </a:r>
            <a:r>
              <a:rPr lang="en-US" b="1" dirty="0"/>
              <a:t> :</a:t>
            </a:r>
          </a:p>
          <a:p>
            <a:pPr defTabSz="931774">
              <a:defRPr/>
            </a:pPr>
            <a:r>
              <a:rPr lang="en-US" dirty="0" err="1"/>
              <a:t>Supprimez</a:t>
            </a:r>
            <a:r>
              <a:rPr lang="en-US" dirty="0"/>
              <a:t> les </a:t>
            </a:r>
            <a:r>
              <a:rPr lang="en-US" dirty="0" err="1"/>
              <a:t>diapositives</a:t>
            </a:r>
            <a:r>
              <a:rPr lang="en-US" dirty="0"/>
              <a:t> 1 à 3; </a:t>
            </a:r>
            <a:r>
              <a:rPr lang="en-US" dirty="0" err="1"/>
              <a:t>il</a:t>
            </a:r>
            <a:r>
              <a:rPr lang="en-US" dirty="0"/>
              <a:t> </a:t>
            </a:r>
            <a:r>
              <a:rPr lang="en-US" dirty="0" err="1"/>
              <a:t>s’agit</a:t>
            </a:r>
            <a:r>
              <a:rPr lang="en-US" dirty="0"/>
              <a:t> </a:t>
            </a:r>
            <a:r>
              <a:rPr lang="en-US" dirty="0" err="1"/>
              <a:t>d’instructions</a:t>
            </a:r>
            <a:r>
              <a:rPr lang="en-US" dirty="0"/>
              <a:t>.</a:t>
            </a:r>
          </a:p>
          <a:p>
            <a:pPr defTabSz="931774">
              <a:defRPr/>
            </a:pPr>
            <a:endParaRPr lang="en-US" dirty="0"/>
          </a:p>
          <a:p>
            <a:pPr defTabSz="931774">
              <a:defRPr/>
            </a:pPr>
            <a:r>
              <a:rPr lang="en-US" dirty="0" err="1"/>
              <a:t>Ces</a:t>
            </a:r>
            <a:r>
              <a:rPr lang="en-US" dirty="0"/>
              <a:t> </a:t>
            </a:r>
            <a:r>
              <a:rPr lang="en-US" dirty="0" err="1"/>
              <a:t>diapositives</a:t>
            </a:r>
            <a:r>
              <a:rPr lang="en-US" dirty="0"/>
              <a:t> de </a:t>
            </a:r>
            <a:r>
              <a:rPr lang="en-US" dirty="0" err="1"/>
              <a:t>cours</a:t>
            </a:r>
            <a:r>
              <a:rPr lang="en-US" dirty="0"/>
              <a:t> </a:t>
            </a:r>
            <a:r>
              <a:rPr lang="en-US" dirty="0" err="1"/>
              <a:t>sont</a:t>
            </a:r>
            <a:r>
              <a:rPr lang="en-US" dirty="0"/>
              <a:t> </a:t>
            </a:r>
            <a:r>
              <a:rPr lang="en-US" dirty="0" err="1"/>
              <a:t>conçues</a:t>
            </a:r>
            <a:r>
              <a:rPr lang="en-US" dirty="0"/>
              <a:t> pour aider à </a:t>
            </a:r>
            <a:r>
              <a:rPr lang="en-US" dirty="0" err="1"/>
              <a:t>l'enseignement</a:t>
            </a:r>
            <a:r>
              <a:rPr lang="en-US" dirty="0"/>
              <a:t> des </a:t>
            </a:r>
            <a:r>
              <a:rPr lang="en-US" dirty="0" err="1"/>
              <a:t>cours</a:t>
            </a:r>
            <a:r>
              <a:rPr lang="en-US" dirty="0"/>
              <a:t> sur les </a:t>
            </a:r>
            <a:r>
              <a:rPr lang="en-US" dirty="0" err="1"/>
              <a:t>politiques</a:t>
            </a:r>
            <a:r>
              <a:rPr lang="en-US" dirty="0"/>
              <a:t> de santé </a:t>
            </a:r>
            <a:r>
              <a:rPr lang="en-US" dirty="0" err="1"/>
              <a:t>publique</a:t>
            </a:r>
            <a:r>
              <a:rPr lang="en-US" dirty="0"/>
              <a:t>. </a:t>
            </a:r>
            <a:r>
              <a:rPr lang="en-US" dirty="0" err="1"/>
              <a:t>N’hésitez</a:t>
            </a:r>
            <a:r>
              <a:rPr lang="en-US" dirty="0"/>
              <a:t> pas à les adapter à </a:t>
            </a:r>
            <a:r>
              <a:rPr lang="en-US" dirty="0" err="1"/>
              <a:t>votre</a:t>
            </a:r>
            <a:r>
              <a:rPr lang="en-US" dirty="0"/>
              <a:t> </a:t>
            </a:r>
            <a:r>
              <a:rPr lang="en-US" dirty="0" err="1"/>
              <a:t>convenance</a:t>
            </a:r>
            <a:r>
              <a:rPr lang="en-US" dirty="0"/>
              <a:t>.</a:t>
            </a:r>
          </a:p>
          <a:p>
            <a:pPr defTabSz="931774">
              <a:defRPr/>
            </a:pPr>
            <a:endParaRPr lang="en-US" dirty="0"/>
          </a:p>
          <a:p>
            <a:pPr defTabSz="931774">
              <a:defRPr/>
            </a:pPr>
            <a:r>
              <a:rPr lang="en-US" dirty="0" err="1"/>
              <a:t>Veuillez</a:t>
            </a:r>
            <a:r>
              <a:rPr lang="en-US" dirty="0"/>
              <a:t> consulter la </a:t>
            </a:r>
            <a:r>
              <a:rPr lang="en-US" dirty="0" err="1"/>
              <a:t>partie</a:t>
            </a:r>
            <a:r>
              <a:rPr lang="en-US" dirty="0"/>
              <a:t> des notes de </a:t>
            </a:r>
            <a:r>
              <a:rPr lang="en-US" dirty="0" err="1"/>
              <a:t>chaque</a:t>
            </a:r>
            <a:r>
              <a:rPr lang="en-US" dirty="0"/>
              <a:t> </a:t>
            </a:r>
            <a:r>
              <a:rPr lang="en-US" dirty="0" err="1"/>
              <a:t>diapositive</a:t>
            </a:r>
            <a:r>
              <a:rPr lang="en-US" dirty="0"/>
              <a:t> </a:t>
            </a:r>
            <a:r>
              <a:rPr lang="en-US" dirty="0" err="1"/>
              <a:t>dans</a:t>
            </a:r>
            <a:r>
              <a:rPr lang="en-US" dirty="0"/>
              <a:t> </a:t>
            </a:r>
            <a:r>
              <a:rPr lang="en-US" dirty="0" err="1"/>
              <a:t>laquelle</a:t>
            </a:r>
            <a:r>
              <a:rPr lang="en-US" dirty="0"/>
              <a:t> se </a:t>
            </a:r>
            <a:r>
              <a:rPr lang="en-US" dirty="0" err="1"/>
              <a:t>trouvent</a:t>
            </a:r>
            <a:r>
              <a:rPr lang="en-US" dirty="0"/>
              <a:t> :</a:t>
            </a:r>
          </a:p>
          <a:p>
            <a:pPr defTabSz="931774">
              <a:defRPr/>
            </a:pPr>
            <a:r>
              <a:rPr lang="en-US" dirty="0"/>
              <a:t> des sources </a:t>
            </a:r>
            <a:r>
              <a:rPr lang="en-US" dirty="0" err="1"/>
              <a:t>d'information</a:t>
            </a:r>
            <a:r>
              <a:rPr lang="en-US" dirty="0"/>
              <a:t>; </a:t>
            </a:r>
          </a:p>
          <a:p>
            <a:pPr defTabSz="931774">
              <a:defRPr/>
            </a:pPr>
            <a:r>
              <a:rPr lang="en-US" dirty="0"/>
              <a:t> des </a:t>
            </a:r>
            <a:r>
              <a:rPr lang="en-US" dirty="0" err="1"/>
              <a:t>remarques</a:t>
            </a:r>
            <a:r>
              <a:rPr lang="en-US" dirty="0"/>
              <a:t> pour les </a:t>
            </a:r>
            <a:r>
              <a:rPr lang="en-US" dirty="0" err="1"/>
              <a:t>enseignants</a:t>
            </a:r>
            <a:r>
              <a:rPr lang="en-US" dirty="0"/>
              <a:t>; </a:t>
            </a:r>
          </a:p>
          <a:p>
            <a:pPr defTabSz="931774">
              <a:defRPr/>
            </a:pPr>
            <a:r>
              <a:rPr lang="en-US" dirty="0"/>
              <a:t> des </a:t>
            </a:r>
            <a:r>
              <a:rPr lang="en-US" dirty="0" err="1"/>
              <a:t>informations</a:t>
            </a:r>
            <a:r>
              <a:rPr lang="en-US" dirty="0"/>
              <a:t> sur le </a:t>
            </a:r>
            <a:r>
              <a:rPr lang="en-US" dirty="0" err="1"/>
              <a:t>contexte</a:t>
            </a:r>
            <a:r>
              <a:rPr lang="en-US" dirty="0"/>
              <a:t>; </a:t>
            </a:r>
          </a:p>
          <a:p>
            <a:pPr defTabSz="931774">
              <a:defRPr/>
            </a:pPr>
            <a:r>
              <a:rPr lang="en-US" dirty="0"/>
              <a:t> des notes </a:t>
            </a:r>
            <a:r>
              <a:rPr lang="en-US" dirty="0" err="1"/>
              <a:t>d’intervention</a:t>
            </a:r>
            <a:r>
              <a:rPr lang="en-US" dirty="0"/>
              <a:t> </a:t>
            </a:r>
            <a:r>
              <a:rPr lang="en-US" dirty="0" err="1"/>
              <a:t>préliminaires</a:t>
            </a:r>
            <a:r>
              <a:rPr lang="en-US" dirty="0"/>
              <a:t>.</a:t>
            </a:r>
          </a:p>
          <a:p>
            <a:pPr defTabSz="931774">
              <a:defRPr/>
            </a:pPr>
            <a:endParaRPr lang="en-US" dirty="0"/>
          </a:p>
          <a:p>
            <a:pPr defTabSz="931774">
              <a:defRPr/>
            </a:pPr>
            <a:r>
              <a:rPr lang="en-US" dirty="0" err="1"/>
              <a:t>Une</a:t>
            </a:r>
            <a:r>
              <a:rPr lang="en-US" dirty="0"/>
              <a:t> </a:t>
            </a:r>
            <a:r>
              <a:rPr lang="en-US" dirty="0" err="1"/>
              <a:t>vidéo</a:t>
            </a:r>
            <a:r>
              <a:rPr lang="en-US" dirty="0"/>
              <a:t> et un document </a:t>
            </a:r>
            <a:r>
              <a:rPr lang="en-US" dirty="0" err="1"/>
              <a:t>d'information</a:t>
            </a:r>
            <a:r>
              <a:rPr lang="en-US" dirty="0"/>
              <a:t> </a:t>
            </a:r>
            <a:r>
              <a:rPr lang="en-US" dirty="0" err="1"/>
              <a:t>rapide</a:t>
            </a:r>
            <a:r>
              <a:rPr lang="en-US" dirty="0"/>
              <a:t> sur le </a:t>
            </a:r>
            <a:r>
              <a:rPr lang="en-US" dirty="0" err="1"/>
              <a:t>Répertoire</a:t>
            </a:r>
            <a:r>
              <a:rPr lang="en-US" dirty="0"/>
              <a:t> des </a:t>
            </a:r>
            <a:r>
              <a:rPr lang="en-US" dirty="0" err="1"/>
              <a:t>politiques</a:t>
            </a:r>
            <a:r>
              <a:rPr lang="en-US" dirty="0"/>
              <a:t> de </a:t>
            </a:r>
            <a:r>
              <a:rPr lang="en-US" dirty="0" err="1"/>
              <a:t>prévention</a:t>
            </a:r>
            <a:r>
              <a:rPr lang="en-US" dirty="0"/>
              <a:t> </a:t>
            </a:r>
            <a:r>
              <a:rPr lang="en-US" dirty="0" err="1"/>
              <a:t>sont</a:t>
            </a:r>
            <a:r>
              <a:rPr lang="en-US" dirty="0"/>
              <a:t> </a:t>
            </a:r>
            <a:r>
              <a:rPr lang="en-US" dirty="0" err="1"/>
              <a:t>également</a:t>
            </a:r>
            <a:r>
              <a:rPr lang="en-US" dirty="0"/>
              <a:t> </a:t>
            </a:r>
            <a:r>
              <a:rPr lang="en-US" dirty="0" err="1"/>
              <a:t>mis</a:t>
            </a:r>
            <a:r>
              <a:rPr lang="en-US" dirty="0"/>
              <a:t> à disposition des </a:t>
            </a:r>
            <a:r>
              <a:rPr lang="en-US" dirty="0" err="1"/>
              <a:t>étudiants</a:t>
            </a:r>
            <a:r>
              <a:rPr lang="en-US" dirty="0"/>
              <a:t> </a:t>
            </a:r>
            <a:r>
              <a:rPr lang="en-US" dirty="0" err="1"/>
              <a:t>diplômés</a:t>
            </a:r>
            <a:r>
              <a:rPr lang="en-US" dirty="0"/>
              <a:t> des </a:t>
            </a:r>
            <a:r>
              <a:rPr lang="en-US" dirty="0" err="1"/>
              <a:t>écoles</a:t>
            </a:r>
            <a:r>
              <a:rPr lang="en-US" dirty="0"/>
              <a:t> de la santé </a:t>
            </a:r>
            <a:r>
              <a:rPr lang="en-US" dirty="0" err="1"/>
              <a:t>publique</a:t>
            </a:r>
            <a:r>
              <a:rPr lang="en-US" dirty="0"/>
              <a:t> et des populations; </a:t>
            </a:r>
            <a:r>
              <a:rPr lang="en-US" dirty="0" err="1"/>
              <a:t>veuillez</a:t>
            </a:r>
            <a:r>
              <a:rPr lang="en-US" dirty="0"/>
              <a:t> </a:t>
            </a:r>
            <a:r>
              <a:rPr lang="en-US" dirty="0" err="1"/>
              <a:t>vous</a:t>
            </a:r>
            <a:r>
              <a:rPr lang="en-US" dirty="0"/>
              <a:t> reporter aux </a:t>
            </a:r>
            <a:r>
              <a:rPr lang="en-US" dirty="0" err="1"/>
              <a:t>diapositives</a:t>
            </a:r>
            <a:r>
              <a:rPr lang="en-US" dirty="0"/>
              <a:t> 15 + 18.</a:t>
            </a:r>
          </a:p>
        </p:txBody>
      </p:sp>
      <p:sp>
        <p:nvSpPr>
          <p:cNvPr id="4" name="Slide Number Placeholder 3"/>
          <p:cNvSpPr>
            <a:spLocks noGrp="1"/>
          </p:cNvSpPr>
          <p:nvPr>
            <p:ph type="sldNum" sz="quarter" idx="10"/>
          </p:nvPr>
        </p:nvSpPr>
        <p:spPr/>
        <p:txBody>
          <a:bodyPr/>
          <a:lstStyle/>
          <a:p>
            <a:fld id="{FC983999-90EC-4307-9DF8-30C1AF0ABDD7}" type="slidenum">
              <a:rPr lang="en-US" smtClean="0"/>
              <a:t>3</a:t>
            </a:fld>
            <a:endParaRPr lang="en-US"/>
          </a:p>
        </p:txBody>
      </p:sp>
    </p:spTree>
    <p:extLst>
      <p:ext uri="{BB962C8B-B14F-4D97-AF65-F5344CB8AC3E}">
        <p14:creationId xmlns:p14="http://schemas.microsoft.com/office/powerpoint/2010/main" val="28452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983999-90EC-4307-9DF8-30C1AF0ABDD7}" type="slidenum">
              <a:rPr lang="en-US" smtClean="0"/>
              <a:t>4</a:t>
            </a:fld>
            <a:endParaRPr lang="en-US"/>
          </a:p>
        </p:txBody>
      </p:sp>
    </p:spTree>
    <p:extLst>
      <p:ext uri="{BB962C8B-B14F-4D97-AF65-F5344CB8AC3E}">
        <p14:creationId xmlns:p14="http://schemas.microsoft.com/office/powerpoint/2010/main" val="39594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a:t>Source :</a:t>
            </a:r>
          </a:p>
          <a:p>
            <a:pPr defTabSz="931774">
              <a:defRPr/>
            </a:pPr>
            <a:r>
              <a:rPr lang="en-CA"/>
              <a:t>Organisation mondiale de la santé, Charte d'Ottawa pour la promotion de la santé, première Conférence internationale pour la promotion de la santé, Ottawa, le 21 novembre 1986</a:t>
            </a:r>
          </a:p>
          <a:p>
            <a:pPr defTabSz="931774">
              <a:defRPr/>
            </a:pPr>
            <a:r>
              <a:rPr lang="en-CA"/>
              <a:t>http://www.who.int/healthpromotion/conferences/previous/ottawa/en/ </a:t>
            </a:r>
          </a:p>
          <a:p>
            <a:pPr defTabSz="931774">
              <a:defRPr/>
            </a:pPr>
            <a:endParaRPr lang="en-CA"/>
          </a:p>
          <a:p>
            <a:pPr defTabSz="931774">
              <a:defRPr/>
            </a:pPr>
            <a:r>
              <a:rPr lang="en-CA" b="1"/>
              <a:t>Notes d’intervention :</a:t>
            </a:r>
          </a:p>
          <a:p>
            <a:pPr defTabSz="931774">
              <a:defRPr/>
            </a:pPr>
            <a:r>
              <a:rPr lang="en-CA"/>
              <a:t>Il est de notoriété publique que les politiques de santé publique, sous la forme de lois, ont eu des répercussions importantes sur l'état de santé des populations. </a:t>
            </a:r>
          </a:p>
          <a:p>
            <a:pPr defTabSz="931774">
              <a:defRPr/>
            </a:pPr>
            <a:endParaRPr lang="en-CA"/>
          </a:p>
          <a:p>
            <a:pPr defTabSz="931774">
              <a:defRPr/>
            </a:pPr>
            <a:r>
              <a:rPr lang="en-CA"/>
              <a:t>Les changements de politiques, comme les lois sur les ceintures de sécurité ou les règlements régissant les limites d’exposition admissibles sur le lieu de travail, ont eu un impact profond sur la santé de notre population.</a:t>
            </a:r>
          </a:p>
        </p:txBody>
      </p:sp>
      <p:sp>
        <p:nvSpPr>
          <p:cNvPr id="4" name="Slide Number Placeholder 3"/>
          <p:cNvSpPr>
            <a:spLocks noGrp="1"/>
          </p:cNvSpPr>
          <p:nvPr>
            <p:ph type="sldNum" sz="quarter" idx="10"/>
          </p:nvPr>
        </p:nvSpPr>
        <p:spPr/>
        <p:txBody>
          <a:bodyPr/>
          <a:lstStyle/>
          <a:p>
            <a:fld id="{FC983999-90EC-4307-9DF8-30C1AF0ABDD7}" type="slidenum">
              <a:rPr lang="en-US" smtClean="0"/>
              <a:t>5</a:t>
            </a:fld>
            <a:endParaRPr lang="en-US"/>
          </a:p>
        </p:txBody>
      </p:sp>
    </p:spTree>
    <p:extLst>
      <p:ext uri="{BB962C8B-B14F-4D97-AF65-F5344CB8AC3E}">
        <p14:creationId xmlns:p14="http://schemas.microsoft.com/office/powerpoint/2010/main" val="165218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defRPr/>
            </a:pPr>
            <a:r>
              <a:rPr lang="en-US" b="1" dirty="0"/>
              <a:t>Source : </a:t>
            </a:r>
          </a:p>
          <a:p>
            <a:pPr eaLnBrk="1" hangingPunct="1">
              <a:defRPr/>
            </a:pPr>
            <a:r>
              <a:rPr lang="fr-FR" b="0" dirty="0"/>
              <a:t>Agence de la santé publique du Canada</a:t>
            </a:r>
          </a:p>
          <a:p>
            <a:pPr eaLnBrk="1" hangingPunct="1">
              <a:defRPr/>
            </a:pPr>
            <a:r>
              <a:rPr lang="en-US" dirty="0"/>
              <a:t>http://www.phac-aspc.gc.ca/php-psp/ccph-cesp/about_cc-apropos_ce-fra.php</a:t>
            </a:r>
          </a:p>
          <a:p>
            <a:pPr eaLnBrk="1" hangingPunct="1">
              <a:defRPr/>
            </a:pPr>
            <a:endParaRPr lang="en-US" b="1" dirty="0"/>
          </a:p>
          <a:p>
            <a:pPr eaLnBrk="1" hangingPunct="1">
              <a:defRPr/>
            </a:pPr>
            <a:r>
              <a:rPr lang="en-US" b="1" dirty="0"/>
              <a:t>Notes </a:t>
            </a:r>
            <a:r>
              <a:rPr lang="en-US" b="1" dirty="0" err="1"/>
              <a:t>d’intervention</a:t>
            </a:r>
            <a:r>
              <a:rPr lang="en-US" b="1" dirty="0"/>
              <a:t> :</a:t>
            </a:r>
          </a:p>
          <a:p>
            <a:pPr eaLnBrk="1" hangingPunct="1">
              <a:defRPr/>
            </a:pPr>
            <a:r>
              <a:rPr lang="fr-CA" dirty="0"/>
              <a:t>Afin que le Canada de demain soit en meilleure santé, il faut partager efficacement dès aujourd’hui les connaissances sur les politiques. </a:t>
            </a:r>
          </a:p>
          <a:p>
            <a:pPr eaLnBrk="1" hangingPunct="1">
              <a:defRPr/>
            </a:pPr>
            <a:endParaRPr lang="en-US" dirty="0"/>
          </a:p>
          <a:p>
            <a:pPr eaLnBrk="1" hangingPunct="1">
              <a:defRPr/>
            </a:pPr>
            <a:br>
              <a:rPr lang="en-US" b="1" dirty="0"/>
            </a:br>
            <a:r>
              <a:rPr lang="en-US" b="1" dirty="0" err="1"/>
              <a:t>Contexte</a:t>
            </a:r>
            <a:r>
              <a:rPr lang="en-US" b="1" dirty="0"/>
              <a:t> :</a:t>
            </a:r>
          </a:p>
          <a:p>
            <a:pPr eaLnBrk="1" hangingPunct="1">
              <a:defRPr/>
            </a:pPr>
            <a:r>
              <a:rPr lang="fr-FR" dirty="0"/>
              <a:t>3.0 Planification, mise en œuvre et évaluation de politiques et de programmes</a:t>
            </a:r>
          </a:p>
          <a:p>
            <a:pPr eaLnBrk="1" hangingPunct="1">
              <a:defRPr/>
            </a:pPr>
            <a:r>
              <a:rPr lang="fr-FR" dirty="0"/>
              <a:t>Cette catégorie décrit les compétences essentielles requises pour le choix d'options stratégiques ainsi que pour la planification, la mise en œuvre et </a:t>
            </a:r>
            <a:r>
              <a:rPr lang="fr-FR" u="sng" dirty="0">
                <a:hlinkClick r:id="rId3"/>
              </a:rPr>
              <a:t>l'évaluation</a:t>
            </a:r>
            <a:r>
              <a:rPr lang="fr-FR" dirty="0"/>
              <a:t> des politiques et des programmes de santé publique. Elle comprend également la gestion des incidents tels que les éclosions de maladie et les situations d’urgences et de catastrophes.</a:t>
            </a:r>
          </a:p>
          <a:p>
            <a:pPr>
              <a:defRPr/>
            </a:pPr>
            <a:endParaRPr lang="fr-FR" dirty="0"/>
          </a:p>
          <a:p>
            <a:pPr>
              <a:defRPr/>
            </a:pPr>
            <a:r>
              <a:rPr lang="fr-FR" dirty="0"/>
              <a:t>Un praticien en santé publique est capable…</a:t>
            </a:r>
          </a:p>
          <a:p>
            <a:pPr eaLnBrk="1" hangingPunct="1">
              <a:defRPr/>
            </a:pPr>
            <a:endParaRPr lang="fr-FR" b="1" dirty="0"/>
          </a:p>
          <a:p>
            <a:pPr eaLnBrk="1" hangingPunct="1">
              <a:defRPr/>
            </a:pPr>
            <a:r>
              <a:rPr lang="fr-FR" dirty="0"/>
              <a:t>3.1 De décrire les options en matière de politiques et de programmes pour remédier à un problème de santé publique en particulier.</a:t>
            </a:r>
          </a:p>
          <a:p>
            <a:pPr lvl="1" eaLnBrk="1" hangingPunct="1">
              <a:defRPr/>
            </a:pPr>
            <a:r>
              <a:rPr lang="fr-FR" dirty="0"/>
              <a:t>Travailleur de première ligne : Déterminer quels programmes et activités d’intervention en milieu scolaire pourraient être mis en œuvre pour freiner le taux croissant d’infections transmises sexuellement chez les jeunes.</a:t>
            </a:r>
          </a:p>
          <a:p>
            <a:pPr eaLnBrk="1" hangingPunct="1">
              <a:defRPr/>
            </a:pPr>
            <a:r>
              <a:rPr lang="fr-FR" dirty="0"/>
              <a:t>3.2 De décrire les implications de chaque choix, notamment ceux s'appliquant aux </a:t>
            </a:r>
            <a:r>
              <a:rPr lang="fr-FR" u="sng" dirty="0">
                <a:hlinkClick r:id="rId4"/>
              </a:rPr>
              <a:t>déterminants de la santé</a:t>
            </a:r>
            <a:r>
              <a:rPr lang="fr-FR" dirty="0"/>
              <a:t> et recommander ou choisir une piste d'action.</a:t>
            </a:r>
          </a:p>
          <a:p>
            <a:pPr lvl="1" eaLnBrk="1" hangingPunct="1">
              <a:defRPr/>
            </a:pPr>
            <a:r>
              <a:rPr lang="fr-FR" dirty="0"/>
              <a:t>Travailleur de première ligne : Explorer les conséquences sociales et économiques d’un programme d’éducation sur l’acide folique destiné aux adolescentes et décider d’aller de l’avant ou non.</a:t>
            </a:r>
          </a:p>
          <a:p>
            <a:pPr eaLnBrk="1" hangingPunct="1">
              <a:defRPr/>
            </a:pPr>
            <a:r>
              <a:rPr lang="fr-FR" dirty="0"/>
              <a:t>3.3 D’élaborer un plan de mise en œuvre suivant les </a:t>
            </a:r>
            <a:r>
              <a:rPr lang="fr-FR" u="sng" dirty="0">
                <a:hlinkClick r:id="rId5"/>
              </a:rPr>
              <a:t>faits probants</a:t>
            </a:r>
            <a:r>
              <a:rPr lang="fr-FR" dirty="0"/>
              <a:t> pertinents, les lois, les procédures de gestion des urgences, la réglementation et les politiques.</a:t>
            </a:r>
          </a:p>
          <a:p>
            <a:pPr lvl="1" eaLnBrk="1" hangingPunct="1">
              <a:defRPr/>
            </a:pPr>
            <a:r>
              <a:rPr lang="fr-FR" dirty="0"/>
              <a:t>Consultant/spécialiste : Établir un ordre de priorité pour l’élaboration d’un modèle logique d’inspection de restaurants, avec arguments à l’appui, et élaborer un plan de mise en œuvre pour chaque priorité.</a:t>
            </a:r>
          </a:p>
          <a:p>
            <a:pPr eaLnBrk="1" hangingPunct="1">
              <a:defRPr/>
            </a:pPr>
            <a:r>
              <a:rPr lang="fr-FR" dirty="0"/>
              <a:t>3.4 De mettre en œuvre une politique ou un programme et de prendre des mesures appropriées pour remédier à un problème de santé publique particulier.</a:t>
            </a:r>
          </a:p>
          <a:p>
            <a:pPr lvl="1" eaLnBrk="1" hangingPunct="1">
              <a:defRPr/>
            </a:pPr>
            <a:r>
              <a:rPr lang="fr-FR" dirty="0"/>
              <a:t>Consultant/spécialiste : Suivre le plan d’intervention d’urgence de l’organisation dans l’éventualité d’une éclosion de maladie ou d’une urgence.</a:t>
            </a:r>
          </a:p>
          <a:p>
            <a:pPr eaLnBrk="1" hangingPunct="1">
              <a:defRPr/>
            </a:pPr>
            <a:r>
              <a:rPr lang="fr-FR" dirty="0"/>
              <a:t>3.5 De faire la preuve qu’il est capable de mettre en œuvre des lignes directrices de pratique efficaces.</a:t>
            </a:r>
          </a:p>
          <a:p>
            <a:pPr lvl="1" eaLnBrk="1" hangingPunct="1">
              <a:defRPr/>
            </a:pPr>
            <a:r>
              <a:rPr lang="fr-FR" dirty="0"/>
              <a:t>Travailleur de première ligne : Appliquer comme il se doit les mesures universelles de lutte contre les infections.</a:t>
            </a:r>
          </a:p>
          <a:p>
            <a:pPr eaLnBrk="1" hangingPunct="1">
              <a:defRPr/>
            </a:pPr>
            <a:r>
              <a:rPr lang="fr-FR" dirty="0"/>
              <a:t>3.6 </a:t>
            </a:r>
            <a:r>
              <a:rPr lang="fr-FR" u="sng" dirty="0">
                <a:hlinkClick r:id="rId6"/>
              </a:rPr>
              <a:t>D’évaluer</a:t>
            </a:r>
            <a:r>
              <a:rPr lang="fr-FR" dirty="0"/>
              <a:t> une mesure, une politique ou un programme.</a:t>
            </a:r>
          </a:p>
          <a:p>
            <a:pPr lvl="1" eaLnBrk="1" hangingPunct="1">
              <a:defRPr/>
            </a:pPr>
            <a:r>
              <a:rPr lang="fr-FR" dirty="0"/>
              <a:t>Travailleur de première ligne : Élaborer et mettre en œuvre, en collaboration avec les intervenants du milieu, un plan d’évaluation pour un programme de promotion d’un milieu de travail sans fumée.</a:t>
            </a:r>
          </a:p>
          <a:p>
            <a:pPr eaLnBrk="1" hangingPunct="1">
              <a:defRPr/>
            </a:pPr>
            <a:r>
              <a:rPr lang="fr-FR" dirty="0"/>
              <a:t>3.7 De démontrer les habiletés requises pour établir et respecter les priorités et pour optimiser les résultats en fonction des ressources disponibles.</a:t>
            </a:r>
          </a:p>
          <a:p>
            <a:pPr lvl="1" eaLnBrk="1" hangingPunct="1">
              <a:defRPr/>
            </a:pPr>
            <a:r>
              <a:rPr lang="fr-FR" dirty="0"/>
              <a:t>Travailleur de première ligne : En se fondant sur les ressources existantes, établir les interventions prioritaires favorisant une consommation plus sécuritaire de crack, dans le cadre d’un programme local de réduction des méfaits.</a:t>
            </a:r>
          </a:p>
          <a:p>
            <a:pPr eaLnBrk="1" hangingPunct="1">
              <a:defRPr/>
            </a:pPr>
            <a:r>
              <a:rPr lang="fr-FR" dirty="0"/>
              <a:t>3.8 De faire la preuve qu’il est capable de s’acquitter de rôles fonctionnels en réaction à des urgences en santé publique.</a:t>
            </a:r>
          </a:p>
          <a:p>
            <a:pPr lvl="1" eaLnBrk="1" hangingPunct="1">
              <a:defRPr/>
            </a:pPr>
            <a:r>
              <a:rPr lang="fr-FR" dirty="0"/>
              <a:t>Travailleur de première ligne : Bien connaître le manuel de gestion des situations d’urgence de l’organisation.</a:t>
            </a:r>
          </a:p>
          <a:p>
            <a:pPr lvl="1" eaLnBrk="1" hangingPunct="1">
              <a:defRPr/>
            </a:pPr>
            <a:r>
              <a:rPr lang="fr-FR" dirty="0"/>
              <a:t>Gestionnaire/superviseur : Organiser une séance de </a:t>
            </a:r>
            <a:r>
              <a:rPr lang="fr-FR" dirty="0" err="1"/>
              <a:t>debriefing</a:t>
            </a:r>
            <a:r>
              <a:rPr lang="fr-FR" dirty="0"/>
              <a:t> après un incident touchant la santé publique pour déterminer quelles sont les leçons tirées et évaluer le besoin d’une intervention de récupération pour les membres de l’équipe concernés.</a:t>
            </a:r>
          </a:p>
        </p:txBody>
      </p:sp>
      <p:sp>
        <p:nvSpPr>
          <p:cNvPr id="4" name="Slide Number Placeholder 3"/>
          <p:cNvSpPr>
            <a:spLocks noGrp="1"/>
          </p:cNvSpPr>
          <p:nvPr>
            <p:ph type="sldNum" sz="quarter" idx="10"/>
          </p:nvPr>
        </p:nvSpPr>
        <p:spPr/>
        <p:txBody>
          <a:bodyPr/>
          <a:lstStyle/>
          <a:p>
            <a:fld id="{FC983999-90EC-4307-9DF8-30C1AF0ABDD7}" type="slidenum">
              <a:rPr lang="en-US" smtClean="0"/>
              <a:t>6</a:t>
            </a:fld>
            <a:endParaRPr lang="en-US"/>
          </a:p>
        </p:txBody>
      </p:sp>
    </p:spTree>
    <p:extLst>
      <p:ext uri="{BB962C8B-B14F-4D97-AF65-F5344CB8AC3E}">
        <p14:creationId xmlns:p14="http://schemas.microsoft.com/office/powerpoint/2010/main" val="20635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fr-FR" b="1"/>
              <a:t>Source :</a:t>
            </a:r>
          </a:p>
          <a:p>
            <a:pPr eaLnBrk="1" hangingPunct="1"/>
            <a:r>
              <a:rPr lang="fr-FR" altLang="fr-FR"/>
              <a:t>Centre de collaboration nationale des méthodes et outils</a:t>
            </a:r>
          </a:p>
          <a:p>
            <a:pPr eaLnBrk="1" hangingPunct="1"/>
            <a:r>
              <a:rPr lang="en-CA" altLang="fr-FR"/>
              <a:t>http://www.nccmt.ca/fr/perfectionnement-professionnel/eiph</a:t>
            </a:r>
          </a:p>
          <a:p>
            <a:pPr eaLnBrk="1" hangingPunct="1"/>
            <a:endParaRPr lang="en-CA" altLang="fr-FR" b="1"/>
          </a:p>
          <a:p>
            <a:pPr eaLnBrk="1" hangingPunct="1"/>
            <a:r>
              <a:rPr lang="en-CA" altLang="fr-FR" b="1"/>
              <a:t>Notes d’intervention :</a:t>
            </a:r>
          </a:p>
          <a:p>
            <a:pPr eaLnBrk="1" hangingPunct="1"/>
            <a:r>
              <a:rPr lang="fr-FR" altLang="fr-FR"/>
              <a:t>La prise de décision fondée sur les données probantes consiste à intégrer les meilleurs résultats de la recherche dans le processus de prise de décision. Des facteurs additionnels - questions de santé communautaire et contexte local; préférences et actions communautaires et politiques; ressources en santé publique – créent un environnement dans lequel les résultats de la recherche sont interprétés et mis en application.</a:t>
            </a:r>
            <a:endParaRPr lang="en-CA" altLang="fr-FR"/>
          </a:p>
        </p:txBody>
      </p:sp>
      <p:sp>
        <p:nvSpPr>
          <p:cNvPr id="4" name="Slide Number Placeholder 3"/>
          <p:cNvSpPr>
            <a:spLocks noGrp="1"/>
          </p:cNvSpPr>
          <p:nvPr>
            <p:ph type="sldNum" sz="quarter" idx="10"/>
          </p:nvPr>
        </p:nvSpPr>
        <p:spPr/>
        <p:txBody>
          <a:bodyPr/>
          <a:lstStyle/>
          <a:p>
            <a:fld id="{FC983999-90EC-4307-9DF8-30C1AF0ABDD7}" type="slidenum">
              <a:rPr lang="en-US" smtClean="0"/>
              <a:t>7</a:t>
            </a:fld>
            <a:endParaRPr lang="en-US"/>
          </a:p>
        </p:txBody>
      </p:sp>
    </p:spTree>
    <p:extLst>
      <p:ext uri="{BB962C8B-B14F-4D97-AF65-F5344CB8AC3E}">
        <p14:creationId xmlns:p14="http://schemas.microsoft.com/office/powerpoint/2010/main" val="1931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CA" b="1" dirty="0"/>
              <a:t>Source :</a:t>
            </a:r>
          </a:p>
          <a:p>
            <a:pPr eaLnBrk="1" hangingPunct="1">
              <a:defRPr/>
            </a:pPr>
            <a:r>
              <a:rPr lang="fr-FR" dirty="0"/>
              <a:t>Centre de collaboration nationale des méthodes et outils</a:t>
            </a:r>
          </a:p>
          <a:p>
            <a:pPr eaLnBrk="1" hangingPunct="1">
              <a:defRPr/>
            </a:pPr>
            <a:r>
              <a:rPr lang="en-CA" dirty="0">
                <a:hlinkClick r:id="rId3"/>
              </a:rPr>
              <a:t>http://www.nccmt.ca/fr/perfectionnement-professionnel/eiph</a:t>
            </a:r>
            <a:r>
              <a:rPr lang="en-CA" dirty="0"/>
              <a:t> </a:t>
            </a:r>
          </a:p>
          <a:p>
            <a:pPr eaLnBrk="1" hangingPunct="1">
              <a:defRPr/>
            </a:pPr>
            <a:endParaRPr lang="en-CA" dirty="0"/>
          </a:p>
          <a:p>
            <a:pPr eaLnBrk="1" hangingPunct="1">
              <a:defRPr/>
            </a:pPr>
            <a:r>
              <a:rPr lang="en-CA" b="1" dirty="0"/>
              <a:t>Notes </a:t>
            </a:r>
            <a:r>
              <a:rPr lang="en-CA" b="1" dirty="0" err="1"/>
              <a:t>d’intervention</a:t>
            </a:r>
            <a:r>
              <a:rPr lang="en-CA" b="1" dirty="0"/>
              <a:t> :</a:t>
            </a:r>
          </a:p>
          <a:p>
            <a:pPr eaLnBrk="1" hangingPunct="1">
              <a:defRPr/>
            </a:pPr>
            <a:r>
              <a:rPr lang="fr-FR" dirty="0"/>
              <a:t>La prise de décision fondée sur les données probantes offre plusieurs avantages potentiels pour le secteur de la santé publique :</a:t>
            </a:r>
          </a:p>
          <a:p>
            <a:pPr marL="174708" indent="-174708">
              <a:buFont typeface="Arial" panose="020B0604020202020204" pitchFamily="34" charset="0"/>
              <a:buChar char="•"/>
              <a:defRPr/>
            </a:pPr>
            <a:r>
              <a:rPr lang="fr-FR" dirty="0"/>
              <a:t>adoption des interventions les plus efficaces, au meilleur coût </a:t>
            </a:r>
            <a:r>
              <a:rPr lang="en-US" dirty="0"/>
              <a:t>possible;</a:t>
            </a:r>
          </a:p>
          <a:p>
            <a:pPr marL="174708" indent="-174708">
              <a:buFont typeface="Arial" panose="020B0604020202020204" pitchFamily="34" charset="0"/>
              <a:buChar char="•"/>
              <a:defRPr/>
            </a:pPr>
            <a:r>
              <a:rPr lang="fr-FR" dirty="0"/>
              <a:t>usage prudent de ressources limitées;</a:t>
            </a:r>
          </a:p>
          <a:p>
            <a:pPr marL="174708" indent="-174708">
              <a:buFont typeface="Arial" panose="020B0604020202020204" pitchFamily="34" charset="0"/>
              <a:buChar char="•"/>
              <a:defRPr/>
            </a:pPr>
            <a:r>
              <a:rPr lang="fr-FR" dirty="0"/>
              <a:t>des meilleurs résultats en matière de santé des individus et </a:t>
            </a:r>
            <a:r>
              <a:rPr lang="en-US" dirty="0"/>
              <a:t>de la population.</a:t>
            </a:r>
          </a:p>
          <a:p>
            <a:pPr eaLnBrk="1" hangingPunct="1">
              <a:spcBef>
                <a:spcPct val="0"/>
              </a:spcBef>
              <a:defRPr/>
            </a:pPr>
            <a:endParaRPr lang="en-US" altLang="en-US" dirty="0"/>
          </a:p>
          <a:p>
            <a:pPr eaLnBrk="1" hangingPunct="1">
              <a:spcBef>
                <a:spcPct val="0"/>
              </a:spcBef>
              <a:defRPr/>
            </a:pPr>
            <a:r>
              <a:rPr lang="fr-FR" altLang="en-US" b="1" dirty="0"/>
              <a:t>Et surtout, l'utilisation de données probantes en santé publique pour la prise de décision a permis de renforcer la crédibilité de ce domaine, tant en santé que dans d'autres secteurs.</a:t>
            </a:r>
          </a:p>
          <a:p>
            <a:pPr eaLnBrk="1" hangingPunct="1">
              <a:spcBef>
                <a:spcPct val="0"/>
              </a:spcBef>
              <a:defRPr/>
            </a:pPr>
            <a:endParaRPr lang="en-CA" altLang="en-US" b="1" dirty="0">
              <a:solidFill>
                <a:srgbClr val="000000"/>
              </a:solidFill>
            </a:endParaRPr>
          </a:p>
        </p:txBody>
      </p:sp>
      <p:sp>
        <p:nvSpPr>
          <p:cNvPr id="4" name="Slide Number Placeholder 3"/>
          <p:cNvSpPr>
            <a:spLocks noGrp="1"/>
          </p:cNvSpPr>
          <p:nvPr>
            <p:ph type="sldNum" sz="quarter" idx="10"/>
          </p:nvPr>
        </p:nvSpPr>
        <p:spPr/>
        <p:txBody>
          <a:bodyPr/>
          <a:lstStyle/>
          <a:p>
            <a:fld id="{FC983999-90EC-4307-9DF8-30C1AF0ABDD7}" type="slidenum">
              <a:rPr lang="en-US" smtClean="0"/>
              <a:t>8</a:t>
            </a:fld>
            <a:endParaRPr lang="en-US"/>
          </a:p>
        </p:txBody>
      </p:sp>
    </p:spTree>
    <p:extLst>
      <p:ext uri="{BB962C8B-B14F-4D97-AF65-F5344CB8AC3E}">
        <p14:creationId xmlns:p14="http://schemas.microsoft.com/office/powerpoint/2010/main" val="43136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CA" altLang="fr-FR" b="1"/>
              <a:t>Notes d’intervention :</a:t>
            </a:r>
          </a:p>
          <a:p>
            <a:pPr eaLnBrk="1" hangingPunct="1">
              <a:spcBef>
                <a:spcPct val="0"/>
              </a:spcBef>
            </a:pPr>
            <a:r>
              <a:rPr lang="fr-FR" altLang="en-US" b="0"/>
              <a:t>Toutefois, nous savons que les problèmes de santé publique et les meilleures données probantes scientifiques </a:t>
            </a:r>
            <a:r>
              <a:rPr lang="fr-FR" altLang="en-US" b="0" i="1"/>
              <a:t>(animation) </a:t>
            </a:r>
          </a:p>
          <a:p>
            <a:pPr eaLnBrk="1" hangingPunct="1">
              <a:spcBef>
                <a:spcPct val="0"/>
              </a:spcBef>
            </a:pPr>
            <a:r>
              <a:rPr lang="fr-FR" altLang="en-US" b="0"/>
              <a:t>donnent rarement lieu à un changement de politique... Comment cela </a:t>
            </a:r>
            <a:r>
              <a:rPr lang="fr-FR" altLang="en-US" b="0">
                <a:solidFill>
                  <a:srgbClr val="000000"/>
                </a:solidFill>
              </a:rPr>
              <a:t>se fait-il?</a:t>
            </a:r>
          </a:p>
        </p:txBody>
      </p:sp>
      <p:sp>
        <p:nvSpPr>
          <p:cNvPr id="4" name="Slide Number Placeholder 3"/>
          <p:cNvSpPr>
            <a:spLocks noGrp="1"/>
          </p:cNvSpPr>
          <p:nvPr>
            <p:ph type="sldNum" sz="quarter" idx="10"/>
          </p:nvPr>
        </p:nvSpPr>
        <p:spPr/>
        <p:txBody>
          <a:bodyPr/>
          <a:lstStyle/>
          <a:p>
            <a:fld id="{FC983999-90EC-4307-9DF8-30C1AF0ABDD7}" type="slidenum">
              <a:rPr lang="en-US" smtClean="0"/>
              <a:t>9</a:t>
            </a:fld>
            <a:endParaRPr lang="en-US"/>
          </a:p>
        </p:txBody>
      </p:sp>
    </p:spTree>
    <p:extLst>
      <p:ext uri="{BB962C8B-B14F-4D97-AF65-F5344CB8AC3E}">
        <p14:creationId xmlns:p14="http://schemas.microsoft.com/office/powerpoint/2010/main" val="4196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015199"/>
            <a:ext cx="9144000" cy="50796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9912" y="2132856"/>
            <a:ext cx="4246240" cy="2448272"/>
          </a:xfrm>
          <a:prstGeom prst="rect">
            <a:avLst/>
          </a:prstGeom>
        </p:spPr>
        <p:txBody>
          <a:bodyPr>
            <a:normAutofit/>
          </a:bodyPr>
          <a:lstStyle>
            <a:lvl1pPr algn="l">
              <a:lnSpc>
                <a:spcPts val="3300"/>
              </a:lnSpc>
              <a:defRPr sz="2800" b="1" baseline="0">
                <a:solidFill>
                  <a:schemeClr val="bg1"/>
                </a:solidFill>
              </a:defRPr>
            </a:lvl1pPr>
          </a:lstStyle>
          <a:p>
            <a:r>
              <a:rPr lang="en-US" dirty="0"/>
              <a:t>Click to edit Master</a:t>
            </a:r>
            <a:br>
              <a:rPr lang="en-US" dirty="0"/>
            </a:br>
            <a:r>
              <a:rPr lang="en-US" dirty="0"/>
              <a:t>title style</a:t>
            </a:r>
          </a:p>
        </p:txBody>
      </p:sp>
      <p:sp>
        <p:nvSpPr>
          <p:cNvPr id="3" name="Subtitle 2"/>
          <p:cNvSpPr>
            <a:spLocks noGrp="1"/>
          </p:cNvSpPr>
          <p:nvPr>
            <p:ph type="subTitle" idx="1" hasCustomPrompt="1"/>
          </p:nvPr>
        </p:nvSpPr>
        <p:spPr>
          <a:xfrm>
            <a:off x="3779912" y="4653136"/>
            <a:ext cx="4246240" cy="288032"/>
          </a:xfrm>
          <a:prstGeom prst="rect">
            <a:avLst/>
          </a:prstGeom>
        </p:spPr>
        <p:txBody>
          <a:bodyPr>
            <a:normAutofit/>
          </a:bodyPr>
          <a:lstStyle>
            <a:lvl1pPr marL="0" indent="0" algn="l">
              <a:buNone/>
              <a:defRPr sz="1100" b="0" i="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l’auteur</a:t>
            </a:r>
            <a:endParaRPr lang="en-US" dirty="0"/>
          </a:p>
        </p:txBody>
      </p:sp>
      <p:sp>
        <p:nvSpPr>
          <p:cNvPr id="9" name="Text Placeholder 8"/>
          <p:cNvSpPr>
            <a:spLocks noGrp="1"/>
          </p:cNvSpPr>
          <p:nvPr>
            <p:ph type="body" sz="quarter" idx="10" hasCustomPrompt="1"/>
          </p:nvPr>
        </p:nvSpPr>
        <p:spPr>
          <a:xfrm>
            <a:off x="3782277" y="5013176"/>
            <a:ext cx="4243875" cy="288032"/>
          </a:xfrm>
          <a:prstGeom prst="rect">
            <a:avLst/>
          </a:prstGeom>
        </p:spPr>
        <p:txBody>
          <a:bodyPr>
            <a:normAutofit/>
          </a:bodyPr>
          <a:lstStyle>
            <a:lvl1pPr marL="0" indent="0">
              <a:buNone/>
              <a:defRPr sz="1100" b="0" cap="all" baseline="0">
                <a:solidFill>
                  <a:schemeClr val="bg1"/>
                </a:solidFill>
              </a:defRPr>
            </a:lvl1pPr>
            <a:lvl2pPr>
              <a:defRPr sz="1600" b="0"/>
            </a:lvl2pPr>
            <a:lvl3pPr>
              <a:defRPr sz="1600" b="0"/>
            </a:lvl3pPr>
            <a:lvl4pPr>
              <a:defRPr sz="1600" b="0"/>
            </a:lvl4pPr>
            <a:lvl5pPr>
              <a:defRPr sz="1600" b="0"/>
            </a:lvl5pPr>
          </a:lstStyle>
          <a:p>
            <a:pPr lvl="0"/>
            <a:r>
              <a:rPr lang="en-CA"/>
              <a:t>Cliquez pour modifier la date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42000"/>
            <a:ext cx="3175000" cy="2438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600" y="162000"/>
            <a:ext cx="1729422" cy="684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01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779912" y="2420888"/>
            <a:ext cx="4246240" cy="2448272"/>
          </a:xfrm>
          <a:prstGeom prst="rect">
            <a:avLst/>
          </a:prstGeom>
        </p:spPr>
        <p:txBody>
          <a:bodyPr>
            <a:normAutofit/>
          </a:bodyPr>
          <a:lstStyle>
            <a:lvl1pPr algn="l">
              <a:lnSpc>
                <a:spcPts val="4000"/>
              </a:lnSpc>
              <a:defRPr sz="3500" b="1" baseline="0">
                <a:solidFill>
                  <a:schemeClr val="bg1"/>
                </a:solidFill>
              </a:defRPr>
            </a:lvl1pPr>
          </a:lstStyle>
          <a:p>
            <a:r>
              <a:rPr lang="en-US" dirty="0"/>
              <a:t>Click to edit Master</a:t>
            </a:r>
            <a:br>
              <a:rPr lang="en-US" dirty="0"/>
            </a:br>
            <a:r>
              <a:rPr lang="en-US" dirty="0"/>
              <a:t>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600" y="162000"/>
            <a:ext cx="1729422" cy="684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211359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015200"/>
            <a:ext cx="9144000" cy="5079600"/>
          </a:xfrm>
          <a:prstGeom prst="rect">
            <a:avLst/>
          </a:prstGeom>
          <a:solidFill>
            <a:srgbClr val="55B1AD">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1"/>
            <a:ext cx="9144000" cy="1015200"/>
          </a:xfrm>
          <a:prstGeom prst="rect">
            <a:avLst/>
          </a:prstGeom>
          <a:solidFill>
            <a:srgbClr val="49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1152000" y="0"/>
            <a:ext cx="6552728" cy="1052736"/>
          </a:xfrm>
          <a:prstGeom prst="rect">
            <a:avLst/>
          </a:prstGeom>
        </p:spPr>
        <p:txBody>
          <a:bodyPr anchor="ctr" anchorCtr="0">
            <a:normAutofit/>
          </a:bodyPr>
          <a:lstStyle>
            <a:lvl1pPr algn="l">
              <a:lnSpc>
                <a:spcPct val="80000"/>
              </a:lnSpc>
              <a:defRPr sz="2300" baseline="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323528" y="6309320"/>
            <a:ext cx="405408" cy="365125"/>
          </a:xfrm>
          <a:prstGeom prst="rect">
            <a:avLst/>
          </a:prstGeom>
        </p:spPr>
        <p:txBody>
          <a:bodyPr/>
          <a:lstStyle>
            <a:lvl1pPr algn="l">
              <a:defRPr sz="1000" b="1">
                <a:solidFill>
                  <a:srgbClr val="0070C0"/>
                </a:solidFill>
              </a:defRPr>
            </a:lvl1pPr>
          </a:lstStyle>
          <a:p>
            <a:fld id="{C4A63B03-CE8E-41A3-ABC0-E6682684ECE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12191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51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digitalcommons.macalester.edu/poli_honors/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KdlMx8yj3G8"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www.cancerview.ca/fr/prevention_et_depistage/repertoire_des_politiques_de_prevention/" TargetMode="External"/><Relationship Id="rId3" Type="http://schemas.openxmlformats.org/officeDocument/2006/relationships/hyperlink" Target="http://www.cancerview.ca/preventionandscreening/preventionpoliciesdirectory/ppdusingthedirectory/resources-for-faculty/" TargetMode="External"/><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twitter.com/prevpolicies"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phac-aspc.gc.ca/php-psp/ccph-cesp/about_cc-apropos_ce-fra.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nccmt.ca/fr/perfectionnement-professionnel/eiph"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2132856"/>
            <a:ext cx="4536504" cy="2448272"/>
          </a:xfrm>
        </p:spPr>
        <p:txBody>
          <a:bodyPr anchor="ctr" anchorCtr="0"/>
          <a:lstStyle/>
          <a:p>
            <a:r>
              <a:rPr lang="en-US" dirty="0"/>
              <a:t>les </a:t>
            </a:r>
            <a:r>
              <a:rPr lang="en-US" dirty="0" err="1"/>
              <a:t>facteurs</a:t>
            </a:r>
            <a:r>
              <a:rPr lang="en-US" dirty="0"/>
              <a:t> </a:t>
            </a:r>
            <a:r>
              <a:rPr lang="en-US" dirty="0" err="1"/>
              <a:t>influençant</a:t>
            </a:r>
            <a:r>
              <a:rPr lang="en-US" dirty="0"/>
              <a:t> les </a:t>
            </a:r>
            <a:r>
              <a:rPr lang="en-US" dirty="0" err="1"/>
              <a:t>politiques</a:t>
            </a:r>
            <a:r>
              <a:rPr lang="en-US" dirty="0"/>
              <a:t> de santé </a:t>
            </a:r>
            <a:r>
              <a:rPr lang="en-US" dirty="0" err="1"/>
              <a:t>publiques</a:t>
            </a:r>
            <a:r>
              <a:rPr lang="en-US" dirty="0"/>
              <a:t> et le </a:t>
            </a:r>
            <a:r>
              <a:rPr lang="en-US" dirty="0" err="1"/>
              <a:t>Répertoire</a:t>
            </a:r>
            <a:r>
              <a:rPr lang="en-US" dirty="0"/>
              <a:t> des </a:t>
            </a:r>
            <a:r>
              <a:rPr lang="en-US" dirty="0" err="1"/>
              <a:t>politiques</a:t>
            </a:r>
            <a:r>
              <a:rPr lang="en-US" dirty="0"/>
              <a:t> de </a:t>
            </a:r>
            <a:r>
              <a:rPr lang="en-US" dirty="0" err="1"/>
              <a:t>prévention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
        <p:nvSpPr>
          <p:cNvPr id="7" name="Subtitle 2"/>
          <p:cNvSpPr txBox="1">
            <a:spLocks/>
          </p:cNvSpPr>
          <p:nvPr/>
        </p:nvSpPr>
        <p:spPr>
          <a:xfrm>
            <a:off x="3779912" y="1844824"/>
            <a:ext cx="4536504" cy="504056"/>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300" b="1" spc="80" dirty="0" err="1">
                <a:solidFill>
                  <a:srgbClr val="55B1AD"/>
                </a:solidFill>
              </a:rPr>
              <a:t>Diapositives</a:t>
            </a:r>
            <a:r>
              <a:rPr lang="en-US" sz="1300" b="1" spc="80" dirty="0">
                <a:solidFill>
                  <a:srgbClr val="55B1AD"/>
                </a:solidFill>
              </a:rPr>
              <a:t> pour les </a:t>
            </a:r>
            <a:r>
              <a:rPr lang="en-US" sz="1300" b="1" spc="80" dirty="0" err="1">
                <a:solidFill>
                  <a:srgbClr val="55B1AD"/>
                </a:solidFill>
              </a:rPr>
              <a:t>responsables</a:t>
            </a:r>
            <a:r>
              <a:rPr lang="en-US" sz="1300" b="1" spc="80" dirty="0">
                <a:solidFill>
                  <a:srgbClr val="55B1AD"/>
                </a:solidFill>
              </a:rPr>
              <a:t> de </a:t>
            </a:r>
            <a:r>
              <a:rPr lang="en-US" sz="1300" b="1" spc="80" dirty="0" err="1">
                <a:solidFill>
                  <a:srgbClr val="55B1AD"/>
                </a:solidFill>
              </a:rPr>
              <a:t>cours</a:t>
            </a:r>
            <a:r>
              <a:rPr lang="en-US" sz="1300" b="1" spc="80" dirty="0">
                <a:solidFill>
                  <a:srgbClr val="55B1AD"/>
                </a:solidFill>
              </a:rPr>
              <a:t> sur les </a:t>
            </a:r>
            <a:r>
              <a:rPr lang="en-US" sz="1300" b="1" spc="80" dirty="0" err="1">
                <a:solidFill>
                  <a:srgbClr val="55B1AD"/>
                </a:solidFill>
              </a:rPr>
              <a:t>politiques</a:t>
            </a:r>
            <a:r>
              <a:rPr lang="en-US" sz="1300" b="1" spc="80" dirty="0">
                <a:solidFill>
                  <a:srgbClr val="55B1AD"/>
                </a:solidFill>
              </a:rPr>
              <a:t> de santé </a:t>
            </a:r>
            <a:r>
              <a:rPr lang="en-US" sz="1300" b="1" spc="80" dirty="0" err="1">
                <a:solidFill>
                  <a:srgbClr val="55B1AD"/>
                </a:solidFill>
              </a:rPr>
              <a:t>publique</a:t>
            </a:r>
            <a:r>
              <a:rPr lang="en-US" sz="1300" b="1" spc="80" dirty="0">
                <a:solidFill>
                  <a:srgbClr val="55B1AD"/>
                </a:solidFill>
              </a:rPr>
              <a:t> </a:t>
            </a:r>
            <a:r>
              <a:rPr lang="en-US" sz="1300" b="1" spc="80" dirty="0" err="1">
                <a:solidFill>
                  <a:srgbClr val="55B1AD"/>
                </a:solidFill>
              </a:rPr>
              <a:t>concernant</a:t>
            </a:r>
            <a:endParaRPr lang="en-US" sz="1300" b="1" spc="80" dirty="0">
              <a:solidFill>
                <a:srgbClr val="55B1AD"/>
              </a:solidFill>
            </a:endParaRPr>
          </a:p>
        </p:txBody>
      </p:sp>
    </p:spTree>
    <p:extLst>
      <p:ext uri="{BB962C8B-B14F-4D97-AF65-F5344CB8AC3E}">
        <p14:creationId xmlns:p14="http://schemas.microsoft.com/office/powerpoint/2010/main" val="180106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20" y="1378478"/>
            <a:ext cx="6840760" cy="3994738"/>
          </a:xfrm>
          <a:prstGeom prst="rect">
            <a:avLst/>
          </a:prstGeom>
        </p:spPr>
      </p:pic>
      <p:sp>
        <p:nvSpPr>
          <p:cNvPr id="3" name="Slide Number Placeholder 2"/>
          <p:cNvSpPr>
            <a:spLocks noGrp="1"/>
          </p:cNvSpPr>
          <p:nvPr>
            <p:ph type="sldNum" sz="quarter" idx="12"/>
          </p:nvPr>
        </p:nvSpPr>
        <p:spPr/>
        <p:txBody>
          <a:bodyPr/>
          <a:lstStyle/>
          <a:p>
            <a:fld id="{C4A63B03-CE8E-41A3-ABC0-E6682684ECE7}" type="slidenum">
              <a:rPr lang="en-US" smtClean="0"/>
              <a:pPr/>
              <a:t>10</a:t>
            </a:fld>
            <a:endParaRPr lang="en-US" dirty="0"/>
          </a:p>
        </p:txBody>
      </p:sp>
      <p:sp>
        <p:nvSpPr>
          <p:cNvPr id="5" name="Title 1"/>
          <p:cNvSpPr>
            <a:spLocks noGrp="1"/>
          </p:cNvSpPr>
          <p:nvPr>
            <p:ph type="title"/>
          </p:nvPr>
        </p:nvSpPr>
        <p:spPr>
          <a:xfrm>
            <a:off x="1115616" y="0"/>
            <a:ext cx="7056784" cy="908720"/>
          </a:xfrm>
        </p:spPr>
        <p:txBody>
          <a:bodyPr>
            <a:normAutofit/>
          </a:bodyPr>
          <a:lstStyle/>
          <a:p>
            <a:r>
              <a:rPr lang="en-US"/>
              <a:t>Les données probantes dans l’élaboration d’une politique</a:t>
            </a:r>
            <a:endParaRPr lang="en-US" sz="2300" dirty="0"/>
          </a:p>
        </p:txBody>
      </p:sp>
      <p:sp>
        <p:nvSpPr>
          <p:cNvPr id="6" name="Subtitle 2"/>
          <p:cNvSpPr txBox="1">
            <a:spLocks/>
          </p:cNvSpPr>
          <p:nvPr/>
        </p:nvSpPr>
        <p:spPr>
          <a:xfrm>
            <a:off x="1115616" y="620688"/>
            <a:ext cx="5652248" cy="288032"/>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Une vision plus réaliste?</a:t>
            </a:r>
            <a:endParaRPr lang="en-US" b="1" spc="80" dirty="0"/>
          </a:p>
        </p:txBody>
      </p:sp>
      <p:sp>
        <p:nvSpPr>
          <p:cNvPr id="9" name="Oval 8"/>
          <p:cNvSpPr/>
          <p:nvPr/>
        </p:nvSpPr>
        <p:spPr>
          <a:xfrm>
            <a:off x="4060800" y="1368000"/>
            <a:ext cx="1044000" cy="1044000"/>
          </a:xfrm>
          <a:prstGeom prst="ellipse">
            <a:avLst/>
          </a:prstGeom>
          <a:noFill/>
          <a:ln w="50800">
            <a:solidFill>
              <a:srgbClr val="A1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0" y="5670000"/>
            <a:ext cx="9144000"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ts val="800"/>
              </a:lnSpc>
              <a:spcBef>
                <a:spcPts val="0"/>
              </a:spcBef>
            </a:pPr>
            <a:r>
              <a:rPr lang="en-US" sz="700" b="1" spc="40">
                <a:solidFill>
                  <a:schemeClr val="bg1">
                    <a:lumMod val="50000"/>
                  </a:schemeClr>
                </a:solidFill>
              </a:rPr>
              <a:t>Source :</a:t>
            </a:r>
            <a:r>
              <a:rPr lang="en-US" sz="700" spc="40">
                <a:solidFill>
                  <a:schemeClr val="bg1">
                    <a:lumMod val="50000"/>
                  </a:schemeClr>
                </a:solidFill>
              </a:rPr>
              <a:t> Adapté avec l’autorisation de : P. Fafard. Politique : une vision plus réaliste. Présentation. Décembre 2012</a:t>
            </a:r>
            <a:endParaRPr lang="en-US" sz="700" spc="40" dirty="0">
              <a:solidFill>
                <a:schemeClr val="bg1">
                  <a:lumMod val="50000"/>
                </a:schemeClr>
              </a:solidFill>
            </a:endParaRPr>
          </a:p>
        </p:txBody>
      </p:sp>
    </p:spTree>
    <p:extLst>
      <p:ext uri="{BB962C8B-B14F-4D97-AF65-F5344CB8AC3E}">
        <p14:creationId xmlns:p14="http://schemas.microsoft.com/office/powerpoint/2010/main" val="8573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sp>
        <p:nvSpPr>
          <p:cNvPr id="2" name="Title 1"/>
          <p:cNvSpPr>
            <a:spLocks noGrp="1"/>
          </p:cNvSpPr>
          <p:nvPr>
            <p:ph type="title"/>
          </p:nvPr>
        </p:nvSpPr>
        <p:spPr/>
        <p:txBody>
          <a:bodyPr>
            <a:normAutofit/>
          </a:bodyPr>
          <a:lstStyle/>
          <a:p>
            <a:r>
              <a:rPr lang="en-US"/>
              <a:t>Diffusion des politiques</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11</a:t>
            </a:fld>
            <a:endParaRPr lang="en-US" dirty="0"/>
          </a:p>
        </p:txBody>
      </p:sp>
      <p:sp>
        <p:nvSpPr>
          <p:cNvPr id="7" name="Subtitle 2"/>
          <p:cNvSpPr txBox="1">
            <a:spLocks/>
          </p:cNvSpPr>
          <p:nvPr/>
        </p:nvSpPr>
        <p:spPr>
          <a:xfrm>
            <a:off x="348080" y="5445224"/>
            <a:ext cx="3863880" cy="512808"/>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800"/>
              </a:lnSpc>
            </a:pPr>
            <a:r>
              <a:rPr lang="en-US" sz="700" b="1" spc="40">
                <a:solidFill>
                  <a:schemeClr val="bg1">
                    <a:lumMod val="50000"/>
                  </a:schemeClr>
                </a:solidFill>
                <a:hlinkClick r:id="rId4"/>
              </a:rPr>
              <a:t>Source :</a:t>
            </a:r>
            <a:r>
              <a:rPr lang="en-US" sz="700" spc="40">
                <a:solidFill>
                  <a:schemeClr val="bg1">
                    <a:lumMod val="50000"/>
                  </a:schemeClr>
                </a:solidFill>
                <a:hlinkClick r:id="rId4"/>
              </a:rPr>
              <a:t> Worman, Margaret, "Responding to the Affordable Care Act: </a:t>
            </a:r>
            <a:br>
              <a:rPr lang="en-US" sz="700" spc="40">
                <a:solidFill>
                  <a:schemeClr val="bg1">
                    <a:lumMod val="50000"/>
                  </a:schemeClr>
                </a:solidFill>
                <a:hlinkClick r:id="rId4"/>
              </a:rPr>
            </a:br>
            <a:r>
              <a:rPr lang="en-US" sz="700" spc="40">
                <a:solidFill>
                  <a:schemeClr val="bg1">
                    <a:lumMod val="50000"/>
                  </a:schemeClr>
                </a:solidFill>
                <a:hlinkClick r:id="rId4"/>
              </a:rPr>
              <a:t>Health Insurance Exchange Policy Diffusion" (2013). Projets honorifiques. Document 40.</a:t>
            </a:r>
            <a:endParaRPr lang="en-US" sz="700" spc="40" dirty="0" err="1">
              <a:solidFill>
                <a:schemeClr val="bg1">
                  <a:lumMod val="50000"/>
                </a:schemeClr>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000" y="3070800"/>
            <a:ext cx="1625600" cy="1562100"/>
          </a:xfrm>
          <a:prstGeom prst="rect">
            <a:avLst/>
          </a:prstGeom>
        </p:spPr>
      </p:pic>
    </p:spTree>
    <p:extLst>
      <p:ext uri="{BB962C8B-B14F-4D97-AF65-F5344CB8AC3E}">
        <p14:creationId xmlns:p14="http://schemas.microsoft.com/office/powerpoint/2010/main" val="124976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Diffusion des politiques : Exemple</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12</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6937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4554000" y="1699200"/>
            <a:ext cx="4248000" cy="3240000"/>
          </a:xfrm>
        </p:spPr>
        <p:txBody>
          <a:bodyPr anchor="ctr" anchorCtr="0"/>
          <a:lstStyle/>
          <a:p>
            <a:r>
              <a:rPr lang="en-US"/>
              <a:t>Il existe un </a:t>
            </a:r>
            <a:br>
              <a:rPr lang="en-US"/>
            </a:br>
            <a:r>
              <a:rPr lang="en-US"/>
              <a:t>outil pour ça!</a:t>
            </a:r>
            <a:endParaRPr lang="en-US" dirty="0"/>
          </a:p>
        </p:txBody>
      </p:sp>
    </p:spTree>
    <p:extLst>
      <p:ext uri="{BB962C8B-B14F-4D97-AF65-F5344CB8AC3E}">
        <p14:creationId xmlns:p14="http://schemas.microsoft.com/office/powerpoint/2010/main" val="158540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191743"/>
            <a:ext cx="3856535" cy="15252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600" y="6228000"/>
            <a:ext cx="2432050" cy="457200"/>
          </a:xfrm>
          <a:prstGeom prst="rect">
            <a:avLst/>
          </a:prstGeom>
        </p:spPr>
      </p:pic>
    </p:spTree>
    <p:extLst>
      <p:ext uri="{BB962C8B-B14F-4D97-AF65-F5344CB8AC3E}">
        <p14:creationId xmlns:p14="http://schemas.microsoft.com/office/powerpoint/2010/main" val="149942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0000"/>
          </a:xfrm>
          <a:prstGeom prst="rect">
            <a:avLst/>
          </a:prstGeom>
        </p:spPr>
      </p:pic>
      <p:pic>
        <p:nvPicPr>
          <p:cNvPr id="2" name="Online Media 1">
            <a:hlinkClick r:id="" action="ppaction://media"/>
            <a:extLst>
              <a:ext uri="{FF2B5EF4-FFF2-40B4-BE49-F238E27FC236}">
                <a16:creationId xmlns:a16="http://schemas.microsoft.com/office/drawing/2014/main" id="{CFB378CC-7329-4411-8868-C683AC7417BE}"/>
              </a:ext>
            </a:extLst>
          </p:cNvPr>
          <p:cNvPicPr>
            <a:picLocks noRot="1" noChangeAspect="1"/>
          </p:cNvPicPr>
          <p:nvPr>
            <a:videoFile r:link="rId1"/>
          </p:nvPr>
        </p:nvPicPr>
        <p:blipFill>
          <a:blip r:embed="rId5"/>
          <a:stretch>
            <a:fillRect/>
          </a:stretch>
        </p:blipFill>
        <p:spPr>
          <a:xfrm>
            <a:off x="0" y="949796"/>
            <a:ext cx="9144000" cy="5143500"/>
          </a:xfrm>
          <a:prstGeom prst="rect">
            <a:avLst/>
          </a:prstGeom>
        </p:spPr>
      </p:pic>
    </p:spTree>
    <p:extLst>
      <p:ext uri="{BB962C8B-B14F-4D97-AF65-F5344CB8AC3E}">
        <p14:creationId xmlns:p14="http://schemas.microsoft.com/office/powerpoint/2010/main" val="34384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 Répertoire des politiques de prévention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16</a:t>
            </a:fld>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5" name="Text Placeholder 2"/>
          <p:cNvSpPr txBox="1">
            <a:spLocks/>
          </p:cNvSpPr>
          <p:nvPr/>
        </p:nvSpPr>
        <p:spPr>
          <a:xfrm>
            <a:off x="0" y="1236713"/>
            <a:ext cx="4572000"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err="1">
                <a:solidFill>
                  <a:schemeClr val="bg1"/>
                </a:solidFill>
              </a:rPr>
              <a:t>technologie</a:t>
            </a:r>
            <a:r>
              <a:rPr lang="en-US" sz="1800" b="1" dirty="0">
                <a:solidFill>
                  <a:schemeClr val="bg1"/>
                </a:solidFill>
              </a:rPr>
              <a:t> de </a:t>
            </a:r>
            <a:r>
              <a:rPr lang="en-US" sz="1800" b="1" dirty="0" err="1">
                <a:solidFill>
                  <a:schemeClr val="bg1"/>
                </a:solidFill>
              </a:rPr>
              <a:t>recherche</a:t>
            </a:r>
            <a:endParaRPr lang="en-US" sz="1800" b="1" dirty="0">
              <a:solidFill>
                <a:schemeClr val="bg1"/>
              </a:solidFill>
            </a:endParaRPr>
          </a:p>
        </p:txBody>
      </p:sp>
      <p:sp>
        <p:nvSpPr>
          <p:cNvPr id="6" name="Text Placeholder 2"/>
          <p:cNvSpPr txBox="1">
            <a:spLocks/>
          </p:cNvSpPr>
          <p:nvPr/>
        </p:nvSpPr>
        <p:spPr>
          <a:xfrm>
            <a:off x="4583782" y="1236713"/>
            <a:ext cx="4560218" cy="464095"/>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chemeClr val="bg1"/>
                </a:solidFill>
              </a:rPr>
              <a:t>de </a:t>
            </a:r>
            <a:r>
              <a:rPr lang="en-US" sz="1800" b="1" dirty="0" err="1">
                <a:solidFill>
                  <a:schemeClr val="bg1"/>
                </a:solidFill>
              </a:rPr>
              <a:t>l’édition</a:t>
            </a:r>
            <a:r>
              <a:rPr lang="en-US" sz="1800" b="1" dirty="0">
                <a:solidFill>
                  <a:schemeClr val="bg1"/>
                </a:solidFill>
              </a:rPr>
              <a:t> du </a:t>
            </a:r>
            <a:r>
              <a:rPr lang="en-US" sz="1800" b="1" dirty="0" err="1">
                <a:solidFill>
                  <a:schemeClr val="bg1"/>
                </a:solidFill>
              </a:rPr>
              <a:t>contenu</a:t>
            </a:r>
            <a:r>
              <a:rPr lang="en-US" sz="1800" b="1" dirty="0">
                <a:solidFill>
                  <a:schemeClr val="bg1"/>
                </a:solidFill>
              </a:rPr>
              <a:t> par des experts</a:t>
            </a:r>
          </a:p>
        </p:txBody>
      </p:sp>
    </p:spTree>
    <p:extLst>
      <p:ext uri="{BB962C8B-B14F-4D97-AF65-F5344CB8AC3E}">
        <p14:creationId xmlns:p14="http://schemas.microsoft.com/office/powerpoint/2010/main" val="42532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 Répertoire des politiques de prévention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17</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15775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Faites travailler le Répertoire pour vous...</a:t>
            </a:r>
          </a:p>
        </p:txBody>
      </p:sp>
      <p:sp>
        <p:nvSpPr>
          <p:cNvPr id="3" name="Slide Number Placeholder 2"/>
          <p:cNvSpPr>
            <a:spLocks noGrp="1"/>
          </p:cNvSpPr>
          <p:nvPr>
            <p:ph type="sldNum" sz="quarter" idx="12"/>
          </p:nvPr>
        </p:nvSpPr>
        <p:spPr/>
        <p:txBody>
          <a:bodyPr/>
          <a:lstStyle/>
          <a:p>
            <a:fld id="{C4A63B03-CE8E-41A3-ABC0-E6682684ECE7}" type="slidenum">
              <a:rPr lang="en-US" smtClean="0"/>
              <a:pPr/>
              <a:t>18</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0000" y="1825200"/>
            <a:ext cx="1946275" cy="1905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9600" y="3096000"/>
            <a:ext cx="673100" cy="10033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000" y="4669200"/>
            <a:ext cx="3133725" cy="1003300"/>
          </a:xfrm>
          <a:prstGeom prst="rect">
            <a:avLst/>
          </a:prstGeom>
        </p:spPr>
      </p:pic>
      <p:sp>
        <p:nvSpPr>
          <p:cNvPr id="12" name="Text Placeholder 2"/>
          <p:cNvSpPr txBox="1">
            <a:spLocks/>
          </p:cNvSpPr>
          <p:nvPr/>
        </p:nvSpPr>
        <p:spPr>
          <a:xfrm>
            <a:off x="4908829" y="1764000"/>
            <a:ext cx="3263571" cy="492444"/>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a:solidFill>
                  <a:srgbClr val="24418E"/>
                </a:solidFill>
              </a:rPr>
              <a:t>Localisez des politiques pour alimenter vos notes d’information + présentations</a:t>
            </a:r>
          </a:p>
        </p:txBody>
      </p:sp>
      <p:sp>
        <p:nvSpPr>
          <p:cNvPr id="13" name="Text Placeholder 2"/>
          <p:cNvSpPr txBox="1">
            <a:spLocks/>
          </p:cNvSpPr>
          <p:nvPr/>
        </p:nvSpPr>
        <p:spPr>
          <a:xfrm>
            <a:off x="6588224" y="2916000"/>
            <a:ext cx="2167772" cy="756083"/>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dirty="0" err="1">
                <a:solidFill>
                  <a:srgbClr val="24418E"/>
                </a:solidFill>
              </a:rPr>
              <a:t>Surveillez</a:t>
            </a:r>
            <a:r>
              <a:rPr lang="en-US" sz="1400" b="1" dirty="0">
                <a:solidFill>
                  <a:srgbClr val="24418E"/>
                </a:solidFill>
              </a:rPr>
              <a:t> des </a:t>
            </a:r>
            <a:r>
              <a:rPr lang="en-US" sz="1400" b="1" dirty="0" err="1">
                <a:solidFill>
                  <a:srgbClr val="24418E"/>
                </a:solidFill>
              </a:rPr>
              <a:t>politiques</a:t>
            </a:r>
            <a:r>
              <a:rPr lang="en-US" sz="1400" b="1" dirty="0">
                <a:solidFill>
                  <a:srgbClr val="24418E"/>
                </a:solidFill>
              </a:rPr>
              <a:t> + </a:t>
            </a:r>
            <a:r>
              <a:rPr lang="en-US" sz="1400" b="1" dirty="0" err="1">
                <a:solidFill>
                  <a:srgbClr val="24418E"/>
                </a:solidFill>
              </a:rPr>
              <a:t>menez</a:t>
            </a:r>
            <a:r>
              <a:rPr lang="en-US" sz="1400" b="1" dirty="0">
                <a:solidFill>
                  <a:srgbClr val="24418E"/>
                </a:solidFill>
              </a:rPr>
              <a:t> des analyses de </a:t>
            </a:r>
            <a:r>
              <a:rPr lang="en-US" sz="1400" b="1" dirty="0" err="1">
                <a:solidFill>
                  <a:srgbClr val="24418E"/>
                </a:solidFill>
              </a:rPr>
              <a:t>l’environnement</a:t>
            </a:r>
            <a:endParaRPr lang="en-US" sz="1400" b="1" dirty="0">
              <a:solidFill>
                <a:srgbClr val="24418E"/>
              </a:solidFill>
            </a:endParaRPr>
          </a:p>
        </p:txBody>
      </p:sp>
      <p:sp>
        <p:nvSpPr>
          <p:cNvPr id="14" name="Text Placeholder 2"/>
          <p:cNvSpPr txBox="1">
            <a:spLocks/>
          </p:cNvSpPr>
          <p:nvPr/>
        </p:nvSpPr>
        <p:spPr>
          <a:xfrm>
            <a:off x="5725725" y="5256000"/>
            <a:ext cx="3263571" cy="492444"/>
          </a:xfrm>
          <a:prstGeom prst="rect">
            <a:avLst/>
          </a:prstGeom>
        </p:spPr>
        <p:txBody>
          <a:bodyPr vert="horz" lIns="91440" tIns="45720" rIns="91440" bIns="45720" rtlCol="0" anchor="t" anchorCtr="0">
            <a:no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sz="1400" b="1">
                <a:solidFill>
                  <a:srgbClr val="24418E"/>
                </a:solidFill>
              </a:rPr>
              <a:t>Analysez + évaluez les politiques existantes dans tout le Canada</a:t>
            </a:r>
          </a:p>
        </p:txBody>
      </p:sp>
    </p:spTree>
    <p:extLst>
      <p:ext uri="{BB962C8B-B14F-4D97-AF65-F5344CB8AC3E}">
        <p14:creationId xmlns:p14="http://schemas.microsoft.com/office/powerpoint/2010/main" val="7651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Ressources</a:t>
            </a:r>
          </a:p>
        </p:txBody>
      </p:sp>
      <p:sp>
        <p:nvSpPr>
          <p:cNvPr id="3" name="Slide Number Placeholder 2"/>
          <p:cNvSpPr>
            <a:spLocks noGrp="1"/>
          </p:cNvSpPr>
          <p:nvPr>
            <p:ph type="sldNum" sz="quarter" idx="12"/>
          </p:nvPr>
        </p:nvSpPr>
        <p:spPr/>
        <p:txBody>
          <a:bodyPr/>
          <a:lstStyle/>
          <a:p>
            <a:fld id="{C4A63B03-CE8E-41A3-ABC0-E6682684ECE7}" type="slidenum">
              <a:rPr lang="en-US" smtClean="0"/>
              <a:pPr/>
              <a:t>19</a:t>
            </a:fld>
            <a:endParaRPr lang="en-US"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42" y="2556000"/>
            <a:ext cx="1397000" cy="1803400"/>
          </a:xfrm>
          <a:prstGeom prst="rect">
            <a:avLst/>
          </a:prstGeom>
        </p:spPr>
      </p:pic>
      <p:pic>
        <p:nvPicPr>
          <p:cNvPr id="7" name="Picture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000" y="2556000"/>
            <a:ext cx="1397000" cy="1803400"/>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1442" y="2556000"/>
            <a:ext cx="1397000" cy="1803400"/>
          </a:xfrm>
          <a:prstGeom prst="rect">
            <a:avLst/>
          </a:prstGeom>
        </p:spPr>
      </p:pic>
      <p:pic>
        <p:nvPicPr>
          <p:cNvPr id="11" name="Picture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000" y="2556000"/>
            <a:ext cx="1397000" cy="1803400"/>
          </a:xfrm>
          <a:prstGeom prst="rect">
            <a:avLst/>
          </a:prstGeom>
        </p:spPr>
      </p:pic>
    </p:spTree>
    <p:extLst>
      <p:ext uri="{BB962C8B-B14F-4D97-AF65-F5344CB8AC3E}">
        <p14:creationId xmlns:p14="http://schemas.microsoft.com/office/powerpoint/2010/main" val="59826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4552328" y="1700808"/>
            <a:ext cx="4246240" cy="3240360"/>
          </a:xfrm>
        </p:spPr>
        <p:txBody>
          <a:bodyPr anchor="ctr" anchorCtr="0"/>
          <a:lstStyle/>
          <a:p>
            <a:r>
              <a:rPr lang="en-US"/>
              <a:t>Directives à l’intention des responsables </a:t>
            </a:r>
            <a:br>
              <a:rPr lang="en-US"/>
            </a:br>
            <a:r>
              <a:rPr lang="en-US"/>
              <a:t>de cours</a:t>
            </a:r>
            <a:endParaRPr lang="en-US" dirty="0"/>
          </a:p>
        </p:txBody>
      </p:sp>
    </p:spTree>
    <p:extLst>
      <p:ext uri="{BB962C8B-B14F-4D97-AF65-F5344CB8AC3E}">
        <p14:creationId xmlns:p14="http://schemas.microsoft.com/office/powerpoint/2010/main" val="80009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
        <p:nvSpPr>
          <p:cNvPr id="2" name="Title 1"/>
          <p:cNvSpPr>
            <a:spLocks noGrp="1"/>
          </p:cNvSpPr>
          <p:nvPr>
            <p:ph type="ctrTitle"/>
          </p:nvPr>
        </p:nvSpPr>
        <p:spPr>
          <a:xfrm>
            <a:off x="755576" y="1699200"/>
            <a:ext cx="4246240" cy="3240000"/>
          </a:xfrm>
        </p:spPr>
        <p:txBody>
          <a:bodyPr anchor="ctr" anchorCtr="0"/>
          <a:lstStyle/>
          <a:p>
            <a:r>
              <a:rPr lang="en-US"/>
              <a:t>Exercice</a:t>
            </a:r>
            <a:endParaRPr lang="en-US" dirty="0"/>
          </a:p>
        </p:txBody>
      </p:sp>
    </p:spTree>
    <p:extLst>
      <p:ext uri="{BB962C8B-B14F-4D97-AF65-F5344CB8AC3E}">
        <p14:creationId xmlns:p14="http://schemas.microsoft.com/office/powerpoint/2010/main" val="47714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Affectation d’échantillon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5200"/>
            <a:ext cx="9144000" cy="5081016"/>
          </a:xfrm>
          <a:prstGeom prst="rect">
            <a:avLst/>
          </a:prstGeom>
        </p:spPr>
      </p:pic>
    </p:spTree>
    <p:extLst>
      <p:ext uri="{BB962C8B-B14F-4D97-AF65-F5344CB8AC3E}">
        <p14:creationId xmlns:p14="http://schemas.microsoft.com/office/powerpoint/2010/main" val="768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5200"/>
            <a:ext cx="9144000" cy="5079600"/>
          </a:xfrm>
          <a:prstGeom prst="rect">
            <a:avLst/>
          </a:prstGeom>
          <a:solidFill>
            <a:srgbClr val="55B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Affectation d’échantillon</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22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000" y="1267200"/>
            <a:ext cx="3298047" cy="426931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67200"/>
            <a:ext cx="3296412" cy="4267200"/>
          </a:xfrm>
          <a:prstGeom prst="rect">
            <a:avLst/>
          </a:prstGeom>
        </p:spPr>
      </p:pic>
    </p:spTree>
    <p:extLst>
      <p:ext uri="{BB962C8B-B14F-4D97-AF65-F5344CB8AC3E}">
        <p14:creationId xmlns:p14="http://schemas.microsoft.com/office/powerpoint/2010/main" val="208193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48064" y="1015200"/>
            <a:ext cx="3995936" cy="50796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Affectation d’échantillon</a:t>
            </a:r>
          </a:p>
        </p:txBody>
      </p:sp>
      <p:sp>
        <p:nvSpPr>
          <p:cNvPr id="3" name="Slide Number Placeholder 2"/>
          <p:cNvSpPr>
            <a:spLocks noGrp="1"/>
          </p:cNvSpPr>
          <p:nvPr>
            <p:ph type="sldNum" sz="quarter" idx="12"/>
          </p:nvPr>
        </p:nvSpPr>
        <p:spPr/>
        <p:txBody>
          <a:bodyPr/>
          <a:lstStyle/>
          <a:p>
            <a:fld id="{C4A63B03-CE8E-41A3-ABC0-E6682684ECE7}" type="slidenum">
              <a:rPr lang="en-US" smtClean="0"/>
              <a:pPr/>
              <a:t>23</a:t>
            </a:fld>
            <a:endParaRPr lang="en-US" dirty="0"/>
          </a:p>
        </p:txBody>
      </p:sp>
      <p:sp>
        <p:nvSpPr>
          <p:cNvPr id="4" name="Text Placeholder 2"/>
          <p:cNvSpPr txBox="1">
            <a:spLocks/>
          </p:cNvSpPr>
          <p:nvPr/>
        </p:nvSpPr>
        <p:spPr>
          <a:xfrm>
            <a:off x="1152000" y="1251660"/>
            <a:ext cx="3780040" cy="4680520"/>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300"/>
              </a:spcAft>
              <a:buClr>
                <a:srgbClr val="49656B"/>
              </a:buClr>
              <a:buSzPct val="75000"/>
            </a:pPr>
            <a:r>
              <a:rPr lang="en-US" sz="1400" b="1"/>
              <a:t>Scénario B :</a:t>
            </a:r>
          </a:p>
          <a:p>
            <a:pPr>
              <a:lnSpc>
                <a:spcPts val="1600"/>
              </a:lnSpc>
              <a:spcAft>
                <a:spcPts val="1300"/>
              </a:spcAft>
              <a:buClr>
                <a:srgbClr val="49656B"/>
              </a:buClr>
              <a:buSzPct val="75000"/>
            </a:pPr>
            <a:r>
              <a:rPr lang="en-US" sz="1400" b="1"/>
              <a:t>Vous travaillez pour une autorité sanitaire régionale </a:t>
            </a:r>
            <a:br>
              <a:rPr lang="en-US" sz="1400" b="1"/>
            </a:br>
            <a:r>
              <a:rPr lang="en-US" sz="1400" b="1"/>
              <a:t>(ou un bureau de santé publique local) à titre d’analyste </a:t>
            </a:r>
            <a:br>
              <a:rPr lang="en-US" sz="1400" b="1"/>
            </a:br>
            <a:r>
              <a:rPr lang="en-US" sz="1400" b="1"/>
              <a:t>de politiques. Le médecin hygiéniste de votre service vous demande de rédiger une note d’information au sujet du problème de politique de santé publique locale sur lequel vous travaillez actuellement.</a:t>
            </a:r>
          </a:p>
          <a:p>
            <a:pPr marL="270000" indent="-270000">
              <a:lnSpc>
                <a:spcPts val="1600"/>
              </a:lnSpc>
              <a:spcAft>
                <a:spcPts val="1300"/>
              </a:spcAft>
              <a:buClr>
                <a:srgbClr val="49656B"/>
              </a:buClr>
              <a:buSzPct val="100000"/>
              <a:buFont typeface="+mj-lt"/>
              <a:buAutoNum type="arabicPeriod"/>
            </a:pPr>
            <a:r>
              <a:rPr lang="en-US" sz="1400"/>
              <a:t>Choisir un problème de politique de santé publique </a:t>
            </a:r>
            <a:br>
              <a:rPr lang="en-US" sz="1400"/>
            </a:br>
            <a:r>
              <a:rPr lang="en-US" sz="1400"/>
              <a:t>parmi l’une des thématiques suivantes;</a:t>
            </a:r>
          </a:p>
          <a:p>
            <a:pPr marL="270000" indent="-270000">
              <a:lnSpc>
                <a:spcPts val="1600"/>
              </a:lnSpc>
              <a:spcAft>
                <a:spcPts val="1300"/>
              </a:spcAft>
              <a:buClr>
                <a:srgbClr val="49656B"/>
              </a:buClr>
              <a:buSzPct val="100000"/>
              <a:buFont typeface="+mj-lt"/>
              <a:buAutoNum type="arabicPeriod"/>
            </a:pPr>
            <a:r>
              <a:rPr lang="en-US" sz="1400"/>
              <a:t>Consulter le Répertoire des politiques de prévention comme point de départ pour trouver des politiques municipales ou régionales en vigueur au Canada visant </a:t>
            </a:r>
            <a:br>
              <a:rPr lang="en-US" sz="1400"/>
            </a:br>
            <a:r>
              <a:rPr lang="en-US" sz="1400"/>
              <a:t>à corriger le problème de politique ou dont la modification ou l’abandon pourrait corriger le problème;</a:t>
            </a:r>
            <a:endParaRPr lang="en-US" sz="1400" dirty="0"/>
          </a:p>
          <a:p>
            <a:pPr marL="270000" indent="-270000">
              <a:lnSpc>
                <a:spcPts val="1600"/>
              </a:lnSpc>
              <a:spcAft>
                <a:spcPts val="1300"/>
              </a:spcAft>
              <a:buClr>
                <a:srgbClr val="49656B"/>
              </a:buClr>
              <a:buSzPct val="100000"/>
              <a:buFont typeface="+mj-lt"/>
              <a:buAutoNum type="arabicPeriod"/>
            </a:pPr>
            <a:r>
              <a:rPr lang="en-US" sz="1400"/>
              <a:t>Recourir à d’autres sources de données probantes pour mieux comprendre l’enjeu visé par la politique et la situation relative aux données probantes sur le sujet;</a:t>
            </a:r>
            <a:endParaRPr lang="en-US" sz="1400" dirty="0"/>
          </a:p>
          <a:p>
            <a:pPr marL="270000" indent="-270000">
              <a:lnSpc>
                <a:spcPts val="1600"/>
              </a:lnSpc>
              <a:spcAft>
                <a:spcPts val="1300"/>
              </a:spcAft>
              <a:buClr>
                <a:srgbClr val="49656B"/>
              </a:buClr>
              <a:buSzPct val="100000"/>
              <a:buFont typeface="+mj-lt"/>
              <a:buAutoNum type="arabicPeriod"/>
            </a:pPr>
            <a:r>
              <a:rPr lang="en-US" sz="1400"/>
              <a:t>Rédiger une note d’information</a:t>
            </a:r>
            <a:endParaRPr lang="en-US" sz="1400" dirty="0"/>
          </a:p>
        </p:txBody>
      </p:sp>
      <p:sp>
        <p:nvSpPr>
          <p:cNvPr id="7" name="Text Placeholder 2"/>
          <p:cNvSpPr txBox="1">
            <a:spLocks/>
          </p:cNvSpPr>
          <p:nvPr/>
        </p:nvSpPr>
        <p:spPr>
          <a:xfrm>
            <a:off x="5724128" y="1255326"/>
            <a:ext cx="2808312" cy="4460830"/>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spcAft>
                <a:spcPts val="1800"/>
              </a:spcAft>
              <a:buClr>
                <a:schemeClr val="bg1"/>
              </a:buClr>
              <a:buSzPct val="75000"/>
            </a:pPr>
            <a:r>
              <a:rPr lang="en-US" sz="1400" b="1">
                <a:solidFill>
                  <a:schemeClr val="bg1"/>
                </a:solidFill>
              </a:rPr>
              <a:t>Un problème de politique </a:t>
            </a:r>
            <a:br>
              <a:rPr lang="en-US" sz="1400" b="1">
                <a:solidFill>
                  <a:schemeClr val="bg1"/>
                </a:solidFill>
              </a:rPr>
            </a:br>
            <a:r>
              <a:rPr lang="en-US" sz="1400" b="1">
                <a:solidFill>
                  <a:schemeClr val="bg1"/>
                </a:solidFill>
              </a:rPr>
              <a:t>de santé publique </a:t>
            </a:r>
          </a:p>
          <a:p>
            <a:pPr marL="180000" indent="-180000">
              <a:lnSpc>
                <a:spcPts val="1600"/>
              </a:lnSpc>
              <a:spcAft>
                <a:spcPts val="1300"/>
              </a:spcAft>
              <a:buClr>
                <a:schemeClr val="bg1"/>
              </a:buClr>
              <a:buSzPct val="75000"/>
              <a:buFont typeface="Arial" charset="0"/>
              <a:buChar char="•"/>
            </a:pPr>
            <a:r>
              <a:rPr lang="en-US" sz="1400">
                <a:solidFill>
                  <a:schemeClr val="bg1"/>
                </a:solidFill>
              </a:rPr>
              <a:t>tabagisme,</a:t>
            </a:r>
          </a:p>
          <a:p>
            <a:pPr marL="180000" indent="-180000">
              <a:lnSpc>
                <a:spcPts val="1600"/>
              </a:lnSpc>
              <a:spcAft>
                <a:spcPts val="1300"/>
              </a:spcAft>
              <a:buClr>
                <a:schemeClr val="bg1"/>
              </a:buClr>
              <a:buSzPct val="75000"/>
              <a:buFont typeface="Arial" charset="0"/>
              <a:buChar char="•"/>
            </a:pPr>
            <a:r>
              <a:rPr lang="en-US" sz="1400">
                <a:solidFill>
                  <a:schemeClr val="bg1"/>
                </a:solidFill>
              </a:rPr>
              <a:t>consommation d’alcool,</a:t>
            </a:r>
          </a:p>
          <a:p>
            <a:pPr marL="180000" indent="-180000">
              <a:lnSpc>
                <a:spcPts val="1600"/>
              </a:lnSpc>
              <a:spcAft>
                <a:spcPts val="1300"/>
              </a:spcAft>
              <a:buClr>
                <a:schemeClr val="bg1"/>
              </a:buClr>
              <a:buSzPct val="75000"/>
              <a:buFont typeface="Arial" charset="0"/>
              <a:buChar char="•"/>
            </a:pPr>
            <a:r>
              <a:rPr lang="en-US" sz="1400">
                <a:solidFill>
                  <a:schemeClr val="bg1"/>
                </a:solidFill>
              </a:rPr>
              <a:t>inactivité physique,</a:t>
            </a:r>
          </a:p>
          <a:p>
            <a:pPr marL="180000" indent="-180000">
              <a:lnSpc>
                <a:spcPts val="1600"/>
              </a:lnSpc>
              <a:spcAft>
                <a:spcPts val="1300"/>
              </a:spcAft>
              <a:buClr>
                <a:schemeClr val="bg1"/>
              </a:buClr>
              <a:buSzPct val="75000"/>
              <a:buFont typeface="Arial" charset="0"/>
              <a:buChar char="•"/>
            </a:pPr>
            <a:r>
              <a:rPr lang="en-US" sz="1400">
                <a:solidFill>
                  <a:schemeClr val="bg1"/>
                </a:solidFill>
              </a:rPr>
              <a:t>alimentation malsaine,</a:t>
            </a:r>
          </a:p>
          <a:p>
            <a:pPr marL="180000" indent="-180000">
              <a:lnSpc>
                <a:spcPts val="1600"/>
              </a:lnSpc>
              <a:spcAft>
                <a:spcPts val="1300"/>
              </a:spcAft>
              <a:buClr>
                <a:schemeClr val="bg1"/>
              </a:buClr>
              <a:buSzPct val="75000"/>
              <a:buFont typeface="Arial" charset="0"/>
              <a:buChar char="•"/>
            </a:pPr>
            <a:r>
              <a:rPr lang="en-US" sz="1400">
                <a:solidFill>
                  <a:schemeClr val="bg1"/>
                </a:solidFill>
              </a:rPr>
              <a:t>santé liée à l’environnement, notamment l’environnement </a:t>
            </a:r>
            <a:br>
              <a:rPr lang="en-US" sz="1400">
                <a:solidFill>
                  <a:schemeClr val="bg1"/>
                </a:solidFill>
              </a:rPr>
            </a:br>
            <a:r>
              <a:rPr lang="en-US" sz="1400">
                <a:solidFill>
                  <a:schemeClr val="bg1"/>
                </a:solidFill>
              </a:rPr>
              <a:t>bâti &amp; le radon,</a:t>
            </a:r>
          </a:p>
          <a:p>
            <a:pPr marL="180000" indent="-180000">
              <a:lnSpc>
                <a:spcPts val="1600"/>
              </a:lnSpc>
              <a:spcAft>
                <a:spcPts val="1300"/>
              </a:spcAft>
              <a:buClr>
                <a:schemeClr val="bg1"/>
              </a:buClr>
              <a:buSzPct val="75000"/>
              <a:buFont typeface="Arial" charset="0"/>
              <a:buChar char="•"/>
            </a:pPr>
            <a:r>
              <a:rPr lang="en-US" sz="1400">
                <a:solidFill>
                  <a:schemeClr val="bg1"/>
                </a:solidFill>
              </a:rPr>
              <a:t>santé au travail,</a:t>
            </a:r>
          </a:p>
          <a:p>
            <a:pPr marL="180000" indent="-180000">
              <a:lnSpc>
                <a:spcPts val="1600"/>
              </a:lnSpc>
              <a:spcAft>
                <a:spcPts val="1300"/>
              </a:spcAft>
              <a:buClr>
                <a:schemeClr val="bg1"/>
              </a:buClr>
              <a:buSzPct val="75000"/>
              <a:buFont typeface="Arial" charset="0"/>
              <a:buChar char="•"/>
            </a:pPr>
            <a:r>
              <a:rPr lang="en-US" sz="1400">
                <a:solidFill>
                  <a:schemeClr val="bg1"/>
                </a:solidFill>
              </a:rPr>
              <a:t>rayonnement ultraviolet,</a:t>
            </a:r>
          </a:p>
          <a:p>
            <a:pPr marL="180000" indent="-180000">
              <a:lnSpc>
                <a:spcPts val="1600"/>
              </a:lnSpc>
              <a:spcAft>
                <a:spcPts val="1300"/>
              </a:spcAft>
              <a:buClr>
                <a:schemeClr val="bg1"/>
              </a:buClr>
              <a:buSzPct val="75000"/>
              <a:buFont typeface="Arial" charset="0"/>
              <a:buChar char="•"/>
            </a:pPr>
            <a:r>
              <a:rPr lang="en-US" sz="1400">
                <a:solidFill>
                  <a:schemeClr val="bg1"/>
                </a:solidFill>
              </a:rPr>
              <a:t>agents infectieux (p. ex., VPH, hépatite);</a:t>
            </a:r>
            <a:endParaRPr lang="en-US" sz="1400" dirty="0">
              <a:solidFill>
                <a:schemeClr val="bg1"/>
              </a:solidFill>
            </a:endParaRPr>
          </a:p>
        </p:txBody>
      </p:sp>
    </p:spTree>
    <p:extLst>
      <p:ext uri="{BB962C8B-B14F-4D97-AF65-F5344CB8AC3E}">
        <p14:creationId xmlns:p14="http://schemas.microsoft.com/office/powerpoint/2010/main" val="9793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292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555776" y="0"/>
            <a:ext cx="4246240" cy="5229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100"/>
              </a:lnSpc>
            </a:pPr>
            <a:r>
              <a:rPr lang="en-US" sz="2700" b="1">
                <a:solidFill>
                  <a:schemeClr val="bg1"/>
                </a:solidFill>
              </a:rPr>
              <a:t>La production de cette ressource a été rendue possible grâce à une contribution financière </a:t>
            </a:r>
            <a:br>
              <a:rPr lang="en-US" sz="2700" b="1">
                <a:solidFill>
                  <a:schemeClr val="bg1"/>
                </a:solidFill>
              </a:rPr>
            </a:br>
            <a:r>
              <a:rPr lang="en-US" sz="2700" b="1">
                <a:solidFill>
                  <a:schemeClr val="bg1"/>
                </a:solidFill>
              </a:rPr>
              <a:t>de Santé Canada.</a:t>
            </a:r>
            <a:endParaRPr lang="en-US" sz="27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5662800"/>
            <a:ext cx="3600000" cy="676763"/>
          </a:xfrm>
          <a:prstGeom prst="rect">
            <a:avLst/>
          </a:prstGeom>
        </p:spPr>
      </p:pic>
    </p:spTree>
    <p:extLst>
      <p:ext uri="{BB962C8B-B14F-4D97-AF65-F5344CB8AC3E}">
        <p14:creationId xmlns:p14="http://schemas.microsoft.com/office/powerpoint/2010/main" val="186478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3</a:t>
            </a:fld>
            <a:endParaRPr lang="en-US" dirty="0"/>
          </a:p>
        </p:txBody>
      </p:sp>
      <p:sp>
        <p:nvSpPr>
          <p:cNvPr id="5" name="Text Placeholder 2"/>
          <p:cNvSpPr>
            <a:spLocks noGrp="1"/>
          </p:cNvSpPr>
          <p:nvPr>
            <p:ph idx="4294967295" hasCustomPrompt="1"/>
          </p:nvPr>
        </p:nvSpPr>
        <p:spPr>
          <a:xfrm>
            <a:off x="848836" y="2060848"/>
            <a:ext cx="6948392" cy="3600400"/>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a:buClr>
                <a:srgbClr val="49656B"/>
              </a:buClr>
              <a:buSzPct val="75000"/>
              <a:buFont typeface="Arial" charset="0"/>
              <a:buChar char="•"/>
            </a:pPr>
            <a:r>
              <a:rPr lang="en-US"/>
              <a:t>Ces diapositives de cours sont conçues pour aider </a:t>
            </a:r>
            <a:br>
              <a:rPr lang="en-US"/>
            </a:br>
            <a:r>
              <a:rPr lang="en-US"/>
              <a:t>à l’enseignement des cours sur les politiques de santé publique. N’hésitez pas à les adapter à votre convenance.</a:t>
            </a:r>
          </a:p>
          <a:p>
            <a:pPr>
              <a:buClr>
                <a:srgbClr val="49656B"/>
              </a:buClr>
              <a:buSzPct val="75000"/>
              <a:buFont typeface="Arial" charset="0"/>
              <a:buChar char="•"/>
            </a:pPr>
            <a:r>
              <a:rPr lang="en-US"/>
              <a:t>Veuillez consulter la partie des notes de chaque diapositive dans laquelle se trouvent les sources d’information, des remarques pour les enseignants, des informations sur le contexte et des notes d’intervention.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32656"/>
            <a:ext cx="1628800" cy="1628800"/>
          </a:xfrm>
          <a:prstGeom prst="rect">
            <a:avLst/>
          </a:prstGeom>
        </p:spPr>
      </p:pic>
    </p:spTree>
    <p:extLst>
      <p:ext uri="{BB962C8B-B14F-4D97-AF65-F5344CB8AC3E}">
        <p14:creationId xmlns:p14="http://schemas.microsoft.com/office/powerpoint/2010/main" val="165371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000" y="1015200"/>
            <a:ext cx="9162000" cy="5081016"/>
          </a:xfrm>
          <a:prstGeom prst="rect">
            <a:avLst/>
          </a:prstGeom>
        </p:spPr>
      </p:pic>
      <p:sp>
        <p:nvSpPr>
          <p:cNvPr id="2" name="Title 1"/>
          <p:cNvSpPr>
            <a:spLocks noGrp="1"/>
          </p:cNvSpPr>
          <p:nvPr>
            <p:ph type="ctrTitle"/>
          </p:nvPr>
        </p:nvSpPr>
        <p:spPr>
          <a:xfrm>
            <a:off x="827584" y="2420888"/>
            <a:ext cx="4246240" cy="2448272"/>
          </a:xfrm>
        </p:spPr>
        <p:txBody>
          <a:bodyPr/>
          <a:lstStyle/>
          <a:p>
            <a:r>
              <a:rPr lang="en-US"/>
              <a:t>Influencer les politiques de santé publique</a:t>
            </a:r>
            <a:endParaRPr lang="en-US" dirty="0"/>
          </a:p>
        </p:txBody>
      </p:sp>
    </p:spTree>
    <p:extLst>
      <p:ext uri="{BB962C8B-B14F-4D97-AF65-F5344CB8AC3E}">
        <p14:creationId xmlns:p14="http://schemas.microsoft.com/office/powerpoint/2010/main" val="158468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
            <a:ext cx="9144000" cy="60984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48680"/>
            <a:ext cx="9144000" cy="1052736"/>
          </a:xfrm>
        </p:spPr>
        <p:txBody>
          <a:bodyPr/>
          <a:lstStyle/>
          <a:p>
            <a:pPr algn="ctr"/>
            <a:r>
              <a:rPr lang="en-US"/>
              <a:t>Omniprésence des politiques en santé publique</a:t>
            </a:r>
            <a:endParaRPr lang="en-US"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43224"/>
            <a:ext cx="6192688" cy="3647810"/>
          </a:xfrm>
          <a:prstGeom prst="rect">
            <a:avLst/>
          </a:prstGeom>
        </p:spPr>
      </p:pic>
    </p:spTree>
    <p:extLst>
      <p:ext uri="{BB962C8B-B14F-4D97-AF65-F5344CB8AC3E}">
        <p14:creationId xmlns:p14="http://schemas.microsoft.com/office/powerpoint/2010/main" val="89628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Compétences essentielles en santé </a:t>
            </a:r>
            <a:br>
              <a:rPr lang="en-US"/>
            </a:br>
            <a:r>
              <a:rPr lang="en-US"/>
              <a:t>publique au Canada</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6</a:t>
            </a:fld>
            <a:endParaRPr lang="en-US" dirty="0"/>
          </a:p>
        </p:txBody>
      </p:sp>
      <p:sp>
        <p:nvSpPr>
          <p:cNvPr id="5" name="Text Placeholder 2"/>
          <p:cNvSpPr>
            <a:spLocks noGrp="1"/>
          </p:cNvSpPr>
          <p:nvPr>
            <p:ph idx="4294967295" hasCustomPrompt="1"/>
          </p:nvPr>
        </p:nvSpPr>
        <p:spPr>
          <a:xfrm>
            <a:off x="1152000" y="1988840"/>
            <a:ext cx="7236424" cy="3744416"/>
          </a:xfrm>
          <a:prstGeom prst="rect">
            <a:avLst/>
          </a:prstGeom>
        </p:spPr>
        <p:txBody>
          <a:bodyPr vert="horz" lIns="91440" tIns="45720" rIns="91440" bIns="45720" rtlCol="0">
            <a:normAutofit/>
          </a:bodyPr>
          <a:lstStyle>
            <a:lvl1pPr>
              <a:lnSpc>
                <a:spcPts val="2800"/>
              </a:lnSpc>
              <a:spcBef>
                <a:spcPts val="0"/>
              </a:spcBef>
              <a:spcAft>
                <a:spcPts val="1600"/>
              </a:spcAft>
              <a:defRPr sz="2400" baseline="0">
                <a:solidFill>
                  <a:srgbClr val="49656B"/>
                </a:solidFill>
              </a:defRPr>
            </a:lvl1pPr>
          </a:lstStyle>
          <a:p>
            <a:pPr marL="216000" indent="-216000">
              <a:lnSpc>
                <a:spcPts val="2100"/>
              </a:lnSpc>
              <a:spcAft>
                <a:spcPts val="1100"/>
              </a:spcAft>
              <a:buClr>
                <a:srgbClr val="49656B"/>
              </a:buClr>
              <a:buSzPct val="75000"/>
              <a:buNone/>
            </a:pPr>
            <a:r>
              <a:rPr lang="en-US" sz="1700" b="1" dirty="0"/>
              <a:t>Un </a:t>
            </a:r>
            <a:r>
              <a:rPr lang="en-US" sz="1700" b="1" dirty="0" err="1"/>
              <a:t>praticien</a:t>
            </a:r>
            <a:r>
              <a:rPr lang="en-US" sz="1700" b="1" dirty="0"/>
              <a:t> </a:t>
            </a:r>
            <a:r>
              <a:rPr lang="en-US" sz="1700" b="1" dirty="0" err="1"/>
              <a:t>en</a:t>
            </a:r>
            <a:r>
              <a:rPr lang="en-US" sz="1700" b="1" dirty="0"/>
              <a:t> santé </a:t>
            </a:r>
            <a:r>
              <a:rPr lang="en-US" sz="1700" b="1" dirty="0" err="1"/>
              <a:t>publique</a:t>
            </a:r>
            <a:r>
              <a:rPr lang="en-US" sz="1700" b="1" dirty="0"/>
              <a:t> </a:t>
            </a:r>
            <a:r>
              <a:rPr lang="en-US" sz="1700" b="1" dirty="0" err="1"/>
              <a:t>est</a:t>
            </a:r>
            <a:r>
              <a:rPr lang="en-US" sz="1700" b="1" dirty="0"/>
              <a:t> capable…</a:t>
            </a:r>
          </a:p>
          <a:p>
            <a:pPr marL="216000" indent="-216000">
              <a:lnSpc>
                <a:spcPts val="2100"/>
              </a:lnSpc>
              <a:spcAft>
                <a:spcPts val="1100"/>
              </a:spcAft>
              <a:buClr>
                <a:srgbClr val="49656B"/>
              </a:buClr>
              <a:buSzPct val="75000"/>
              <a:buFont typeface="Arial" charset="0"/>
              <a:buChar char="•"/>
            </a:pPr>
            <a:r>
              <a:rPr lang="en-US" sz="1700" dirty="0"/>
              <a:t>De </a:t>
            </a:r>
            <a:r>
              <a:rPr lang="en-US" sz="1700" dirty="0" err="1"/>
              <a:t>décrire</a:t>
            </a:r>
            <a:r>
              <a:rPr lang="en-US" sz="1700" dirty="0"/>
              <a:t> les options </a:t>
            </a:r>
            <a:r>
              <a:rPr lang="en-US" sz="1700" dirty="0" err="1"/>
              <a:t>choisies</a:t>
            </a:r>
            <a:r>
              <a:rPr lang="en-US" sz="1700" dirty="0"/>
              <a:t> des </a:t>
            </a:r>
            <a:r>
              <a:rPr lang="en-US" sz="1700" dirty="0" err="1"/>
              <a:t>politiques</a:t>
            </a:r>
            <a:r>
              <a:rPr lang="en-US" sz="1700" dirty="0"/>
              <a:t> pour </a:t>
            </a:r>
            <a:r>
              <a:rPr lang="en-US" sz="1700" dirty="0" err="1"/>
              <a:t>remédier</a:t>
            </a:r>
            <a:r>
              <a:rPr lang="en-US" sz="1700" dirty="0"/>
              <a:t> à un </a:t>
            </a:r>
            <a:r>
              <a:rPr lang="en-US" sz="1700" dirty="0" err="1"/>
              <a:t>problème</a:t>
            </a:r>
            <a:r>
              <a:rPr lang="en-US" sz="1700" dirty="0"/>
              <a:t> </a:t>
            </a:r>
            <a:br>
              <a:rPr lang="en-US" sz="1700" dirty="0"/>
            </a:br>
            <a:r>
              <a:rPr lang="en-US" sz="1700" dirty="0"/>
              <a:t>de santé </a:t>
            </a:r>
            <a:r>
              <a:rPr lang="en-US" sz="1700" dirty="0" err="1"/>
              <a:t>publique</a:t>
            </a:r>
            <a:r>
              <a:rPr lang="en-US" sz="1700" dirty="0"/>
              <a:t>.</a:t>
            </a:r>
          </a:p>
          <a:p>
            <a:pPr marL="216000" indent="-216000">
              <a:lnSpc>
                <a:spcPts val="2100"/>
              </a:lnSpc>
              <a:spcAft>
                <a:spcPts val="1100"/>
              </a:spcAft>
              <a:buClr>
                <a:srgbClr val="49656B"/>
              </a:buClr>
              <a:buSzPct val="75000"/>
              <a:buFont typeface="Arial" charset="0"/>
              <a:buChar char="•"/>
            </a:pPr>
            <a:r>
              <a:rPr lang="en-US" sz="1700" dirty="0"/>
              <a:t>De </a:t>
            </a:r>
            <a:r>
              <a:rPr lang="en-US" sz="1700" dirty="0" err="1"/>
              <a:t>décrire</a:t>
            </a:r>
            <a:r>
              <a:rPr lang="en-US" sz="1700" dirty="0"/>
              <a:t> les implications de </a:t>
            </a:r>
            <a:r>
              <a:rPr lang="en-US" sz="1700" dirty="0" err="1"/>
              <a:t>chaque</a:t>
            </a:r>
            <a:r>
              <a:rPr lang="en-US" sz="1700" dirty="0"/>
              <a:t> </a:t>
            </a:r>
            <a:r>
              <a:rPr lang="en-US" sz="1700" dirty="0" err="1"/>
              <a:t>choix</a:t>
            </a:r>
            <a:r>
              <a:rPr lang="en-US" sz="1700" dirty="0"/>
              <a:t>, </a:t>
            </a:r>
            <a:r>
              <a:rPr lang="en-US" sz="1700" dirty="0" err="1"/>
              <a:t>notamment</a:t>
            </a:r>
            <a:r>
              <a:rPr lang="en-US" sz="1700" dirty="0"/>
              <a:t> </a:t>
            </a:r>
            <a:r>
              <a:rPr lang="en-US" sz="1700" dirty="0" err="1"/>
              <a:t>ceux</a:t>
            </a:r>
            <a:r>
              <a:rPr lang="en-US" sz="1700" dirty="0"/>
              <a:t> </a:t>
            </a:r>
            <a:r>
              <a:rPr lang="en-US" sz="1700" dirty="0" err="1"/>
              <a:t>s’appliquant</a:t>
            </a:r>
            <a:r>
              <a:rPr lang="en-US" sz="1700" dirty="0"/>
              <a:t> aux </a:t>
            </a:r>
            <a:r>
              <a:rPr lang="en-US" sz="1700" dirty="0" err="1"/>
              <a:t>déterminants</a:t>
            </a:r>
            <a:r>
              <a:rPr lang="en-US" sz="1700" dirty="0"/>
              <a:t> de la santé et </a:t>
            </a:r>
            <a:r>
              <a:rPr lang="en-US" sz="1700" dirty="0" err="1"/>
              <a:t>recommander</a:t>
            </a:r>
            <a:r>
              <a:rPr lang="en-US" sz="1700" dirty="0"/>
              <a:t> </a:t>
            </a:r>
            <a:r>
              <a:rPr lang="en-US" sz="1700" dirty="0" err="1"/>
              <a:t>ou</a:t>
            </a:r>
            <a:r>
              <a:rPr lang="en-US" sz="1700" dirty="0"/>
              <a:t> </a:t>
            </a:r>
            <a:r>
              <a:rPr lang="en-US" sz="1700" dirty="0" err="1"/>
              <a:t>choisir</a:t>
            </a:r>
            <a:r>
              <a:rPr lang="en-US" sz="1700" dirty="0"/>
              <a:t> </a:t>
            </a:r>
            <a:r>
              <a:rPr lang="en-US" sz="1700" dirty="0" err="1"/>
              <a:t>une</a:t>
            </a:r>
            <a:r>
              <a:rPr lang="en-US" sz="1700" dirty="0"/>
              <a:t> </a:t>
            </a:r>
            <a:r>
              <a:rPr lang="en-US" sz="1700" dirty="0" err="1"/>
              <a:t>piste</a:t>
            </a:r>
            <a:r>
              <a:rPr lang="en-US" sz="1700" dirty="0"/>
              <a:t> </a:t>
            </a:r>
            <a:r>
              <a:rPr lang="en-US" sz="1700" dirty="0" err="1"/>
              <a:t>d’action</a:t>
            </a:r>
            <a:r>
              <a:rPr lang="en-US" sz="1700" dirty="0"/>
              <a:t>.</a:t>
            </a:r>
          </a:p>
          <a:p>
            <a:pPr marL="216000" indent="-216000">
              <a:lnSpc>
                <a:spcPts val="2100"/>
              </a:lnSpc>
              <a:spcAft>
                <a:spcPts val="1100"/>
              </a:spcAft>
              <a:buClr>
                <a:srgbClr val="49656B"/>
              </a:buClr>
              <a:buSzPct val="75000"/>
              <a:buFont typeface="Arial" charset="0"/>
              <a:buChar char="•"/>
            </a:pPr>
            <a:r>
              <a:rPr lang="en-US" sz="1700" dirty="0" err="1"/>
              <a:t>D’élaborer</a:t>
            </a:r>
            <a:r>
              <a:rPr lang="en-US" sz="1700" dirty="0"/>
              <a:t> un plan de </a:t>
            </a:r>
            <a:r>
              <a:rPr lang="en-US" sz="1700" dirty="0" err="1"/>
              <a:t>mise</a:t>
            </a:r>
            <a:r>
              <a:rPr lang="en-US" sz="1700" dirty="0"/>
              <a:t> </a:t>
            </a:r>
            <a:r>
              <a:rPr lang="en-US" sz="1700" dirty="0" err="1"/>
              <a:t>en</a:t>
            </a:r>
            <a:r>
              <a:rPr lang="en-US" sz="1700" dirty="0"/>
              <a:t> </a:t>
            </a:r>
            <a:r>
              <a:rPr lang="en-US" sz="1700" dirty="0" err="1"/>
              <a:t>œuvre</a:t>
            </a:r>
            <a:r>
              <a:rPr lang="en-US" sz="1700" dirty="0"/>
              <a:t> </a:t>
            </a:r>
            <a:r>
              <a:rPr lang="en-US" sz="1700" dirty="0" err="1"/>
              <a:t>suivant</a:t>
            </a:r>
            <a:r>
              <a:rPr lang="en-US" sz="1700" dirty="0"/>
              <a:t> les </a:t>
            </a:r>
            <a:r>
              <a:rPr lang="en-US" sz="1700" dirty="0" err="1"/>
              <a:t>faits</a:t>
            </a:r>
            <a:r>
              <a:rPr lang="en-US" sz="1700" dirty="0"/>
              <a:t> </a:t>
            </a:r>
            <a:r>
              <a:rPr lang="en-US" sz="1700" dirty="0" err="1"/>
              <a:t>probants</a:t>
            </a:r>
            <a:r>
              <a:rPr lang="en-US" sz="1700" dirty="0"/>
              <a:t> </a:t>
            </a:r>
            <a:r>
              <a:rPr lang="en-US" sz="1700" dirty="0" err="1"/>
              <a:t>pertinents</a:t>
            </a:r>
            <a:r>
              <a:rPr lang="en-US" sz="1700" dirty="0"/>
              <a:t>, </a:t>
            </a:r>
            <a:br>
              <a:rPr lang="en-US" sz="1700" dirty="0"/>
            </a:br>
            <a:r>
              <a:rPr lang="en-US" sz="1700" dirty="0"/>
              <a:t>les </a:t>
            </a:r>
            <a:r>
              <a:rPr lang="en-US" sz="1700" dirty="0" err="1"/>
              <a:t>lois</a:t>
            </a:r>
            <a:r>
              <a:rPr lang="en-US" sz="1700" dirty="0"/>
              <a:t>, les </a:t>
            </a:r>
            <a:r>
              <a:rPr lang="en-US" sz="1700" dirty="0" err="1"/>
              <a:t>procédures</a:t>
            </a:r>
            <a:r>
              <a:rPr lang="en-US" sz="1700" dirty="0"/>
              <a:t> de </a:t>
            </a:r>
            <a:r>
              <a:rPr lang="en-US" sz="1700" dirty="0" err="1"/>
              <a:t>gestion</a:t>
            </a:r>
            <a:r>
              <a:rPr lang="en-US" sz="1700" dirty="0"/>
              <a:t> des </a:t>
            </a:r>
            <a:r>
              <a:rPr lang="en-US" sz="1700" dirty="0" err="1"/>
              <a:t>urgences</a:t>
            </a:r>
            <a:r>
              <a:rPr lang="en-US" sz="1700" dirty="0"/>
              <a:t>, la </a:t>
            </a:r>
            <a:r>
              <a:rPr lang="en-US" sz="1700" dirty="0" err="1"/>
              <a:t>réglementation</a:t>
            </a:r>
            <a:r>
              <a:rPr lang="en-US" sz="1700" dirty="0"/>
              <a:t> et les </a:t>
            </a:r>
            <a:r>
              <a:rPr lang="en-US" sz="1700" dirty="0" err="1"/>
              <a:t>politiques</a:t>
            </a:r>
            <a:r>
              <a:rPr lang="en-US" sz="1700" dirty="0"/>
              <a:t>.</a:t>
            </a:r>
          </a:p>
          <a:p>
            <a:pPr marL="216000" indent="-216000">
              <a:lnSpc>
                <a:spcPts val="2100"/>
              </a:lnSpc>
              <a:spcAft>
                <a:spcPts val="1100"/>
              </a:spcAft>
              <a:buClr>
                <a:srgbClr val="49656B"/>
              </a:buClr>
              <a:buSzPct val="75000"/>
              <a:buFont typeface="Arial" charset="0"/>
              <a:buChar char="•"/>
            </a:pPr>
            <a:r>
              <a:rPr lang="en-US" sz="1700" dirty="0"/>
              <a:t>De </a:t>
            </a:r>
            <a:r>
              <a:rPr lang="en-US" sz="1700" dirty="0" err="1"/>
              <a:t>mettre</a:t>
            </a:r>
            <a:r>
              <a:rPr lang="en-US" sz="1700" dirty="0"/>
              <a:t> </a:t>
            </a:r>
            <a:r>
              <a:rPr lang="en-US" sz="1700" dirty="0" err="1"/>
              <a:t>en</a:t>
            </a:r>
            <a:r>
              <a:rPr lang="en-US" sz="1700" dirty="0"/>
              <a:t> </a:t>
            </a:r>
            <a:r>
              <a:rPr lang="en-US" sz="1700" dirty="0" err="1"/>
              <a:t>œuvre</a:t>
            </a:r>
            <a:r>
              <a:rPr lang="en-US" sz="1700" dirty="0"/>
              <a:t> </a:t>
            </a:r>
            <a:r>
              <a:rPr lang="en-US" sz="1700" dirty="0" err="1"/>
              <a:t>une</a:t>
            </a:r>
            <a:r>
              <a:rPr lang="en-US" sz="1700" dirty="0"/>
              <a:t> </a:t>
            </a:r>
            <a:r>
              <a:rPr lang="en-US" sz="1700" dirty="0" err="1"/>
              <a:t>politique</a:t>
            </a:r>
            <a:r>
              <a:rPr lang="en-US" sz="1700" dirty="0"/>
              <a:t> pour </a:t>
            </a:r>
            <a:r>
              <a:rPr lang="en-US" sz="1700" dirty="0" err="1"/>
              <a:t>remédier</a:t>
            </a:r>
            <a:r>
              <a:rPr lang="en-US" sz="1700" dirty="0"/>
              <a:t> à un </a:t>
            </a:r>
            <a:r>
              <a:rPr lang="en-US" sz="1700" dirty="0" err="1"/>
              <a:t>problème</a:t>
            </a:r>
            <a:r>
              <a:rPr lang="en-US" sz="1700" dirty="0"/>
              <a:t> de santé </a:t>
            </a:r>
            <a:r>
              <a:rPr lang="en-US" sz="1700" dirty="0" err="1"/>
              <a:t>publique</a:t>
            </a:r>
            <a:r>
              <a:rPr lang="en-US" sz="1700" dirty="0"/>
              <a:t>.</a:t>
            </a:r>
          </a:p>
          <a:p>
            <a:pPr marL="216000" indent="-216000">
              <a:lnSpc>
                <a:spcPts val="2100"/>
              </a:lnSpc>
              <a:spcAft>
                <a:spcPts val="1100"/>
              </a:spcAft>
              <a:buClr>
                <a:srgbClr val="49656B"/>
              </a:buClr>
              <a:buSzPct val="75000"/>
              <a:buFont typeface="Arial" charset="0"/>
              <a:buChar char="•"/>
            </a:pPr>
            <a:r>
              <a:rPr lang="en-US" sz="1700" dirty="0" err="1"/>
              <a:t>D’évaluer</a:t>
            </a:r>
            <a:r>
              <a:rPr lang="en-US" sz="1700" dirty="0"/>
              <a:t> </a:t>
            </a:r>
            <a:r>
              <a:rPr lang="en-US" sz="1700" dirty="0" err="1"/>
              <a:t>une</a:t>
            </a:r>
            <a:r>
              <a:rPr lang="en-US" sz="1700" dirty="0"/>
              <a:t> </a:t>
            </a:r>
            <a:r>
              <a:rPr lang="en-US" sz="1700" dirty="0" err="1"/>
              <a:t>politique</a:t>
            </a:r>
            <a:r>
              <a:rPr lang="en-US" sz="1700" dirty="0"/>
              <a:t>.</a:t>
            </a:r>
          </a:p>
        </p:txBody>
      </p:sp>
      <p:sp>
        <p:nvSpPr>
          <p:cNvPr id="6" name="Subtitle 2"/>
          <p:cNvSpPr txBox="1">
            <a:spLocks/>
          </p:cNvSpPr>
          <p:nvPr/>
        </p:nvSpPr>
        <p:spPr>
          <a:xfrm>
            <a:off x="1152000" y="1268760"/>
            <a:ext cx="6840000" cy="495304"/>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300" b="1" spc="80" dirty="0">
                <a:solidFill>
                  <a:srgbClr val="FA8D29"/>
                </a:solidFill>
              </a:rPr>
              <a:t>Section 3.0 :  </a:t>
            </a:r>
            <a:r>
              <a:rPr lang="en-US" sz="1300" b="1" spc="80" dirty="0" err="1">
                <a:solidFill>
                  <a:srgbClr val="FA8D29"/>
                </a:solidFill>
              </a:rPr>
              <a:t>Planification</a:t>
            </a:r>
            <a:r>
              <a:rPr lang="en-US" sz="1300" b="1" spc="80" dirty="0">
                <a:solidFill>
                  <a:srgbClr val="FA8D29"/>
                </a:solidFill>
              </a:rPr>
              <a:t>, </a:t>
            </a:r>
            <a:r>
              <a:rPr lang="en-US" sz="1300" b="1" spc="80" dirty="0" err="1">
                <a:solidFill>
                  <a:srgbClr val="FA8D29"/>
                </a:solidFill>
              </a:rPr>
              <a:t>mise</a:t>
            </a:r>
            <a:r>
              <a:rPr lang="en-US" sz="1300" b="1" spc="80" dirty="0">
                <a:solidFill>
                  <a:srgbClr val="FA8D29"/>
                </a:solidFill>
              </a:rPr>
              <a:t> </a:t>
            </a:r>
            <a:r>
              <a:rPr lang="en-US" sz="1300" b="1" spc="80" dirty="0" err="1">
                <a:solidFill>
                  <a:srgbClr val="FA8D29"/>
                </a:solidFill>
              </a:rPr>
              <a:t>en</a:t>
            </a:r>
            <a:r>
              <a:rPr lang="en-US" sz="1300" b="1" spc="80" dirty="0">
                <a:solidFill>
                  <a:srgbClr val="FA8D29"/>
                </a:solidFill>
              </a:rPr>
              <a:t> </a:t>
            </a:r>
            <a:r>
              <a:rPr lang="en-US" sz="1300" b="1" spc="80" dirty="0" err="1">
                <a:solidFill>
                  <a:srgbClr val="FA8D29"/>
                </a:solidFill>
              </a:rPr>
              <a:t>œuvre</a:t>
            </a:r>
            <a:r>
              <a:rPr lang="en-US" sz="1300" b="1" spc="80" dirty="0">
                <a:solidFill>
                  <a:srgbClr val="FA8D29"/>
                </a:solidFill>
              </a:rPr>
              <a:t> et </a:t>
            </a:r>
            <a:r>
              <a:rPr lang="en-US" sz="1300" b="1" spc="80" dirty="0" err="1">
                <a:solidFill>
                  <a:srgbClr val="FA8D29"/>
                </a:solidFill>
              </a:rPr>
              <a:t>évaluation</a:t>
            </a:r>
            <a:r>
              <a:rPr lang="en-US" sz="1300" b="1" spc="80" dirty="0">
                <a:solidFill>
                  <a:srgbClr val="FA8D29"/>
                </a:solidFill>
              </a:rPr>
              <a:t> </a:t>
            </a:r>
            <a:br>
              <a:rPr lang="en-US" sz="1300" b="1" spc="80" dirty="0">
                <a:solidFill>
                  <a:srgbClr val="FA8D29"/>
                </a:solidFill>
              </a:rPr>
            </a:br>
            <a:r>
              <a:rPr lang="en-US" sz="1300" b="1" spc="80" dirty="0">
                <a:solidFill>
                  <a:srgbClr val="FA8D29"/>
                </a:solidFill>
              </a:rPr>
              <a:t>de </a:t>
            </a:r>
            <a:r>
              <a:rPr lang="en-US" sz="1300" b="1" spc="80" dirty="0" err="1">
                <a:solidFill>
                  <a:srgbClr val="FA8D29"/>
                </a:solidFill>
              </a:rPr>
              <a:t>politiques</a:t>
            </a:r>
            <a:r>
              <a:rPr lang="en-US" sz="1300" b="1" spc="80" dirty="0">
                <a:solidFill>
                  <a:srgbClr val="FA8D29"/>
                </a:solidFill>
              </a:rPr>
              <a:t> et de </a:t>
            </a:r>
            <a:r>
              <a:rPr lang="en-US" sz="1300" b="1" spc="80" dirty="0" err="1">
                <a:solidFill>
                  <a:srgbClr val="FA8D29"/>
                </a:solidFill>
              </a:rPr>
              <a:t>programmes</a:t>
            </a:r>
            <a:endParaRPr lang="en-US" sz="1300" b="1" spc="80" dirty="0">
              <a:solidFill>
                <a:srgbClr val="FA8D29"/>
              </a:solidFill>
            </a:endParaRPr>
          </a:p>
        </p:txBody>
      </p:sp>
      <p:sp>
        <p:nvSpPr>
          <p:cNvPr id="8"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dirty="0">
                <a:solidFill>
                  <a:schemeClr val="bg1">
                    <a:lumMod val="50000"/>
                  </a:schemeClr>
                </a:solidFill>
                <a:hlinkClick r:id="rId3"/>
              </a:rPr>
              <a:t>Source : </a:t>
            </a:r>
            <a:r>
              <a:rPr lang="en-US" sz="700" spc="40" dirty="0" err="1">
                <a:solidFill>
                  <a:schemeClr val="bg1">
                    <a:lumMod val="50000"/>
                  </a:schemeClr>
                </a:solidFill>
                <a:hlinkClick r:id="rId3"/>
              </a:rPr>
              <a:t>Agence</a:t>
            </a:r>
            <a:r>
              <a:rPr lang="en-US" sz="700" spc="40" dirty="0">
                <a:solidFill>
                  <a:schemeClr val="bg1">
                    <a:lumMod val="50000"/>
                  </a:schemeClr>
                </a:solidFill>
                <a:hlinkClick r:id="rId3"/>
              </a:rPr>
              <a:t> de la santé </a:t>
            </a:r>
            <a:r>
              <a:rPr lang="en-US" sz="700" spc="40" dirty="0" err="1">
                <a:solidFill>
                  <a:schemeClr val="bg1">
                    <a:lumMod val="50000"/>
                  </a:schemeClr>
                </a:solidFill>
                <a:hlinkClick r:id="rId3"/>
              </a:rPr>
              <a:t>publique</a:t>
            </a:r>
            <a:r>
              <a:rPr lang="en-US" sz="700" spc="40" dirty="0">
                <a:solidFill>
                  <a:schemeClr val="bg1">
                    <a:lumMod val="50000"/>
                  </a:schemeClr>
                </a:solidFill>
                <a:hlinkClick r:id="rId3"/>
              </a:rPr>
              <a:t> du Canada</a:t>
            </a:r>
            <a:endParaRPr lang="en-US" sz="700" spc="40" dirty="0">
              <a:solidFill>
                <a:schemeClr val="bg1">
                  <a:lumMod val="50000"/>
                </a:schemeClr>
              </a:solidFill>
            </a:endParaRPr>
          </a:p>
        </p:txBody>
      </p:sp>
    </p:spTree>
    <p:extLst>
      <p:ext uri="{BB962C8B-B14F-4D97-AF65-F5344CB8AC3E}">
        <p14:creationId xmlns:p14="http://schemas.microsoft.com/office/powerpoint/2010/main" val="88587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44016"/>
            <a:ext cx="6552728" cy="404664"/>
          </a:xfrm>
        </p:spPr>
        <p:txBody>
          <a:bodyPr>
            <a:normAutofit/>
          </a:bodyPr>
          <a:lstStyle/>
          <a:p>
            <a:r>
              <a:rPr lang="en-US"/>
              <a:t>Santé publique fondée sur des données probantes</a:t>
            </a:r>
            <a:endParaRPr lang="en-US" sz="2300" dirty="0"/>
          </a:p>
        </p:txBody>
      </p:sp>
      <p:sp>
        <p:nvSpPr>
          <p:cNvPr id="3" name="Slide Number Placeholder 2"/>
          <p:cNvSpPr>
            <a:spLocks noGrp="1"/>
          </p:cNvSpPr>
          <p:nvPr>
            <p:ph type="sldNum" sz="quarter" idx="12"/>
          </p:nvPr>
        </p:nvSpPr>
        <p:spPr/>
        <p:txBody>
          <a:bodyPr/>
          <a:lstStyle/>
          <a:p>
            <a:fld id="{C4A63B03-CE8E-41A3-ABC0-E6682684ECE7}" type="slidenum">
              <a:rPr lang="en-US" smtClean="0"/>
              <a:pPr/>
              <a:t>7</a:t>
            </a:fld>
            <a:endParaRPr lang="en-US" dirty="0"/>
          </a:p>
        </p:txBody>
      </p:sp>
      <p:sp>
        <p:nvSpPr>
          <p:cNvPr id="6" name="Subtitle 2"/>
          <p:cNvSpPr txBox="1">
            <a:spLocks/>
          </p:cNvSpPr>
          <p:nvPr/>
        </p:nvSpPr>
        <p:spPr>
          <a:xfrm>
            <a:off x="1115616" y="475200"/>
            <a:ext cx="6552000" cy="432048"/>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Utilisation des meilleures données probantes disponibles pour éclairer </a:t>
            </a:r>
            <a:br>
              <a:rPr lang="en-US" b="1" spc="80"/>
            </a:br>
            <a:r>
              <a:rPr lang="en-US" b="1" spc="80"/>
              <a:t>les politiques de santé publique</a:t>
            </a:r>
            <a:endParaRPr lang="en-US" b="1" spc="80" dirty="0"/>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a:solidFill>
                  <a:schemeClr val="bg1">
                    <a:lumMod val="50000"/>
                  </a:schemeClr>
                </a:solidFill>
                <a:hlinkClick r:id="rId3"/>
              </a:rPr>
              <a:t>Source :</a:t>
            </a:r>
            <a:r>
              <a:rPr lang="en-US" sz="700" spc="40">
                <a:solidFill>
                  <a:schemeClr val="bg1">
                    <a:lumMod val="50000"/>
                  </a:schemeClr>
                </a:solidFill>
                <a:hlinkClick r:id="rId3"/>
              </a:rPr>
              <a:t> Centre de collaboration nationale des méthodes et outils</a:t>
            </a:r>
            <a:endParaRPr lang="en-US" sz="700" spc="40">
              <a:solidFill>
                <a:schemeClr val="bg1">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200" y="1267200"/>
            <a:ext cx="5234432" cy="4533392"/>
          </a:xfrm>
          <a:prstGeom prst="rect">
            <a:avLst/>
          </a:prstGeom>
        </p:spPr>
      </p:pic>
    </p:spTree>
    <p:extLst>
      <p:ext uri="{BB962C8B-B14F-4D97-AF65-F5344CB8AC3E}">
        <p14:creationId xmlns:p14="http://schemas.microsoft.com/office/powerpoint/2010/main" val="74187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A63B03-CE8E-41A3-ABC0-E6682684ECE7}" type="slidenum">
              <a:rPr lang="en-US" smtClean="0"/>
              <a:pPr/>
              <a:t>8</a:t>
            </a:fld>
            <a:endParaRPr lang="en-US" dirty="0"/>
          </a:p>
        </p:txBody>
      </p:sp>
      <p:sp>
        <p:nvSpPr>
          <p:cNvPr id="6" name="Text Placeholder 2"/>
          <p:cNvSpPr txBox="1">
            <a:spLocks/>
          </p:cNvSpPr>
          <p:nvPr/>
        </p:nvSpPr>
        <p:spPr>
          <a:xfrm>
            <a:off x="1152000" y="1988840"/>
            <a:ext cx="6840000" cy="3672408"/>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00"/>
              </a:lnSpc>
              <a:buClr>
                <a:srgbClr val="49656B"/>
              </a:buClr>
              <a:buSzPct val="75000"/>
            </a:pPr>
            <a:r>
              <a:rPr lang="en-US" sz="1800" b="1" dirty="0"/>
              <a:t>La </a:t>
            </a:r>
            <a:r>
              <a:rPr lang="en-US" sz="1800" b="1" dirty="0" err="1"/>
              <a:t>prise</a:t>
            </a:r>
            <a:r>
              <a:rPr lang="en-US" sz="1800" b="1" dirty="0"/>
              <a:t> de </a:t>
            </a:r>
            <a:r>
              <a:rPr lang="en-US" sz="1800" b="1" dirty="0" err="1"/>
              <a:t>décision</a:t>
            </a:r>
            <a:r>
              <a:rPr lang="en-US" sz="1800" b="1" dirty="0"/>
              <a:t> </a:t>
            </a:r>
            <a:r>
              <a:rPr lang="en-US" sz="1800" b="1" dirty="0" err="1"/>
              <a:t>fondée</a:t>
            </a:r>
            <a:r>
              <a:rPr lang="en-US" sz="1800" b="1" dirty="0"/>
              <a:t> sur les </a:t>
            </a:r>
            <a:r>
              <a:rPr lang="en-US" sz="1800" b="1" dirty="0" err="1"/>
              <a:t>données</a:t>
            </a:r>
            <a:r>
              <a:rPr lang="en-US" sz="1800" b="1" dirty="0"/>
              <a:t> </a:t>
            </a:r>
            <a:r>
              <a:rPr lang="en-US" sz="1800" b="1" dirty="0" err="1"/>
              <a:t>probantes</a:t>
            </a:r>
            <a:r>
              <a:rPr lang="en-US" sz="1800" b="1" dirty="0"/>
              <a:t> </a:t>
            </a:r>
            <a:r>
              <a:rPr lang="en-US" sz="1800" b="1" dirty="0" err="1"/>
              <a:t>offre</a:t>
            </a:r>
            <a:r>
              <a:rPr lang="en-US" sz="1800" b="1" dirty="0"/>
              <a:t> </a:t>
            </a:r>
            <a:r>
              <a:rPr lang="en-US" sz="1800" b="1" dirty="0" err="1"/>
              <a:t>plusieurs</a:t>
            </a:r>
            <a:r>
              <a:rPr lang="en-US" sz="1800" b="1" dirty="0"/>
              <a:t> </a:t>
            </a:r>
            <a:r>
              <a:rPr lang="en-US" sz="1800" b="1" dirty="0" err="1"/>
              <a:t>avantages</a:t>
            </a:r>
            <a:r>
              <a:rPr lang="en-US" sz="1800" b="1" dirty="0"/>
              <a:t> </a:t>
            </a:r>
            <a:r>
              <a:rPr lang="en-US" sz="1800" b="1" dirty="0" err="1"/>
              <a:t>potentiels</a:t>
            </a:r>
            <a:r>
              <a:rPr lang="en-US" sz="1800" b="1" dirty="0"/>
              <a:t> pour le </a:t>
            </a:r>
            <a:r>
              <a:rPr lang="en-US" sz="1800" b="1" dirty="0" err="1"/>
              <a:t>secteur</a:t>
            </a:r>
            <a:r>
              <a:rPr lang="en-US" sz="1800" b="1" dirty="0"/>
              <a:t> de la santé </a:t>
            </a:r>
            <a:r>
              <a:rPr lang="en-US" sz="1800" b="1" dirty="0" err="1"/>
              <a:t>publique</a:t>
            </a:r>
            <a:r>
              <a:rPr lang="en-US" sz="1800" b="1" dirty="0"/>
              <a:t> :</a:t>
            </a:r>
          </a:p>
          <a:p>
            <a:pPr marL="216000" indent="-216000">
              <a:lnSpc>
                <a:spcPts val="2100"/>
              </a:lnSpc>
              <a:buClr>
                <a:srgbClr val="49656B"/>
              </a:buClr>
              <a:buSzPct val="75000"/>
              <a:buFont typeface="Arial" charset="0"/>
              <a:buChar char="•"/>
            </a:pPr>
            <a:r>
              <a:rPr lang="en-US" sz="1800" dirty="0"/>
              <a:t>adoption des interventions les plus </a:t>
            </a:r>
            <a:r>
              <a:rPr lang="en-US" sz="1800" dirty="0" err="1"/>
              <a:t>efficaces</a:t>
            </a:r>
            <a:r>
              <a:rPr lang="en-US" sz="1800" dirty="0"/>
              <a:t>, au </a:t>
            </a:r>
            <a:r>
              <a:rPr lang="en-US" sz="1800" dirty="0" err="1"/>
              <a:t>meilleur</a:t>
            </a:r>
            <a:r>
              <a:rPr lang="en-US" sz="1800" dirty="0"/>
              <a:t> </a:t>
            </a:r>
            <a:br>
              <a:rPr lang="en-US" sz="1800" dirty="0"/>
            </a:br>
            <a:r>
              <a:rPr lang="en-US" sz="1800" dirty="0" err="1"/>
              <a:t>coût</a:t>
            </a:r>
            <a:r>
              <a:rPr lang="en-US" sz="1800" dirty="0"/>
              <a:t> possible;</a:t>
            </a:r>
          </a:p>
          <a:p>
            <a:pPr marL="216000" indent="-216000">
              <a:lnSpc>
                <a:spcPts val="2100"/>
              </a:lnSpc>
              <a:buClr>
                <a:srgbClr val="49656B"/>
              </a:buClr>
              <a:buSzPct val="75000"/>
              <a:buFont typeface="Arial" charset="0"/>
              <a:buChar char="•"/>
            </a:pPr>
            <a:r>
              <a:rPr lang="en-US" sz="1800" dirty="0"/>
              <a:t>usage prudent de </a:t>
            </a:r>
            <a:r>
              <a:rPr lang="en-US" sz="1800" dirty="0" err="1"/>
              <a:t>ressources</a:t>
            </a:r>
            <a:r>
              <a:rPr lang="en-US" sz="1800" dirty="0"/>
              <a:t> </a:t>
            </a:r>
            <a:r>
              <a:rPr lang="en-US" sz="1800" dirty="0" err="1"/>
              <a:t>limitées</a:t>
            </a:r>
            <a:r>
              <a:rPr lang="en-US" sz="1800" dirty="0"/>
              <a:t>;</a:t>
            </a:r>
          </a:p>
          <a:p>
            <a:pPr marL="216000" indent="-216000">
              <a:lnSpc>
                <a:spcPts val="2100"/>
              </a:lnSpc>
              <a:buClr>
                <a:srgbClr val="49656B"/>
              </a:buClr>
              <a:buSzPct val="75000"/>
              <a:buFont typeface="Arial" charset="0"/>
              <a:buChar char="•"/>
            </a:pPr>
            <a:r>
              <a:rPr lang="en-US" sz="1800" dirty="0"/>
              <a:t>des </a:t>
            </a:r>
            <a:r>
              <a:rPr lang="en-US" sz="1800" dirty="0" err="1"/>
              <a:t>meilleurs</a:t>
            </a:r>
            <a:r>
              <a:rPr lang="en-US" sz="1800" dirty="0"/>
              <a:t> </a:t>
            </a:r>
            <a:r>
              <a:rPr lang="en-US" sz="1800" dirty="0" err="1"/>
              <a:t>résultats</a:t>
            </a:r>
            <a:r>
              <a:rPr lang="en-US" sz="1800" dirty="0"/>
              <a:t> </a:t>
            </a:r>
            <a:r>
              <a:rPr lang="en-US" sz="1800" dirty="0" err="1"/>
              <a:t>en</a:t>
            </a:r>
            <a:r>
              <a:rPr lang="en-US" sz="1800" dirty="0"/>
              <a:t> </a:t>
            </a:r>
            <a:r>
              <a:rPr lang="en-US" sz="1800" dirty="0" err="1"/>
              <a:t>matière</a:t>
            </a:r>
            <a:r>
              <a:rPr lang="en-US" sz="1800" dirty="0"/>
              <a:t> de santé des </a:t>
            </a:r>
            <a:r>
              <a:rPr lang="en-US" sz="1800" dirty="0" err="1"/>
              <a:t>individus</a:t>
            </a:r>
            <a:r>
              <a:rPr lang="en-US" sz="1800" dirty="0"/>
              <a:t> </a:t>
            </a:r>
            <a:br>
              <a:rPr lang="en-US" sz="1800" dirty="0"/>
            </a:br>
            <a:r>
              <a:rPr lang="en-US" sz="1800" dirty="0"/>
              <a:t>et de la population.</a:t>
            </a:r>
          </a:p>
        </p:txBody>
      </p:sp>
      <p:sp>
        <p:nvSpPr>
          <p:cNvPr id="7" name="Subtitle 2"/>
          <p:cNvSpPr txBox="1">
            <a:spLocks/>
          </p:cNvSpPr>
          <p:nvPr/>
        </p:nvSpPr>
        <p:spPr>
          <a:xfrm>
            <a:off x="3131840" y="5670000"/>
            <a:ext cx="5652248" cy="288032"/>
          </a:xfrm>
          <a:prstGeom prst="rect">
            <a:avLst/>
          </a:prstGeom>
        </p:spPr>
        <p:txBody>
          <a:bodyPr vert="horz" lIns="91440" tIns="45720" rIns="91440" bIns="45720" rtlCol="0" anchor="b" anchorCtr="0">
            <a:no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800"/>
              </a:lnSpc>
              <a:spcBef>
                <a:spcPts val="0"/>
              </a:spcBef>
            </a:pPr>
            <a:r>
              <a:rPr lang="en-US" sz="700" b="1" spc="40">
                <a:solidFill>
                  <a:schemeClr val="bg1">
                    <a:lumMod val="50000"/>
                  </a:schemeClr>
                </a:solidFill>
                <a:hlinkClick r:id="rId3"/>
              </a:rPr>
              <a:t>Source :</a:t>
            </a:r>
            <a:r>
              <a:rPr lang="en-US" sz="700" spc="40">
                <a:solidFill>
                  <a:schemeClr val="bg1">
                    <a:lumMod val="50000"/>
                  </a:schemeClr>
                </a:solidFill>
                <a:hlinkClick r:id="rId3"/>
              </a:rPr>
              <a:t> Centre de collaboration nationale des méthodes et outils</a:t>
            </a:r>
            <a:endParaRPr lang="en-US" sz="700" spc="40">
              <a:solidFill>
                <a:schemeClr val="bg1">
                  <a:lumMod val="50000"/>
                </a:schemeClr>
              </a:solidFill>
            </a:endParaRPr>
          </a:p>
        </p:txBody>
      </p:sp>
      <p:sp>
        <p:nvSpPr>
          <p:cNvPr id="10" name="Title 1"/>
          <p:cNvSpPr>
            <a:spLocks noGrp="1"/>
          </p:cNvSpPr>
          <p:nvPr>
            <p:ph type="title"/>
          </p:nvPr>
        </p:nvSpPr>
        <p:spPr>
          <a:xfrm>
            <a:off x="1115616" y="144016"/>
            <a:ext cx="6552728" cy="404664"/>
          </a:xfrm>
        </p:spPr>
        <p:txBody>
          <a:bodyPr>
            <a:normAutofit/>
          </a:bodyPr>
          <a:lstStyle/>
          <a:p>
            <a:r>
              <a:rPr lang="en-US"/>
              <a:t>Santé publique fondée sur des données probantes</a:t>
            </a:r>
            <a:endParaRPr lang="en-US" sz="2300" dirty="0"/>
          </a:p>
        </p:txBody>
      </p:sp>
      <p:sp>
        <p:nvSpPr>
          <p:cNvPr id="11" name="Subtitle 2"/>
          <p:cNvSpPr txBox="1">
            <a:spLocks/>
          </p:cNvSpPr>
          <p:nvPr/>
        </p:nvSpPr>
        <p:spPr>
          <a:xfrm>
            <a:off x="1115616" y="475200"/>
            <a:ext cx="6552000" cy="432048"/>
          </a:xfrm>
          <a:prstGeom prst="rect">
            <a:avLst/>
          </a:prstGeom>
        </p:spPr>
        <p:txBody>
          <a:bodyPr vert="horz" lIns="91440" tIns="45720" rIns="91440" bIns="45720" rtlCol="0" anchor="b" anchorCtr="0">
            <a:normAutofit/>
          </a:bodyPr>
          <a:lstStyle>
            <a:lvl1pPr marL="0" indent="0" algn="l" defTabSz="914400" rtl="0" eaLnBrk="1" latinLnBrk="0" hangingPunct="1">
              <a:spcBef>
                <a:spcPct val="20000"/>
              </a:spcBef>
              <a:buFont typeface="Arial" pitchFamily="34" charset="0"/>
              <a:buNone/>
              <a:defRPr sz="1100" b="0" i="0"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spc="80"/>
              <a:t>Utilisation des meilleures données probantes disponibles pour éclairer </a:t>
            </a:r>
            <a:br>
              <a:rPr lang="en-US" b="1" spc="80"/>
            </a:br>
            <a:r>
              <a:rPr lang="en-US" b="1" spc="80"/>
              <a:t>les politiques de santé publique</a:t>
            </a:r>
            <a:endParaRPr lang="en-US" b="1" spc="80" dirty="0"/>
          </a:p>
        </p:txBody>
      </p:sp>
    </p:spTree>
    <p:extLst>
      <p:ext uri="{BB962C8B-B14F-4D97-AF65-F5344CB8AC3E}">
        <p14:creationId xmlns:p14="http://schemas.microsoft.com/office/powerpoint/2010/main" val="30063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23693"/>
            <a:ext cx="7488000" cy="1827780"/>
          </a:xfrm>
          <a:prstGeom prst="rect">
            <a:avLst/>
          </a:prstGeom>
        </p:spPr>
      </p:pic>
      <p:sp>
        <p:nvSpPr>
          <p:cNvPr id="3" name="Slide Number Placeholder 2"/>
          <p:cNvSpPr>
            <a:spLocks noGrp="1"/>
          </p:cNvSpPr>
          <p:nvPr>
            <p:ph type="sldNum" sz="quarter" idx="12"/>
          </p:nvPr>
        </p:nvSpPr>
        <p:spPr/>
        <p:txBody>
          <a:bodyPr/>
          <a:lstStyle/>
          <a:p>
            <a:fld id="{C4A63B03-CE8E-41A3-ABC0-E6682684ECE7}" type="slidenum">
              <a:rPr lang="en-US" smtClean="0"/>
              <a:pPr/>
              <a:t>9</a:t>
            </a:fld>
            <a:endParaRPr lang="en-US" dirty="0"/>
          </a:p>
        </p:txBody>
      </p:sp>
      <p:sp>
        <p:nvSpPr>
          <p:cNvPr id="6" name="Title 1"/>
          <p:cNvSpPr>
            <a:spLocks noGrp="1"/>
          </p:cNvSpPr>
          <p:nvPr>
            <p:ph type="title"/>
          </p:nvPr>
        </p:nvSpPr>
        <p:spPr>
          <a:xfrm>
            <a:off x="1115616" y="0"/>
            <a:ext cx="6552728" cy="1052736"/>
          </a:xfrm>
        </p:spPr>
        <p:txBody>
          <a:bodyPr>
            <a:normAutofit/>
          </a:bodyPr>
          <a:lstStyle/>
          <a:p>
            <a:r>
              <a:rPr lang="en-US"/>
              <a:t>Politiques de santé publique fondées </a:t>
            </a:r>
            <a:br>
              <a:rPr lang="en-US"/>
            </a:br>
            <a:r>
              <a:rPr lang="en-US"/>
              <a:t>sur des données probantes</a:t>
            </a:r>
            <a:endParaRPr lang="en-US" sz="2300" dirty="0"/>
          </a:p>
        </p:txBody>
      </p:sp>
      <p:sp>
        <p:nvSpPr>
          <p:cNvPr id="7" name="Text Placeholder 2"/>
          <p:cNvSpPr txBox="1">
            <a:spLocks/>
          </p:cNvSpPr>
          <p:nvPr/>
        </p:nvSpPr>
        <p:spPr>
          <a:xfrm>
            <a:off x="1115616" y="1484784"/>
            <a:ext cx="6543784" cy="648072"/>
          </a:xfrm>
          <a:prstGeom prst="rect">
            <a:avLst/>
          </a:prstGeom>
        </p:spPr>
        <p:txBody>
          <a:bodyPr vert="horz" lIns="91440" tIns="45720" rIns="91440" bIns="45720" rtlCol="0">
            <a:normAutofit/>
          </a:bodyPr>
          <a:lstStyle>
            <a:defPPr>
              <a:defRPr lang="en-US"/>
            </a:defPPr>
            <a:lvl1pPr marL="0" algn="l" defTabSz="914400" rtl="0" eaLnBrk="1" latinLnBrk="0" hangingPunct="1">
              <a:lnSpc>
                <a:spcPts val="2800"/>
              </a:lnSpc>
              <a:spcBef>
                <a:spcPts val="0"/>
              </a:spcBef>
              <a:spcAft>
                <a:spcPts val="1600"/>
              </a:spcAft>
              <a:defRPr sz="2400" kern="1200" baseline="0">
                <a:solidFill>
                  <a:srgbClr val="4965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a:t>En quoi les données probantes éclairent-elles les politiques?</a:t>
            </a:r>
            <a:endParaRPr lang="en-US" sz="18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140968"/>
            <a:ext cx="720080" cy="720080"/>
          </a:xfrm>
          <a:prstGeom prst="rect">
            <a:avLst/>
          </a:prstGeom>
        </p:spPr>
      </p:pic>
    </p:spTree>
    <p:extLst>
      <p:ext uri="{BB962C8B-B14F-4D97-AF65-F5344CB8AC3E}">
        <p14:creationId xmlns:p14="http://schemas.microsoft.com/office/powerpoint/2010/main" val="20901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18285"/>
      </a:hlink>
      <a:folHlink>
        <a:srgbClr val="A9AC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glooId xmlns="d8efdbb7-657c-4ef0-ac17-f1a82f8d41d8">e5597fcc-73f4-48a9-9873-8dcaf1c1d320</IglooId>
  </documentManagement>
</p:properties>
</file>

<file path=customXml/item3.xml><?xml version="1.0" encoding="utf-8"?>
<ct:contentTypeSchema xmlns:ct="http://schemas.microsoft.com/office/2006/metadata/contentType" xmlns:ma="http://schemas.microsoft.com/office/2006/metadata/properties/metaAttributes" ct:_="" ma:_="" ma:contentTypeName="CPAC Document" ma:contentTypeID="0x010100C8921F970FF3EF4C8E499D28F4605A120069BFC492605A3844B602D5A6038F30E6" ma:contentTypeVersion="9" ma:contentTypeDescription="" ma:contentTypeScope="" ma:versionID="0b757bae6ee7a03fe4b1725a855639f7">
  <xsd:schema xmlns:xsd="http://www.w3.org/2001/XMLSchema" xmlns:xs="http://www.w3.org/2001/XMLSchema" xmlns:p="http://schemas.microsoft.com/office/2006/metadata/properties" xmlns:ns2="ff7fcf18-0ced-4b9e-a6d7-7db8b829240c" xmlns:ns3="d8efdbb7-657c-4ef0-ac17-f1a82f8d41d8" targetNamespace="http://schemas.microsoft.com/office/2006/metadata/properties" ma:root="true" ma:fieldsID="700b9e384a91a040156a91d799fdd4cd" ns2:_="" ns3:_="">
    <xsd:import namespace="ff7fcf18-0ced-4b9e-a6d7-7db8b829240c"/>
    <xsd:import namespace="d8efdbb7-657c-4ef0-ac17-f1a82f8d41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Igloo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fcf18-0ced-4b9e-a6d7-7db8b82924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efdbb7-657c-4ef0-ac17-f1a82f8d41d8" elementFormDefault="qualified">
    <xsd:import namespace="http://schemas.microsoft.com/office/2006/documentManagement/types"/>
    <xsd:import namespace="http://schemas.microsoft.com/office/infopath/2007/PartnerControls"/>
    <xsd:element name="IglooId" ma:index="16" nillable="true" ma:displayName="IglooId" ma:internalName="Igloo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3A054C-7DF4-416F-977A-B0054B63F9F9}">
  <ds:schemaRefs>
    <ds:schemaRef ds:uri="http://schemas.microsoft.com/sharepoint/v3/contenttype/forms"/>
  </ds:schemaRefs>
</ds:datastoreItem>
</file>

<file path=customXml/itemProps2.xml><?xml version="1.0" encoding="utf-8"?>
<ds:datastoreItem xmlns:ds="http://schemas.openxmlformats.org/officeDocument/2006/customXml" ds:itemID="{B9E02E18-5A3A-499B-A269-F55A3D4A9D85}">
  <ds:schemaRefs>
    <ds:schemaRef ds:uri="ff7fcf18-0ced-4b9e-a6d7-7db8b829240c"/>
    <ds:schemaRef ds:uri="http://schemas.microsoft.com/office/2006/metadata/properties"/>
    <ds:schemaRef ds:uri="http://purl.org/dc/terms/"/>
    <ds:schemaRef ds:uri="d8efdbb7-657c-4ef0-ac17-f1a82f8d41d8"/>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4015A65-BA14-47BC-8406-459F3A935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fcf18-0ced-4b9e-a6d7-7db8b829240c"/>
    <ds:schemaRef ds:uri="d8efdbb7-657c-4ef0-ac17-f1a82f8d4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3861</TotalTime>
  <Words>861</Words>
  <Application>Microsoft Office PowerPoint</Application>
  <PresentationFormat>On-screen Show (4:3)</PresentationFormat>
  <Paragraphs>241</Paragraphs>
  <Slides>24</Slides>
  <Notes>24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les facteurs influençant les politiques de santé publiques et le Répertoire des politiques de prévention</vt:lpstr>
      <vt:lpstr>Directives à l’intention des responsables  de cours</vt:lpstr>
      <vt:lpstr>PowerPoint Presentation</vt:lpstr>
      <vt:lpstr>Influencer les politiques de santé publique</vt:lpstr>
      <vt:lpstr>Omniprésence des politiques en santé publique</vt:lpstr>
      <vt:lpstr>Compétences essentielles en santé  publique au Canada</vt:lpstr>
      <vt:lpstr>Santé publique fondée sur des données probantes</vt:lpstr>
      <vt:lpstr>Santé publique fondée sur des données probantes</vt:lpstr>
      <vt:lpstr>Politiques de santé publique fondées  sur des données probantes</vt:lpstr>
      <vt:lpstr>Les données probantes dans l’élaboration d’une politique</vt:lpstr>
      <vt:lpstr>Diffusion des politiques</vt:lpstr>
      <vt:lpstr>Diffusion des politiques : Exemple</vt:lpstr>
      <vt:lpstr>Il existe un  outil pour ça!</vt:lpstr>
      <vt:lpstr>PowerPoint Presentation</vt:lpstr>
      <vt:lpstr>PowerPoint Presentation</vt:lpstr>
      <vt:lpstr>Le Répertoire des politiques de prévention</vt:lpstr>
      <vt:lpstr>Le Répertoire des politiques de prévention</vt:lpstr>
      <vt:lpstr>Faites travailler le Répertoire pour vous...</vt:lpstr>
      <vt:lpstr>Ressources</vt:lpstr>
      <vt:lpstr>Exercice</vt:lpstr>
      <vt:lpstr>Affectation d’échantillon</vt:lpstr>
      <vt:lpstr>Affectation d’échantillon</vt:lpstr>
      <vt:lpstr>Affectation d’échantillon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CPAC Lecture Slides FINAL_FR_UPDATED LINKS Sept 2018.pptx</dc:title>
  <dc:creator>katterbury</dc:creator>
  <cp:lastModifiedBy>Catherine Jan</cp:lastModifiedBy>
  <cp:revision>247</cp:revision>
  <cp:lastPrinted>2016-12-22T19:09:34Z</cp:lastPrinted>
  <dcterms:created xsi:type="dcterms:W3CDTF">2013-11-28T18:50:22Z</dcterms:created>
  <dcterms:modified xsi:type="dcterms:W3CDTF">2019-07-18T18:40:57Z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0x010100C8921F970FF3EF4C8E499D28F4605A120069BFC492605A3844B602D5A6038F30E6</vt:lpwstr>
  </property>
</Properties>
</file>