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299" r:id="rId3"/>
    <p:sldId id="309" r:id="rId4"/>
    <p:sldId id="311" r:id="rId5"/>
    <p:sldId id="310" r:id="rId6"/>
    <p:sldId id="362" r:id="rId7"/>
    <p:sldId id="365" r:id="rId8"/>
    <p:sldId id="366" r:id="rId9"/>
    <p:sldId id="363" r:id="rId10"/>
    <p:sldId id="364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 autoAdjust="0"/>
    <p:restoredTop sz="94674"/>
  </p:normalViewPr>
  <p:slideViewPr>
    <p:cSldViewPr snapToGrid="0">
      <p:cViewPr varScale="1">
        <p:scale>
          <a:sx n="106" d="100"/>
          <a:sy n="106" d="100"/>
        </p:scale>
        <p:origin x="1524" y="96"/>
      </p:cViewPr>
      <p:guideLst>
        <p:guide orient="horz" pos="2203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03962"/>
          </a:xfrm>
        </p:spPr>
        <p:txBody>
          <a:bodyPr>
            <a:normAutofit/>
          </a:bodyPr>
          <a:lstStyle/>
          <a:p>
            <a:pPr marL="742950" indent="-742950" algn="ctr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CA" sz="2000" b="1" u="sng" dirty="0" smtClean="0"/>
              <a:t>Adolescents &amp; Young Adults with Cancer (April 2017)</a:t>
            </a:r>
          </a:p>
          <a:p>
            <a:pPr marL="742950" indent="-742950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CA" sz="1200" dirty="0"/>
              <a:t>To use a hyperlink, right click on it and select ‘Open Hyperlink’, or begin a Slide Show and click on the link</a:t>
            </a:r>
            <a:r>
              <a:rPr lang="en-CA" sz="1200" dirty="0" smtClean="0"/>
              <a:t>.</a:t>
            </a:r>
            <a:endParaRPr lang="en-CA" sz="1200" dirty="0" smtClean="0">
              <a:hlinkClick r:id="rId2" action="ppaction://hlinksldjump"/>
            </a:endParaRPr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2" action="ppaction://hlinksldjump"/>
              </a:rPr>
              <a:t>Figure 1			Most common cancers by age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3" action="ppaction://hlinksldjump"/>
              </a:rPr>
              <a:t>Figure 2			Percentage change between 1992-96 and 2009-13 in age-standardized incidence rates for different cancers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4" action="ppaction://hlinksldjump"/>
              </a:rPr>
              <a:t>Figure 3			Five-year </a:t>
            </a:r>
            <a:r>
              <a:rPr lang="en-US" sz="1050" dirty="0">
                <a:hlinkClick r:id="rId4" action="ppaction://hlinksldjump"/>
              </a:rPr>
              <a:t>relative survival ratios increasing for adolescents and young adults – 1992–96 vs. 2004–08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5" action="ppaction://hlinksldjump"/>
              </a:rPr>
              <a:t>Figure </a:t>
            </a:r>
            <a:r>
              <a:rPr lang="en-US" sz="1050" dirty="0">
                <a:hlinkClick r:id="rId5" action="ppaction://hlinksldjump"/>
              </a:rPr>
              <a:t>4</a:t>
            </a:r>
            <a:r>
              <a:rPr lang="en-US" sz="1050" dirty="0" smtClean="0">
                <a:hlinkClick r:id="rId5" action="ppaction://hlinksldjump"/>
              </a:rPr>
              <a:t>			Estimated </a:t>
            </a:r>
            <a:r>
              <a:rPr lang="en-US" sz="1050" dirty="0">
                <a:hlinkClick r:id="rId5" action="ppaction://hlinksldjump"/>
              </a:rPr>
              <a:t>increase in the number of fertility clinic patients if all women aged 15–39 years with cancer were referred for </a:t>
            </a:r>
            <a:r>
              <a:rPr lang="en-US" sz="1050" dirty="0" smtClean="0">
                <a:hlinkClick r:id="rId5" action="ppaction://hlinksldjump"/>
              </a:rPr>
              <a:t>fertility consultation </a:t>
            </a:r>
            <a:r>
              <a:rPr lang="en-US" sz="1050" dirty="0">
                <a:hlinkClick r:id="rId5" action="ppaction://hlinksldjump"/>
              </a:rPr>
              <a:t>– </a:t>
            </a:r>
            <a:r>
              <a:rPr lang="en-US" sz="1050" dirty="0" smtClean="0">
                <a:hlinkClick r:id="rId5" action="ppaction://hlinksldjump"/>
              </a:rPr>
              <a:t>2016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6" action="ppaction://hlinksldjump"/>
              </a:rPr>
              <a:t>Figure </a:t>
            </a:r>
            <a:r>
              <a:rPr lang="en-US" sz="1050" dirty="0">
                <a:hlinkClick r:id="rId6" action="ppaction://hlinksldjump"/>
              </a:rPr>
              <a:t>5</a:t>
            </a:r>
            <a:r>
              <a:rPr lang="en-US" sz="1050" dirty="0" smtClean="0">
                <a:hlinkClick r:id="rId6" action="ppaction://hlinksldjump"/>
              </a:rPr>
              <a:t>			Employment </a:t>
            </a:r>
            <a:r>
              <a:rPr lang="en-US" sz="1050" dirty="0">
                <a:hlinkClick r:id="rId6" action="ppaction://hlinksldjump"/>
              </a:rPr>
              <a:t>and income for young adults with cancer – </a:t>
            </a:r>
            <a:r>
              <a:rPr lang="en-US" sz="1050" dirty="0" smtClean="0">
                <a:hlinkClick r:id="rId6" action="ppaction://hlinksldjump"/>
              </a:rPr>
              <a:t>2007–14 </a:t>
            </a:r>
            <a:r>
              <a:rPr lang="en-US" sz="1050" dirty="0">
                <a:hlinkClick r:id="rId6" action="ppaction://hlinksldjump"/>
              </a:rPr>
              <a:t>reporting years combined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7" action="ppaction://hlinksldjump"/>
              </a:rPr>
              <a:t>Figure (Pg. 2)</a:t>
            </a:r>
            <a:r>
              <a:rPr lang="en-US" sz="1050" dirty="0">
                <a:hlinkClick r:id="rId7" action="ppaction://hlinksldjump"/>
              </a:rPr>
              <a:t>	</a:t>
            </a:r>
            <a:r>
              <a:rPr lang="en-US" sz="1050" dirty="0" smtClean="0">
                <a:hlinkClick r:id="rId7" action="ppaction://hlinksldjump"/>
              </a:rPr>
              <a:t>Number of AYAs diagnosed with cancer in 2013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8" action="ppaction://hlinksldjump"/>
              </a:rPr>
              <a:t>Figure (Pg. 4,5) 	The challenges of facing cancer for AYAs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9" action="ppaction://hlinksldjump"/>
              </a:rPr>
              <a:t>Figure (Pg. 7)	Increase </a:t>
            </a:r>
            <a:r>
              <a:rPr lang="en-US" sz="1050" dirty="0">
                <a:hlinkClick r:id="rId9" action="ppaction://hlinksldjump"/>
              </a:rPr>
              <a:t>in the age-standardized incidence rate of cancer for the AYA population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10" action="ppaction://hlinksldjump"/>
              </a:rPr>
              <a:t>Figure (Pg. 11)	</a:t>
            </a:r>
            <a:r>
              <a:rPr lang="en-US" sz="1050" dirty="0">
                <a:hlinkClick r:id="rId10" action="ppaction://hlinksldjump"/>
              </a:rPr>
              <a:t>Adolescents and young adults are substantially under-represented in </a:t>
            </a:r>
            <a:r>
              <a:rPr lang="en-US" sz="1050" dirty="0" smtClean="0">
                <a:hlinkClick r:id="rId10" action="ppaction://hlinksldjump"/>
              </a:rPr>
              <a:t>cancer </a:t>
            </a:r>
            <a:r>
              <a:rPr lang="en-US" sz="1050" dirty="0">
                <a:hlinkClick r:id="rId10" action="ppaction://hlinksldjump"/>
              </a:rPr>
              <a:t>research in </a:t>
            </a:r>
            <a:r>
              <a:rPr lang="en-US" sz="1050" dirty="0" smtClean="0">
                <a:hlinkClick r:id="rId10" action="ppaction://hlinksldjump"/>
              </a:rPr>
              <a:t>Canada.</a:t>
            </a:r>
            <a:endParaRPr lang="en-US" sz="1050" dirty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11" action="ppaction://hlinksldjump"/>
              </a:rPr>
              <a:t>Figure (Pg. 12)	</a:t>
            </a:r>
            <a:r>
              <a:rPr lang="en-US" sz="1050" dirty="0">
                <a:hlinkClick r:id="rId11" action="ppaction://hlinksldjump"/>
              </a:rPr>
              <a:t>AYA-specific data </a:t>
            </a:r>
            <a:r>
              <a:rPr lang="en-US" sz="1050" dirty="0" smtClean="0">
                <a:hlinkClick r:id="rId11" action="ppaction://hlinksldjump"/>
              </a:rPr>
              <a:t>required</a:t>
            </a:r>
            <a:endParaRPr lang="en-US" sz="1050" dirty="0" smtClean="0"/>
          </a:p>
          <a:p>
            <a:pPr marL="1023938" indent="-1023938">
              <a:spcAft>
                <a:spcPts val="600"/>
              </a:spcAft>
              <a:buNone/>
              <a:tabLst>
                <a:tab pos="479425" algn="l"/>
                <a:tab pos="576263" algn="l"/>
              </a:tabLst>
            </a:pPr>
            <a:r>
              <a:rPr lang="en-US" sz="1050" dirty="0" smtClean="0">
                <a:hlinkClick r:id="rId12" action="ppaction://hlinksldjump"/>
              </a:rPr>
              <a:t>Table 1			Five-year </a:t>
            </a:r>
            <a:r>
              <a:rPr lang="en-US" sz="1050" dirty="0">
                <a:hlinkClick r:id="rId12" action="ppaction://hlinksldjump"/>
              </a:rPr>
              <a:t>relative survival ratio by cancer type and age group, Canada — </a:t>
            </a:r>
            <a:r>
              <a:rPr lang="en-US" sz="1050" dirty="0" smtClean="0">
                <a:hlinkClick r:id="rId12" action="ppaction://hlinksldjump"/>
              </a:rPr>
              <a:t>2004–08</a:t>
            </a:r>
            <a:r>
              <a:rPr lang="en-US" sz="1050" dirty="0" smtClean="0"/>
              <a:t>	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03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6740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346"/>
            <a:ext cx="9128760" cy="55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3178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03"/>
            <a:ext cx="9134194" cy="6302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39570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64"/>
            <a:ext cx="9144000" cy="63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52726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04"/>
            <a:ext cx="9132824" cy="59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0"/>
            <a:ext cx="350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9144000" cy="21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26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9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38</Words>
  <Application>Microsoft Office PowerPoint</Application>
  <PresentationFormat>Affichage à l'écran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accurate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George</dc:creator>
  <cp:lastModifiedBy>michel jan</cp:lastModifiedBy>
  <cp:revision>44</cp:revision>
  <dcterms:created xsi:type="dcterms:W3CDTF">2016-07-07T15:42:24Z</dcterms:created>
  <dcterms:modified xsi:type="dcterms:W3CDTF">2019-10-21T17:42:24Z</dcterms:modified>
</cp:coreProperties>
</file>