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25"/>
  </p:notesMasterIdLst>
  <p:sldIdLst>
    <p:sldId id="256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9" r:id="rId16"/>
    <p:sldId id="278" r:id="rId17"/>
    <p:sldId id="280" r:id="rId18"/>
    <p:sldId id="281" r:id="rId19"/>
    <p:sldId id="282" r:id="rId20"/>
    <p:sldId id="283" r:id="rId21"/>
    <p:sldId id="284" r:id="rId22"/>
    <p:sldId id="285" r:id="rId23"/>
    <p:sldId id="286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B1"/>
    <a:srgbClr val="0067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212" autoAdjust="0"/>
    <p:restoredTop sz="94686"/>
  </p:normalViewPr>
  <p:slideViewPr>
    <p:cSldViewPr snapToGrid="0" snapToObjects="1">
      <p:cViewPr varScale="1">
        <p:scale>
          <a:sx n="106" d="100"/>
          <a:sy n="106" d="100"/>
        </p:scale>
        <p:origin x="104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89EA52-66E0-3E4F-A80B-232A98178EE0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EFC312-17A9-1A49-8BE8-BB196EA72AA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231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FC312-17A9-1A49-8BE8-BB196EA72AA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847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FC312-17A9-1A49-8BE8-BB196EA72AA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3242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FC312-17A9-1A49-8BE8-BB196EA72AA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846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10/21/2019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1970" y="6164120"/>
            <a:ext cx="2540059" cy="483879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162"/>
          </a:xfrm>
        </p:spPr>
        <p:txBody>
          <a:bodyPr tIns="90000" bIns="0" anchor="t" anchorCtr="0">
            <a:noAutofit/>
          </a:bodyPr>
          <a:lstStyle>
            <a:lvl1pPr algn="l">
              <a:defRPr sz="2000" b="1" i="0">
                <a:solidFill>
                  <a:srgbClr val="0066B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62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4902" y="2921169"/>
            <a:ext cx="82078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Vivre avec un cancer – Rapport sur </a:t>
            </a:r>
            <a:r>
              <a:rPr lang="en-US" sz="2000" dirty="0" err="1" smtClean="0"/>
              <a:t>l’expérience</a:t>
            </a:r>
            <a:r>
              <a:rPr lang="en-US" sz="2000" dirty="0" smtClean="0"/>
              <a:t> du patient 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 smtClean="0"/>
              <a:t>(</a:t>
            </a:r>
            <a:r>
              <a:rPr lang="en-US" sz="2000" dirty="0" err="1" smtClean="0"/>
              <a:t>Janvier</a:t>
            </a:r>
            <a:r>
              <a:rPr lang="en-US" sz="2000" dirty="0" smtClean="0"/>
              <a:t> 2018)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951609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1107" y="-532800"/>
            <a:ext cx="9720000" cy="75109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68235" cy="1300162"/>
          </a:xfrm>
        </p:spPr>
        <p:txBody>
          <a:bodyPr/>
          <a:lstStyle/>
          <a:p>
            <a:r>
              <a:rPr lang="en-US" dirty="0" err="1"/>
              <a:t>Pourcentage</a:t>
            </a:r>
            <a:r>
              <a:rPr lang="en-US" dirty="0"/>
              <a:t> de patients qui </a:t>
            </a:r>
            <a:r>
              <a:rPr lang="en-US" dirty="0" err="1"/>
              <a:t>ont</a:t>
            </a:r>
            <a:r>
              <a:rPr lang="en-US" dirty="0"/>
              <a:t> </a:t>
            </a:r>
            <a:r>
              <a:rPr lang="en-US" dirty="0" err="1"/>
              <a:t>indiqué</a:t>
            </a:r>
            <a:r>
              <a:rPr lang="en-US" dirty="0"/>
              <a:t> que </a:t>
            </a:r>
            <a:r>
              <a:rPr lang="en-US" dirty="0" err="1"/>
              <a:t>leur</a:t>
            </a:r>
            <a:r>
              <a:rPr lang="en-US" dirty="0"/>
              <a:t> </a:t>
            </a:r>
            <a:r>
              <a:rPr lang="en-US" dirty="0" err="1"/>
              <a:t>fournisseur</a:t>
            </a:r>
            <a:r>
              <a:rPr lang="en-US" dirty="0"/>
              <a:t> de </a:t>
            </a:r>
            <a:r>
              <a:rPr lang="en-US" dirty="0" err="1"/>
              <a:t>soins</a:t>
            </a:r>
            <a:r>
              <a:rPr lang="en-US" dirty="0"/>
              <a:t> </a:t>
            </a:r>
            <a:r>
              <a:rPr lang="en-US" dirty="0" err="1"/>
              <a:t>n’a</a:t>
            </a:r>
            <a:r>
              <a:rPr lang="en-US" dirty="0"/>
              <a:t> pas </a:t>
            </a:r>
            <a:r>
              <a:rPr lang="en-US" dirty="0" err="1"/>
              <a:t>pris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compte</a:t>
            </a:r>
            <a:r>
              <a:rPr lang="en-US" dirty="0"/>
              <a:t> </a:t>
            </a:r>
            <a:r>
              <a:rPr lang="en-US" dirty="0" err="1"/>
              <a:t>leurs</a:t>
            </a:r>
            <a:r>
              <a:rPr lang="en-US" dirty="0"/>
              <a:t> </a:t>
            </a:r>
            <a:r>
              <a:rPr lang="en-US" dirty="0" err="1"/>
              <a:t>préoccupations</a:t>
            </a:r>
            <a:r>
              <a:rPr lang="en-US" dirty="0"/>
              <a:t> </a:t>
            </a:r>
            <a:r>
              <a:rPr lang="en-US" dirty="0" err="1"/>
              <a:t>liées</a:t>
            </a:r>
            <a:r>
              <a:rPr lang="en-US" dirty="0"/>
              <a:t> aux </a:t>
            </a:r>
            <a:r>
              <a:rPr lang="en-US" dirty="0" err="1"/>
              <a:t>déplacements</a:t>
            </a:r>
            <a:r>
              <a:rPr lang="en-US" dirty="0"/>
              <a:t> pendant la </a:t>
            </a:r>
            <a:r>
              <a:rPr lang="en-US" dirty="0" err="1"/>
              <a:t>planification</a:t>
            </a:r>
            <a:r>
              <a:rPr lang="en-US" dirty="0"/>
              <a:t> de </a:t>
            </a:r>
            <a:r>
              <a:rPr lang="en-US" dirty="0" err="1"/>
              <a:t>leur</a:t>
            </a:r>
            <a:r>
              <a:rPr lang="en-US" dirty="0"/>
              <a:t> </a:t>
            </a:r>
            <a:r>
              <a:rPr lang="en-US" dirty="0" err="1"/>
              <a:t>traitement</a:t>
            </a:r>
            <a:r>
              <a:rPr lang="en-US" dirty="0"/>
              <a:t> – </a:t>
            </a:r>
            <a:r>
              <a:rPr lang="en-US" dirty="0" err="1"/>
              <a:t>année</a:t>
            </a:r>
            <a:r>
              <a:rPr lang="en-US" dirty="0"/>
              <a:t> la plus </a:t>
            </a:r>
            <a:r>
              <a:rPr lang="en-US" dirty="0" err="1"/>
              <a:t>récente</a:t>
            </a:r>
            <a:r>
              <a:rPr lang="en-US" dirty="0"/>
              <a:t> pour </a:t>
            </a:r>
            <a:r>
              <a:rPr lang="en-US" dirty="0" err="1"/>
              <a:t>laquelle</a:t>
            </a:r>
            <a:r>
              <a:rPr lang="en-US" dirty="0"/>
              <a:t> on </a:t>
            </a:r>
            <a:r>
              <a:rPr lang="en-US" dirty="0" err="1"/>
              <a:t>disposait</a:t>
            </a:r>
            <a:r>
              <a:rPr lang="en-US" dirty="0"/>
              <a:t> de </a:t>
            </a:r>
            <a:r>
              <a:rPr lang="en-US" dirty="0" err="1"/>
              <a:t>données</a:t>
            </a:r>
            <a:r>
              <a:rPr lang="en-US" dirty="0"/>
              <a:t>† 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5140626"/>
            <a:ext cx="83146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†Les </a:t>
            </a:r>
            <a:r>
              <a:rPr lang="en-US" sz="900" dirty="0" err="1"/>
              <a:t>données</a:t>
            </a:r>
            <a:r>
              <a:rPr lang="en-US" sz="900" dirty="0"/>
              <a:t> </a:t>
            </a:r>
            <a:r>
              <a:rPr lang="en-US" sz="900" dirty="0" err="1"/>
              <a:t>propres</a:t>
            </a:r>
            <a:r>
              <a:rPr lang="en-US" sz="900" dirty="0"/>
              <a:t> </a:t>
            </a:r>
            <a:r>
              <a:rPr lang="en-US" sz="900" dirty="0" err="1"/>
              <a:t>à</a:t>
            </a:r>
            <a:r>
              <a:rPr lang="en-US" sz="900" dirty="0"/>
              <a:t> </a:t>
            </a:r>
            <a:r>
              <a:rPr lang="en-US" sz="900" dirty="0" err="1"/>
              <a:t>une</a:t>
            </a:r>
            <a:r>
              <a:rPr lang="en-US" sz="900" dirty="0"/>
              <a:t> province </a:t>
            </a:r>
            <a:r>
              <a:rPr lang="en-US" sz="900" dirty="0" err="1"/>
              <a:t>sont</a:t>
            </a:r>
            <a:r>
              <a:rPr lang="en-US" sz="900" dirty="0"/>
              <a:t> les </a:t>
            </a:r>
            <a:r>
              <a:rPr lang="en-US" sz="900" dirty="0" err="1"/>
              <a:t>données</a:t>
            </a:r>
            <a:r>
              <a:rPr lang="en-US" sz="900" dirty="0"/>
              <a:t> </a:t>
            </a:r>
            <a:r>
              <a:rPr lang="en-US" sz="900" dirty="0" err="1"/>
              <a:t>disponibles</a:t>
            </a:r>
            <a:r>
              <a:rPr lang="en-US" sz="900" dirty="0"/>
              <a:t> pour </a:t>
            </a:r>
            <a:r>
              <a:rPr lang="en-US" sz="900" dirty="0" err="1"/>
              <a:t>l’année</a:t>
            </a:r>
            <a:r>
              <a:rPr lang="en-US" sz="900" dirty="0"/>
              <a:t> la plus </a:t>
            </a:r>
            <a:r>
              <a:rPr lang="en-US" sz="900" dirty="0" err="1"/>
              <a:t>récente</a:t>
            </a:r>
            <a:r>
              <a:rPr lang="en-US" sz="900" dirty="0"/>
              <a:t>. C.-B. : 2012; Sask., Î.-P.-É. : 2013; Alb. : 2015; Man., T.-N.-L., N.-É. : 2016; Ont., Qc : </a:t>
            </a:r>
            <a:r>
              <a:rPr lang="en-US" sz="900" dirty="0" err="1"/>
              <a:t>exercice</a:t>
            </a:r>
            <a:r>
              <a:rPr lang="en-US" sz="900" dirty="0"/>
              <a:t> financier 2015-2016. </a:t>
            </a:r>
          </a:p>
          <a:p>
            <a:r>
              <a:rPr lang="en-US" sz="900" dirty="0"/>
              <a:t>« – » </a:t>
            </a:r>
            <a:r>
              <a:rPr lang="en-US" sz="900" dirty="0" err="1"/>
              <a:t>Données</a:t>
            </a:r>
            <a:r>
              <a:rPr lang="en-US" sz="900" dirty="0"/>
              <a:t> non </a:t>
            </a:r>
            <a:r>
              <a:rPr lang="en-US" sz="900" dirty="0" err="1"/>
              <a:t>disponibles</a:t>
            </a:r>
            <a:r>
              <a:rPr lang="en-US" sz="900" dirty="0"/>
              <a:t>. </a:t>
            </a:r>
          </a:p>
          <a:p>
            <a:r>
              <a:rPr lang="en-US" sz="900" dirty="0"/>
              <a:t>Qc : les </a:t>
            </a:r>
            <a:r>
              <a:rPr lang="en-US" sz="900" dirty="0" err="1"/>
              <a:t>données</a:t>
            </a:r>
            <a:r>
              <a:rPr lang="en-US" sz="900" dirty="0"/>
              <a:t> </a:t>
            </a:r>
            <a:r>
              <a:rPr lang="en-US" sz="900" dirty="0" err="1"/>
              <a:t>étaient</a:t>
            </a:r>
            <a:r>
              <a:rPr lang="en-US" sz="900" dirty="0"/>
              <a:t> </a:t>
            </a:r>
            <a:r>
              <a:rPr lang="en-US" sz="900" dirty="0" err="1"/>
              <a:t>pondérées</a:t>
            </a:r>
            <a:r>
              <a:rPr lang="en-US" sz="900" dirty="0"/>
              <a:t>. La question du </a:t>
            </a:r>
            <a:r>
              <a:rPr lang="en-US" sz="900" dirty="0" err="1"/>
              <a:t>sondage</a:t>
            </a:r>
            <a:r>
              <a:rPr lang="en-US" sz="900" dirty="0"/>
              <a:t> fait </a:t>
            </a:r>
            <a:r>
              <a:rPr lang="en-US" sz="900" dirty="0" err="1"/>
              <a:t>référence</a:t>
            </a:r>
            <a:r>
              <a:rPr lang="en-US" sz="900" dirty="0"/>
              <a:t> </a:t>
            </a:r>
            <a:r>
              <a:rPr lang="en-US" sz="900" dirty="0" err="1"/>
              <a:t>à</a:t>
            </a:r>
            <a:r>
              <a:rPr lang="en-US" sz="900" dirty="0"/>
              <a:t> </a:t>
            </a:r>
            <a:r>
              <a:rPr lang="en-US" sz="900" dirty="0" err="1"/>
              <a:t>une</a:t>
            </a:r>
            <a:r>
              <a:rPr lang="en-US" sz="900" dirty="0"/>
              <a:t> discussion avec un </a:t>
            </a:r>
            <a:r>
              <a:rPr lang="en-US" sz="900" dirty="0" err="1"/>
              <a:t>fournisseur</a:t>
            </a:r>
            <a:r>
              <a:rPr lang="en-US" sz="900" dirty="0"/>
              <a:t> de </a:t>
            </a:r>
            <a:r>
              <a:rPr lang="en-US" sz="900" dirty="0" err="1"/>
              <a:t>soins</a:t>
            </a:r>
            <a:r>
              <a:rPr lang="en-US" sz="900" dirty="0"/>
              <a:t> de santé et non </a:t>
            </a:r>
            <a:r>
              <a:rPr lang="en-US" sz="900" dirty="0" err="1"/>
              <a:t>simplement</a:t>
            </a:r>
            <a:r>
              <a:rPr lang="en-US" sz="900" dirty="0"/>
              <a:t> avec </a:t>
            </a:r>
            <a:r>
              <a:rPr lang="en-US" sz="900" dirty="0" err="1"/>
              <a:t>une</a:t>
            </a:r>
            <a:r>
              <a:rPr lang="en-US" sz="900" dirty="0"/>
              <a:t> « </a:t>
            </a:r>
            <a:r>
              <a:rPr lang="en-US" sz="900" dirty="0" err="1"/>
              <a:t>personne</a:t>
            </a:r>
            <a:r>
              <a:rPr lang="en-US" sz="900" dirty="0"/>
              <a:t> </a:t>
            </a:r>
            <a:r>
              <a:rPr lang="en-US" sz="900" dirty="0" err="1"/>
              <a:t>indéterminée</a:t>
            </a:r>
            <a:r>
              <a:rPr lang="en-US" sz="900" dirty="0"/>
              <a:t> ». </a:t>
            </a:r>
          </a:p>
          <a:p>
            <a:r>
              <a:rPr lang="en-US" sz="900" dirty="0"/>
              <a:t>Source des </a:t>
            </a:r>
            <a:r>
              <a:rPr lang="en-US" sz="900" dirty="0" err="1"/>
              <a:t>données</a:t>
            </a:r>
            <a:r>
              <a:rPr lang="en-US" sz="900" dirty="0"/>
              <a:t> : NRC Health, </a:t>
            </a:r>
            <a:r>
              <a:rPr lang="en-US" sz="900" i="1" dirty="0"/>
              <a:t>Ambulatory Oncology Patient Satisfaction Survey. 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30906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94" y="161365"/>
            <a:ext cx="9056452" cy="69981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Pourcentage</a:t>
            </a:r>
            <a:r>
              <a:rPr lang="en-US" dirty="0"/>
              <a:t> de patients qui </a:t>
            </a:r>
            <a:r>
              <a:rPr lang="en-US" dirty="0" err="1"/>
              <a:t>ont</a:t>
            </a:r>
            <a:r>
              <a:rPr lang="en-US" dirty="0"/>
              <a:t> </a:t>
            </a:r>
            <a:r>
              <a:rPr lang="en-US" dirty="0" err="1"/>
              <a:t>signalé</a:t>
            </a:r>
            <a:r>
              <a:rPr lang="en-US" dirty="0"/>
              <a:t> des </a:t>
            </a:r>
            <a:r>
              <a:rPr lang="en-US" dirty="0" err="1"/>
              <a:t>expériences</a:t>
            </a:r>
            <a:r>
              <a:rPr lang="en-US" dirty="0"/>
              <a:t> </a:t>
            </a:r>
            <a:r>
              <a:rPr lang="en-US" dirty="0" err="1"/>
              <a:t>négatives</a:t>
            </a:r>
            <a:r>
              <a:rPr lang="en-US" dirty="0"/>
              <a:t> </a:t>
            </a:r>
            <a:r>
              <a:rPr lang="en-US" dirty="0" err="1"/>
              <a:t>alors</a:t>
            </a:r>
            <a:r>
              <a:rPr lang="en-US" dirty="0"/>
              <a:t> </a:t>
            </a:r>
            <a:r>
              <a:rPr lang="en-US" dirty="0" err="1"/>
              <a:t>qu’ils</a:t>
            </a:r>
            <a:r>
              <a:rPr lang="en-US" dirty="0"/>
              <a:t> </a:t>
            </a:r>
            <a:r>
              <a:rPr lang="en-US" dirty="0" err="1"/>
              <a:t>recevaient</a:t>
            </a:r>
            <a:r>
              <a:rPr lang="en-US" dirty="0"/>
              <a:t> des </a:t>
            </a:r>
            <a:r>
              <a:rPr lang="en-US" dirty="0" err="1"/>
              <a:t>soins</a:t>
            </a:r>
            <a:r>
              <a:rPr lang="en-US" dirty="0"/>
              <a:t> </a:t>
            </a:r>
            <a:r>
              <a:rPr lang="en-US" dirty="0" err="1"/>
              <a:t>ambulatoires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oncologie</a:t>
            </a:r>
            <a:r>
              <a:rPr lang="en-US" dirty="0"/>
              <a:t>, </a:t>
            </a:r>
            <a:r>
              <a:rPr lang="en-US" dirty="0" err="1"/>
              <a:t>toutes</a:t>
            </a:r>
            <a:r>
              <a:rPr lang="en-US" dirty="0"/>
              <a:t> provinces </a:t>
            </a:r>
            <a:r>
              <a:rPr lang="en-US" dirty="0" err="1"/>
              <a:t>confondues</a:t>
            </a:r>
            <a:r>
              <a:rPr lang="en-US" dirty="0"/>
              <a:t>, par </a:t>
            </a:r>
            <a:r>
              <a:rPr lang="en-US" dirty="0" err="1"/>
              <a:t>groupe</a:t>
            </a:r>
            <a:r>
              <a:rPr lang="en-US" dirty="0"/>
              <a:t> </a:t>
            </a:r>
            <a:r>
              <a:rPr lang="en-US" dirty="0" err="1"/>
              <a:t>d’âge</a:t>
            </a:r>
            <a:r>
              <a:rPr lang="en-US" dirty="0"/>
              <a:t> – </a:t>
            </a:r>
            <a:r>
              <a:rPr lang="en-US" dirty="0" err="1"/>
              <a:t>année</a:t>
            </a:r>
            <a:r>
              <a:rPr lang="en-US" dirty="0"/>
              <a:t> la plus </a:t>
            </a:r>
            <a:r>
              <a:rPr lang="en-US" dirty="0" err="1"/>
              <a:t>récente</a:t>
            </a:r>
            <a:r>
              <a:rPr lang="en-US" dirty="0"/>
              <a:t> pour </a:t>
            </a:r>
            <a:r>
              <a:rPr lang="en-US" dirty="0" err="1"/>
              <a:t>laquelle</a:t>
            </a:r>
            <a:r>
              <a:rPr lang="en-US" dirty="0"/>
              <a:t> on </a:t>
            </a:r>
            <a:r>
              <a:rPr lang="en-US" dirty="0" err="1"/>
              <a:t>disposait</a:t>
            </a:r>
            <a:r>
              <a:rPr lang="en-US" dirty="0"/>
              <a:t> de </a:t>
            </a:r>
            <a:r>
              <a:rPr lang="en-US" dirty="0" err="1"/>
              <a:t>données</a:t>
            </a:r>
            <a:r>
              <a:rPr lang="en-US" dirty="0"/>
              <a:t>† 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2543" y="1855062"/>
            <a:ext cx="287301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†Les </a:t>
            </a:r>
            <a:r>
              <a:rPr lang="en-US" sz="900" dirty="0" err="1"/>
              <a:t>données</a:t>
            </a:r>
            <a:r>
              <a:rPr lang="en-US" sz="900" dirty="0"/>
              <a:t> </a:t>
            </a:r>
            <a:r>
              <a:rPr lang="en-US" sz="900" dirty="0" err="1"/>
              <a:t>propres</a:t>
            </a:r>
            <a:r>
              <a:rPr lang="en-US" sz="900" dirty="0"/>
              <a:t> </a:t>
            </a:r>
            <a:r>
              <a:rPr lang="en-US" sz="900" dirty="0" err="1"/>
              <a:t>à</a:t>
            </a:r>
            <a:r>
              <a:rPr lang="en-US" sz="900" dirty="0"/>
              <a:t> </a:t>
            </a:r>
            <a:r>
              <a:rPr lang="en-US" sz="900" dirty="0" err="1"/>
              <a:t>une</a:t>
            </a:r>
            <a:r>
              <a:rPr lang="en-US" sz="900" dirty="0"/>
              <a:t> province </a:t>
            </a:r>
            <a:r>
              <a:rPr lang="en-US" sz="900" dirty="0" err="1"/>
              <a:t>sont</a:t>
            </a:r>
            <a:r>
              <a:rPr lang="en-US" sz="900" dirty="0"/>
              <a:t> les </a:t>
            </a:r>
            <a:r>
              <a:rPr lang="en-US" sz="900" dirty="0" err="1"/>
              <a:t>données</a:t>
            </a:r>
            <a:r>
              <a:rPr lang="en-US" sz="900" dirty="0"/>
              <a:t> </a:t>
            </a:r>
            <a:r>
              <a:rPr lang="en-US" sz="900" dirty="0" err="1"/>
              <a:t>disponibles</a:t>
            </a:r>
            <a:r>
              <a:rPr lang="en-US" sz="900" dirty="0"/>
              <a:t> pour </a:t>
            </a:r>
            <a:r>
              <a:rPr lang="en-US" sz="900" dirty="0" err="1"/>
              <a:t>l’année</a:t>
            </a:r>
            <a:r>
              <a:rPr lang="en-US" sz="900" dirty="0"/>
              <a:t> la plus </a:t>
            </a:r>
            <a:r>
              <a:rPr lang="en-US" sz="900" dirty="0" err="1"/>
              <a:t>récente</a:t>
            </a:r>
            <a:r>
              <a:rPr lang="en-US" sz="900" dirty="0"/>
              <a:t>. C.-B. : </a:t>
            </a:r>
            <a:r>
              <a:rPr lang="en-US" sz="900" dirty="0" smtClean="0"/>
              <a:t>2012;</a:t>
            </a:r>
            <a:br>
              <a:rPr lang="en-US" sz="900" dirty="0" smtClean="0"/>
            </a:br>
            <a:r>
              <a:rPr lang="en-US" sz="900" dirty="0" smtClean="0"/>
              <a:t>Î</a:t>
            </a:r>
            <a:r>
              <a:rPr lang="en-US" sz="900" dirty="0"/>
              <a:t>.-P.-É., </a:t>
            </a:r>
            <a:r>
              <a:rPr lang="en-US" sz="900" dirty="0" err="1"/>
              <a:t>Sask</a:t>
            </a:r>
            <a:r>
              <a:rPr lang="en-US" sz="900" dirty="0"/>
              <a:t>: 2013; Alb. : 2015; Man., T.-N.-L., N.-É. : 2016; Ont., Qc : </a:t>
            </a:r>
            <a:r>
              <a:rPr lang="en-US" sz="900" dirty="0" err="1"/>
              <a:t>exercice</a:t>
            </a:r>
            <a:r>
              <a:rPr lang="en-US" sz="900" dirty="0"/>
              <a:t> financier 2015-2016. </a:t>
            </a:r>
          </a:p>
          <a:p>
            <a:r>
              <a:rPr lang="en-US" sz="900" dirty="0"/>
              <a:t>Qc : </a:t>
            </a:r>
            <a:r>
              <a:rPr lang="en-US" sz="900" dirty="0" err="1"/>
              <a:t>données</a:t>
            </a:r>
            <a:r>
              <a:rPr lang="en-US" sz="900" dirty="0"/>
              <a:t> </a:t>
            </a:r>
            <a:r>
              <a:rPr lang="en-US" sz="900" dirty="0" err="1"/>
              <a:t>exclues</a:t>
            </a:r>
            <a:r>
              <a:rPr lang="en-US" sz="900" dirty="0"/>
              <a:t> </a:t>
            </a:r>
            <a:r>
              <a:rPr lang="en-US" sz="900" dirty="0" err="1"/>
              <a:t>en</a:t>
            </a:r>
            <a:r>
              <a:rPr lang="en-US" sz="900" dirty="0"/>
              <a:t> </a:t>
            </a:r>
            <a:r>
              <a:rPr lang="en-US" sz="900" dirty="0" err="1"/>
              <a:t>ce</a:t>
            </a:r>
            <a:r>
              <a:rPr lang="en-US" sz="900" dirty="0"/>
              <a:t> qui </a:t>
            </a:r>
            <a:r>
              <a:rPr lang="en-US" sz="900" dirty="0" err="1"/>
              <a:t>concerne</a:t>
            </a:r>
            <a:r>
              <a:rPr lang="en-US" sz="900" dirty="0"/>
              <a:t> le </a:t>
            </a:r>
            <a:r>
              <a:rPr lang="en-US" sz="900" dirty="0" err="1"/>
              <a:t>confort</a:t>
            </a:r>
            <a:r>
              <a:rPr lang="en-US" sz="900" dirty="0"/>
              <a:t> physique car </a:t>
            </a:r>
            <a:r>
              <a:rPr lang="en-US" sz="900" dirty="0" err="1"/>
              <a:t>elles</a:t>
            </a:r>
            <a:r>
              <a:rPr lang="en-US" sz="900" dirty="0"/>
              <a:t> </a:t>
            </a:r>
            <a:r>
              <a:rPr lang="en-US" sz="900" dirty="0" err="1"/>
              <a:t>ont</a:t>
            </a:r>
            <a:r>
              <a:rPr lang="en-US" sz="900" dirty="0"/>
              <a:t> </a:t>
            </a:r>
            <a:r>
              <a:rPr lang="en-US" sz="900" dirty="0" err="1"/>
              <a:t>été</a:t>
            </a:r>
            <a:r>
              <a:rPr lang="en-US" sz="900" dirty="0"/>
              <a:t> </a:t>
            </a:r>
            <a:r>
              <a:rPr lang="en-US" sz="900" dirty="0" err="1"/>
              <a:t>supprimées</a:t>
            </a:r>
            <a:r>
              <a:rPr lang="en-US" sz="900" dirty="0"/>
              <a:t> </a:t>
            </a:r>
            <a:r>
              <a:rPr lang="en-US" sz="900" dirty="0" err="1"/>
              <a:t>en</a:t>
            </a:r>
            <a:r>
              <a:rPr lang="en-US" sz="900" dirty="0"/>
              <a:t> raison des </a:t>
            </a:r>
            <a:r>
              <a:rPr lang="en-US" sz="900" dirty="0" err="1"/>
              <a:t>chiffres</a:t>
            </a:r>
            <a:r>
              <a:rPr lang="en-US" sz="900" dirty="0"/>
              <a:t> </a:t>
            </a:r>
            <a:r>
              <a:rPr lang="en-US" sz="900" dirty="0" err="1"/>
              <a:t>peu</a:t>
            </a:r>
            <a:r>
              <a:rPr lang="en-US" sz="900" dirty="0"/>
              <a:t> </a:t>
            </a:r>
            <a:r>
              <a:rPr lang="en-US" sz="900" dirty="0" err="1"/>
              <a:t>élevés</a:t>
            </a:r>
            <a:r>
              <a:rPr lang="en-US" sz="900" dirty="0"/>
              <a:t>. </a:t>
            </a:r>
          </a:p>
          <a:p>
            <a:r>
              <a:rPr lang="en-US" sz="900" dirty="0"/>
              <a:t>Les </a:t>
            </a:r>
            <a:r>
              <a:rPr lang="en-US" sz="900" dirty="0" err="1"/>
              <a:t>données</a:t>
            </a:r>
            <a:r>
              <a:rPr lang="en-US" sz="900" dirty="0"/>
              <a:t> pour les patients </a:t>
            </a:r>
            <a:r>
              <a:rPr lang="en-US" sz="900" dirty="0" err="1"/>
              <a:t>âgés</a:t>
            </a:r>
            <a:r>
              <a:rPr lang="en-US" sz="900" dirty="0"/>
              <a:t> de 18 </a:t>
            </a:r>
            <a:r>
              <a:rPr lang="en-US" sz="900" dirty="0" err="1"/>
              <a:t>à</a:t>
            </a:r>
            <a:r>
              <a:rPr lang="en-US" sz="900" dirty="0"/>
              <a:t> 29 </a:t>
            </a:r>
            <a:r>
              <a:rPr lang="en-US" sz="900" dirty="0" err="1"/>
              <a:t>ans</a:t>
            </a:r>
            <a:r>
              <a:rPr lang="en-US" sz="900" dirty="0"/>
              <a:t> et de 30 </a:t>
            </a:r>
            <a:r>
              <a:rPr lang="en-US" sz="900" dirty="0" err="1"/>
              <a:t>ans</a:t>
            </a:r>
            <a:r>
              <a:rPr lang="en-US" sz="900" dirty="0"/>
              <a:t> et plus </a:t>
            </a:r>
            <a:r>
              <a:rPr lang="en-US" sz="900" dirty="0" err="1"/>
              <a:t>concernaient</a:t>
            </a:r>
            <a:r>
              <a:rPr lang="en-US" sz="900" dirty="0"/>
              <a:t> </a:t>
            </a:r>
            <a:r>
              <a:rPr lang="en-US" sz="900" dirty="0" err="1"/>
              <a:t>toutes</a:t>
            </a:r>
            <a:r>
              <a:rPr lang="en-US" sz="900" dirty="0"/>
              <a:t> les provinces </a:t>
            </a:r>
            <a:r>
              <a:rPr lang="en-US" sz="900" dirty="0" err="1"/>
              <a:t>sauf</a:t>
            </a:r>
            <a:r>
              <a:rPr lang="en-US" sz="900" dirty="0"/>
              <a:t> la Nouvelle-</a:t>
            </a:r>
            <a:r>
              <a:rPr lang="en-US" sz="900" dirty="0" err="1"/>
              <a:t>Écosse</a:t>
            </a:r>
            <a:r>
              <a:rPr lang="en-US" sz="900" dirty="0"/>
              <a:t> et le Nouveau-Brunswick. Les </a:t>
            </a:r>
            <a:r>
              <a:rPr lang="en-US" sz="900" dirty="0" err="1"/>
              <a:t>données</a:t>
            </a:r>
            <a:r>
              <a:rPr lang="en-US" sz="900" dirty="0"/>
              <a:t> pour </a:t>
            </a:r>
            <a:r>
              <a:rPr lang="en-US" sz="900" dirty="0" err="1"/>
              <a:t>tous</a:t>
            </a:r>
            <a:r>
              <a:rPr lang="en-US" sz="900" dirty="0"/>
              <a:t> les patients </a:t>
            </a:r>
            <a:r>
              <a:rPr lang="en-US" sz="900" dirty="0" err="1"/>
              <a:t>âgés</a:t>
            </a:r>
            <a:r>
              <a:rPr lang="en-US" sz="900" dirty="0"/>
              <a:t> de 18 </a:t>
            </a:r>
            <a:r>
              <a:rPr lang="en-US" sz="900" dirty="0" err="1"/>
              <a:t>ans</a:t>
            </a:r>
            <a:r>
              <a:rPr lang="en-US" sz="900" dirty="0"/>
              <a:t> et plus </a:t>
            </a:r>
            <a:r>
              <a:rPr lang="en-US" sz="900" dirty="0" err="1"/>
              <a:t>concernaient</a:t>
            </a:r>
            <a:r>
              <a:rPr lang="en-US" sz="900" dirty="0"/>
              <a:t> </a:t>
            </a:r>
            <a:r>
              <a:rPr lang="en-US" sz="900" dirty="0" err="1"/>
              <a:t>toutes</a:t>
            </a:r>
            <a:r>
              <a:rPr lang="en-US" sz="900" dirty="0"/>
              <a:t> les provinces </a:t>
            </a:r>
            <a:r>
              <a:rPr lang="en-US" sz="900" dirty="0" err="1"/>
              <a:t>sauf</a:t>
            </a:r>
            <a:r>
              <a:rPr lang="en-US" sz="900" dirty="0"/>
              <a:t> le Nouveau-Brunswick. </a:t>
            </a:r>
          </a:p>
          <a:p>
            <a:r>
              <a:rPr lang="en-US" sz="900" dirty="0"/>
              <a:t>Source des </a:t>
            </a:r>
            <a:r>
              <a:rPr lang="en-US" sz="900" dirty="0" err="1"/>
              <a:t>données</a:t>
            </a:r>
            <a:r>
              <a:rPr lang="en-US" sz="900" dirty="0"/>
              <a:t> : NRC Health, </a:t>
            </a:r>
            <a:r>
              <a:rPr lang="en-US" sz="900" i="1" dirty="0"/>
              <a:t>Ambulatory Oncology Patient Satisfaction Survey. 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9710881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4976" y="40341"/>
            <a:ext cx="8753245" cy="67638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Temps </a:t>
            </a:r>
            <a:r>
              <a:rPr lang="en-US" dirty="0" err="1"/>
              <a:t>d’attente</a:t>
            </a:r>
            <a:r>
              <a:rPr lang="en-US" dirty="0"/>
              <a:t> entre le moment </a:t>
            </a:r>
            <a:r>
              <a:rPr lang="en-US" dirty="0" err="1"/>
              <a:t>où</a:t>
            </a:r>
            <a:r>
              <a:rPr lang="en-US" dirty="0"/>
              <a:t> le patient </a:t>
            </a:r>
            <a:r>
              <a:rPr lang="en-US" dirty="0" err="1"/>
              <a:t>est</a:t>
            </a:r>
            <a:r>
              <a:rPr lang="en-US" dirty="0"/>
              <a:t> prêt </a:t>
            </a:r>
            <a:r>
              <a:rPr lang="en-US" dirty="0" err="1"/>
              <a:t>à</a:t>
            </a:r>
            <a:r>
              <a:rPr lang="en-US" dirty="0"/>
              <a:t> </a:t>
            </a:r>
            <a:r>
              <a:rPr lang="en-US" dirty="0" err="1"/>
              <a:t>être</a:t>
            </a:r>
            <a:r>
              <a:rPr lang="en-US" dirty="0"/>
              <a:t> </a:t>
            </a:r>
            <a:r>
              <a:rPr lang="en-US" dirty="0" err="1"/>
              <a:t>traité</a:t>
            </a:r>
            <a:r>
              <a:rPr lang="en-US" dirty="0"/>
              <a:t> et le début de la </a:t>
            </a:r>
            <a:r>
              <a:rPr lang="en-US" dirty="0" err="1"/>
              <a:t>radiothérapie</a:t>
            </a:r>
            <a:r>
              <a:rPr lang="en-US" dirty="0"/>
              <a:t> pour </a:t>
            </a:r>
            <a:r>
              <a:rPr lang="en-US" dirty="0" err="1"/>
              <a:t>tous</a:t>
            </a:r>
            <a:r>
              <a:rPr lang="en-US" dirty="0"/>
              <a:t> les types de cancer, par province – </a:t>
            </a:r>
            <a:r>
              <a:rPr lang="en-US" dirty="0" err="1"/>
              <a:t>année</a:t>
            </a:r>
            <a:r>
              <a:rPr lang="en-US" dirty="0"/>
              <a:t> de </a:t>
            </a:r>
            <a:r>
              <a:rPr lang="en-US" dirty="0" err="1"/>
              <a:t>traitement</a:t>
            </a:r>
            <a:r>
              <a:rPr lang="en-US" dirty="0"/>
              <a:t> 2014 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98719" y="3840480"/>
            <a:ext cx="37822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smtClean="0"/>
              <a:t>« </a:t>
            </a:r>
            <a:r>
              <a:rPr lang="en-US" sz="900" dirty="0"/>
              <a:t>– » </a:t>
            </a:r>
            <a:r>
              <a:rPr lang="en-US" sz="900" dirty="0" err="1"/>
              <a:t>Données</a:t>
            </a:r>
            <a:r>
              <a:rPr lang="en-US" sz="900" dirty="0"/>
              <a:t> non </a:t>
            </a:r>
            <a:r>
              <a:rPr lang="en-US" sz="900" dirty="0" err="1"/>
              <a:t>disponibles</a:t>
            </a:r>
            <a:r>
              <a:rPr lang="en-US" sz="900" dirty="0"/>
              <a:t>. </a:t>
            </a:r>
          </a:p>
          <a:p>
            <a:r>
              <a:rPr lang="en-US" sz="900" dirty="0"/>
              <a:t>C.-B., Alb. : la </a:t>
            </a:r>
            <a:r>
              <a:rPr lang="en-US" sz="900" dirty="0" err="1"/>
              <a:t>curiethérapie</a:t>
            </a:r>
            <a:r>
              <a:rPr lang="en-US" sz="900" dirty="0"/>
              <a:t> </a:t>
            </a:r>
            <a:r>
              <a:rPr lang="en-US" sz="900" dirty="0" err="1"/>
              <a:t>n’était</a:t>
            </a:r>
            <a:r>
              <a:rPr lang="en-US" sz="900" dirty="0"/>
              <a:t> pas </a:t>
            </a:r>
            <a:r>
              <a:rPr lang="en-US" sz="900" dirty="0" err="1"/>
              <a:t>incluse</a:t>
            </a:r>
            <a:r>
              <a:rPr lang="en-US" sz="900" dirty="0"/>
              <a:t> pour </a:t>
            </a:r>
            <a:r>
              <a:rPr lang="en-US" sz="900" dirty="0" err="1"/>
              <a:t>l’année</a:t>
            </a:r>
            <a:r>
              <a:rPr lang="en-US" sz="900" dirty="0"/>
              <a:t> de </a:t>
            </a:r>
            <a:r>
              <a:rPr lang="en-US" sz="900" dirty="0" err="1"/>
              <a:t>traitement</a:t>
            </a:r>
            <a:r>
              <a:rPr lang="en-US" sz="900" dirty="0"/>
              <a:t> 2014, </a:t>
            </a:r>
            <a:r>
              <a:rPr lang="en-US" sz="900" dirty="0" err="1"/>
              <a:t>mais</a:t>
            </a:r>
            <a:r>
              <a:rPr lang="en-US" sz="900" dirty="0"/>
              <a:t> </a:t>
            </a:r>
            <a:r>
              <a:rPr lang="en-US" sz="900" dirty="0" err="1"/>
              <a:t>elle</a:t>
            </a:r>
            <a:r>
              <a:rPr lang="en-US" sz="900" dirty="0"/>
              <a:t> </a:t>
            </a:r>
            <a:r>
              <a:rPr lang="en-US" sz="900" dirty="0" err="1"/>
              <a:t>l’était</a:t>
            </a:r>
            <a:r>
              <a:rPr lang="en-US" sz="900" dirty="0"/>
              <a:t> pour les </a:t>
            </a:r>
            <a:r>
              <a:rPr lang="en-US" sz="900" dirty="0" err="1"/>
              <a:t>années</a:t>
            </a:r>
            <a:r>
              <a:rPr lang="en-US" sz="900" dirty="0"/>
              <a:t> </a:t>
            </a:r>
            <a:r>
              <a:rPr lang="en-US" sz="900" dirty="0" err="1"/>
              <a:t>précédentes</a:t>
            </a:r>
            <a:r>
              <a:rPr lang="en-US" sz="900" dirty="0"/>
              <a:t>. </a:t>
            </a:r>
          </a:p>
          <a:p>
            <a:r>
              <a:rPr lang="en-US" sz="900" dirty="0"/>
              <a:t>Ont. : les </a:t>
            </a:r>
            <a:r>
              <a:rPr lang="en-US" sz="900" dirty="0" err="1"/>
              <a:t>données</a:t>
            </a:r>
            <a:r>
              <a:rPr lang="en-US" sz="900" dirty="0"/>
              <a:t> </a:t>
            </a:r>
            <a:r>
              <a:rPr lang="en-US" sz="900" dirty="0" err="1"/>
              <a:t>comprennent</a:t>
            </a:r>
            <a:r>
              <a:rPr lang="en-US" sz="900" dirty="0"/>
              <a:t> le </a:t>
            </a:r>
            <a:r>
              <a:rPr lang="en-US" sz="900" dirty="0" err="1"/>
              <a:t>pourcentage</a:t>
            </a:r>
            <a:r>
              <a:rPr lang="en-US" sz="900" dirty="0"/>
              <a:t> de patients </a:t>
            </a:r>
            <a:r>
              <a:rPr lang="en-US" sz="900" dirty="0" err="1"/>
              <a:t>traités</a:t>
            </a:r>
            <a:r>
              <a:rPr lang="en-US" sz="900" dirty="0"/>
              <a:t> par </a:t>
            </a:r>
            <a:r>
              <a:rPr lang="en-US" sz="900" dirty="0" err="1"/>
              <a:t>radiothérapie</a:t>
            </a:r>
            <a:r>
              <a:rPr lang="en-US" sz="900" dirty="0"/>
              <a:t> </a:t>
            </a:r>
            <a:r>
              <a:rPr lang="en-US" sz="900" dirty="0" err="1"/>
              <a:t>dans</a:t>
            </a:r>
            <a:r>
              <a:rPr lang="en-US" sz="900" dirty="0"/>
              <a:t> les 14 </a:t>
            </a:r>
            <a:r>
              <a:rPr lang="en-US" sz="900" dirty="0" err="1"/>
              <a:t>jours</a:t>
            </a:r>
            <a:r>
              <a:rPr lang="en-US" sz="900" dirty="0"/>
              <a:t> (</a:t>
            </a:r>
            <a:r>
              <a:rPr lang="en-US" sz="900" dirty="0" err="1"/>
              <a:t>cible</a:t>
            </a:r>
            <a:r>
              <a:rPr lang="en-US" sz="900" dirty="0"/>
              <a:t> ACRO), de </a:t>
            </a:r>
            <a:r>
              <a:rPr lang="en-US" sz="900" dirty="0" err="1"/>
              <a:t>février</a:t>
            </a:r>
            <a:r>
              <a:rPr lang="en-US" sz="900" dirty="0"/>
              <a:t> </a:t>
            </a:r>
            <a:r>
              <a:rPr lang="en-US" sz="900" dirty="0" err="1"/>
              <a:t>à</a:t>
            </a:r>
            <a:r>
              <a:rPr lang="en-US" sz="900" dirty="0"/>
              <a:t> </a:t>
            </a:r>
            <a:r>
              <a:rPr lang="en-US" sz="900" dirty="0" err="1"/>
              <a:t>décembre</a:t>
            </a:r>
            <a:r>
              <a:rPr lang="en-US" sz="900" dirty="0"/>
              <a:t> 2014. </a:t>
            </a:r>
          </a:p>
          <a:p>
            <a:r>
              <a:rPr lang="en-US" sz="900" dirty="0" err="1"/>
              <a:t>Cible</a:t>
            </a:r>
            <a:r>
              <a:rPr lang="en-US" sz="900" dirty="0"/>
              <a:t> </a:t>
            </a:r>
            <a:r>
              <a:rPr lang="en-US" sz="900" dirty="0" err="1"/>
              <a:t>nationale</a:t>
            </a:r>
            <a:r>
              <a:rPr lang="en-US" sz="900" dirty="0"/>
              <a:t> : 90 % des patients </a:t>
            </a:r>
            <a:r>
              <a:rPr lang="en-US" sz="900" dirty="0" err="1"/>
              <a:t>devraient</a:t>
            </a:r>
            <a:r>
              <a:rPr lang="en-US" sz="900" dirty="0"/>
              <a:t> </a:t>
            </a:r>
            <a:r>
              <a:rPr lang="en-US" sz="900" dirty="0" err="1"/>
              <a:t>recevoir</a:t>
            </a:r>
            <a:r>
              <a:rPr lang="en-US" sz="900" dirty="0"/>
              <a:t> </a:t>
            </a:r>
            <a:r>
              <a:rPr lang="en-US" sz="900" dirty="0" err="1"/>
              <a:t>une</a:t>
            </a:r>
            <a:r>
              <a:rPr lang="en-US" sz="900" dirty="0"/>
              <a:t> </a:t>
            </a:r>
            <a:r>
              <a:rPr lang="en-US" sz="900" dirty="0" err="1"/>
              <a:t>radiothérapie</a:t>
            </a:r>
            <a:r>
              <a:rPr lang="en-US" sz="900" dirty="0"/>
              <a:t> </a:t>
            </a:r>
            <a:r>
              <a:rPr lang="en-US" sz="900" dirty="0" err="1"/>
              <a:t>dans</a:t>
            </a:r>
            <a:r>
              <a:rPr lang="en-US" sz="900" dirty="0"/>
              <a:t> les 28 </a:t>
            </a:r>
            <a:r>
              <a:rPr lang="en-US" sz="900" dirty="0" err="1"/>
              <a:t>jours</a:t>
            </a:r>
            <a:r>
              <a:rPr lang="en-US" sz="900" dirty="0"/>
              <a:t> </a:t>
            </a:r>
            <a:r>
              <a:rPr lang="en-US" sz="900" dirty="0" err="1"/>
              <a:t>suivant</a:t>
            </a:r>
            <a:r>
              <a:rPr lang="en-US" sz="900" dirty="0"/>
              <a:t> le moment </a:t>
            </a:r>
            <a:r>
              <a:rPr lang="en-US" sz="900" dirty="0" err="1"/>
              <a:t>où</a:t>
            </a:r>
            <a:r>
              <a:rPr lang="en-US" sz="900" dirty="0"/>
              <a:t> </a:t>
            </a:r>
            <a:r>
              <a:rPr lang="en-US" sz="900" dirty="0" err="1"/>
              <a:t>ils</a:t>
            </a:r>
            <a:r>
              <a:rPr lang="en-US" sz="900" dirty="0"/>
              <a:t> </a:t>
            </a:r>
            <a:r>
              <a:rPr lang="en-US" sz="900" dirty="0" err="1"/>
              <a:t>sont</a:t>
            </a:r>
            <a:r>
              <a:rPr lang="en-US" sz="900" dirty="0"/>
              <a:t> </a:t>
            </a:r>
            <a:r>
              <a:rPr lang="en-US" sz="900" dirty="0" err="1"/>
              <a:t>prêts</a:t>
            </a:r>
            <a:r>
              <a:rPr lang="en-US" sz="900" dirty="0"/>
              <a:t> </a:t>
            </a:r>
            <a:r>
              <a:rPr lang="en-US" sz="900" dirty="0" err="1"/>
              <a:t>à</a:t>
            </a:r>
            <a:r>
              <a:rPr lang="en-US" sz="900" dirty="0"/>
              <a:t> commencer le </a:t>
            </a:r>
            <a:r>
              <a:rPr lang="en-US" sz="900" dirty="0" err="1"/>
              <a:t>traitement</a:t>
            </a:r>
            <a:r>
              <a:rPr lang="en-US" sz="900" dirty="0"/>
              <a:t>. </a:t>
            </a:r>
          </a:p>
          <a:p>
            <a:r>
              <a:rPr lang="en-US" sz="900" dirty="0" err="1"/>
              <a:t>Cible</a:t>
            </a:r>
            <a:r>
              <a:rPr lang="en-US" sz="900" dirty="0"/>
              <a:t> </a:t>
            </a:r>
            <a:r>
              <a:rPr lang="en-US" sz="900" dirty="0" err="1"/>
              <a:t>fixée</a:t>
            </a:r>
            <a:r>
              <a:rPr lang="en-US" sz="900" dirty="0"/>
              <a:t> par </a:t>
            </a:r>
            <a:r>
              <a:rPr lang="en-US" sz="900" dirty="0" err="1"/>
              <a:t>l’Association</a:t>
            </a:r>
            <a:r>
              <a:rPr lang="en-US" sz="900" dirty="0"/>
              <a:t> </a:t>
            </a:r>
            <a:r>
              <a:rPr lang="en-US" sz="900" dirty="0" err="1"/>
              <a:t>canadienne</a:t>
            </a:r>
            <a:r>
              <a:rPr lang="en-US" sz="900" dirty="0"/>
              <a:t> de radio-</a:t>
            </a:r>
            <a:r>
              <a:rPr lang="en-US" sz="900" dirty="0" err="1"/>
              <a:t>oncologie</a:t>
            </a:r>
            <a:r>
              <a:rPr lang="en-US" sz="900" dirty="0"/>
              <a:t> (ACRO) : 90 % des patients </a:t>
            </a:r>
            <a:r>
              <a:rPr lang="en-US" sz="900" dirty="0" err="1"/>
              <a:t>reçoivent</a:t>
            </a:r>
            <a:r>
              <a:rPr lang="en-US" sz="900" dirty="0"/>
              <a:t> </a:t>
            </a:r>
            <a:r>
              <a:rPr lang="en-US" sz="900" dirty="0" err="1"/>
              <a:t>une</a:t>
            </a:r>
            <a:r>
              <a:rPr lang="en-US" sz="900" dirty="0"/>
              <a:t> </a:t>
            </a:r>
            <a:r>
              <a:rPr lang="en-US" sz="900" dirty="0" err="1"/>
              <a:t>radiothérapie</a:t>
            </a:r>
            <a:r>
              <a:rPr lang="en-US" sz="900" dirty="0"/>
              <a:t> </a:t>
            </a:r>
            <a:r>
              <a:rPr lang="en-US" sz="900" dirty="0" err="1"/>
              <a:t>dans</a:t>
            </a:r>
            <a:r>
              <a:rPr lang="en-US" sz="900" dirty="0"/>
              <a:t> les 14 </a:t>
            </a:r>
            <a:r>
              <a:rPr lang="en-US" sz="900" dirty="0" err="1"/>
              <a:t>jours</a:t>
            </a:r>
            <a:r>
              <a:rPr lang="en-US" sz="900" dirty="0"/>
              <a:t> </a:t>
            </a:r>
            <a:r>
              <a:rPr lang="en-US" sz="900" dirty="0" err="1"/>
              <a:t>suivant</a:t>
            </a:r>
            <a:r>
              <a:rPr lang="en-US" sz="900" dirty="0"/>
              <a:t> le moment </a:t>
            </a:r>
            <a:r>
              <a:rPr lang="en-US" sz="900" dirty="0" err="1"/>
              <a:t>où</a:t>
            </a:r>
            <a:r>
              <a:rPr lang="en-US" sz="900" dirty="0"/>
              <a:t> </a:t>
            </a:r>
            <a:r>
              <a:rPr lang="en-US" sz="900" dirty="0" err="1"/>
              <a:t>ils</a:t>
            </a:r>
            <a:r>
              <a:rPr lang="en-US" sz="900" dirty="0"/>
              <a:t> </a:t>
            </a:r>
            <a:r>
              <a:rPr lang="en-US" sz="900" dirty="0" err="1"/>
              <a:t>sont</a:t>
            </a:r>
            <a:r>
              <a:rPr lang="en-US" sz="900" dirty="0"/>
              <a:t> </a:t>
            </a:r>
            <a:r>
              <a:rPr lang="en-US" sz="900" dirty="0" err="1"/>
              <a:t>prêts</a:t>
            </a:r>
            <a:r>
              <a:rPr lang="en-US" sz="900" dirty="0"/>
              <a:t> </a:t>
            </a:r>
            <a:r>
              <a:rPr lang="en-US" sz="900" dirty="0" err="1"/>
              <a:t>à</a:t>
            </a:r>
            <a:r>
              <a:rPr lang="en-US" sz="900" dirty="0"/>
              <a:t> commencer le </a:t>
            </a:r>
            <a:r>
              <a:rPr lang="en-US" sz="900" dirty="0" err="1"/>
              <a:t>traitement</a:t>
            </a:r>
            <a:r>
              <a:rPr lang="en-US" sz="900" dirty="0"/>
              <a:t>. </a:t>
            </a:r>
          </a:p>
          <a:p>
            <a:r>
              <a:rPr lang="en-US" sz="900" dirty="0"/>
              <a:t>Source des </a:t>
            </a:r>
            <a:r>
              <a:rPr lang="en-US" sz="900" dirty="0" err="1"/>
              <a:t>données</a:t>
            </a:r>
            <a:r>
              <a:rPr lang="en-US" sz="900" dirty="0"/>
              <a:t> : </a:t>
            </a:r>
            <a:r>
              <a:rPr lang="en-US" sz="900" dirty="0" err="1"/>
              <a:t>organismes</a:t>
            </a:r>
            <a:r>
              <a:rPr lang="en-US" sz="900" dirty="0"/>
              <a:t> et </a:t>
            </a:r>
            <a:r>
              <a:rPr lang="en-US" sz="900" dirty="0" err="1"/>
              <a:t>programmes</a:t>
            </a:r>
            <a:r>
              <a:rPr lang="en-US" sz="900" dirty="0"/>
              <a:t> </a:t>
            </a:r>
            <a:r>
              <a:rPr lang="en-US" sz="900" dirty="0" err="1"/>
              <a:t>provinciaux</a:t>
            </a:r>
            <a:r>
              <a:rPr lang="en-US" sz="900" dirty="0"/>
              <a:t> de </a:t>
            </a:r>
            <a:r>
              <a:rPr lang="en-US" sz="900" dirty="0" err="1"/>
              <a:t>lutte</a:t>
            </a:r>
            <a:r>
              <a:rPr lang="en-US" sz="900" dirty="0"/>
              <a:t> </a:t>
            </a:r>
            <a:r>
              <a:rPr lang="en-US" sz="900" dirty="0" err="1"/>
              <a:t>contre</a:t>
            </a:r>
            <a:r>
              <a:rPr lang="en-US" sz="900" dirty="0"/>
              <a:t> le cancer. </a:t>
            </a:r>
          </a:p>
        </p:txBody>
      </p:sp>
    </p:spTree>
    <p:extLst>
      <p:ext uri="{BB962C8B-B14F-4D97-AF65-F5344CB8AC3E}">
        <p14:creationId xmlns:p14="http://schemas.microsoft.com/office/powerpoint/2010/main" val="16452942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9412" y="0"/>
            <a:ext cx="887505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4072" cy="1300162"/>
          </a:xfrm>
        </p:spPr>
        <p:txBody>
          <a:bodyPr/>
          <a:lstStyle/>
          <a:p>
            <a:r>
              <a:rPr lang="en-US" smtClean="0"/>
              <a:t>Temps </a:t>
            </a:r>
            <a:r>
              <a:rPr lang="en-US" dirty="0" err="1"/>
              <a:t>d’attente</a:t>
            </a:r>
            <a:r>
              <a:rPr lang="en-US" dirty="0"/>
              <a:t> pour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chirurgie</a:t>
            </a:r>
            <a:r>
              <a:rPr lang="en-US" dirty="0"/>
              <a:t> entre la date de </a:t>
            </a:r>
            <a:r>
              <a:rPr lang="en-US" dirty="0" err="1"/>
              <a:t>prise</a:t>
            </a:r>
            <a:r>
              <a:rPr lang="en-US" dirty="0"/>
              <a:t> du </a:t>
            </a:r>
            <a:r>
              <a:rPr lang="en-US" dirty="0" err="1"/>
              <a:t>rendez-vous</a:t>
            </a:r>
            <a:r>
              <a:rPr lang="en-US" dirty="0"/>
              <a:t> et la date de </a:t>
            </a:r>
            <a:r>
              <a:rPr lang="en-US" dirty="0" err="1"/>
              <a:t>l’intervention</a:t>
            </a:r>
            <a:r>
              <a:rPr lang="en-US" dirty="0"/>
              <a:t>, </a:t>
            </a:r>
            <a:r>
              <a:rPr lang="en-US" dirty="0" err="1"/>
              <a:t>selon</a:t>
            </a:r>
            <a:r>
              <a:rPr lang="en-US" dirty="0"/>
              <a:t> le </a:t>
            </a:r>
            <a:r>
              <a:rPr lang="en-US" dirty="0" err="1"/>
              <a:t>siège</a:t>
            </a:r>
            <a:r>
              <a:rPr lang="en-US" dirty="0"/>
              <a:t> du cancer – </a:t>
            </a:r>
            <a:r>
              <a:rPr lang="en-US" dirty="0" err="1"/>
              <a:t>année</a:t>
            </a:r>
            <a:r>
              <a:rPr lang="en-US" dirty="0"/>
              <a:t> de </a:t>
            </a:r>
            <a:r>
              <a:rPr lang="en-US" dirty="0" err="1"/>
              <a:t>traitement</a:t>
            </a:r>
            <a:r>
              <a:rPr lang="en-US" dirty="0"/>
              <a:t> 2016 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95818" y="4986528"/>
            <a:ext cx="38909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err="1" smtClean="0"/>
              <a:t>L’Institut</a:t>
            </a:r>
            <a:r>
              <a:rPr lang="en-US" sz="900" dirty="0" smtClean="0"/>
              <a:t> </a:t>
            </a:r>
            <a:r>
              <a:rPr lang="en-US" sz="900" dirty="0" err="1"/>
              <a:t>canadien</a:t>
            </a:r>
            <a:r>
              <a:rPr lang="en-US" sz="900" dirty="0"/>
              <a:t> </a:t>
            </a:r>
            <a:r>
              <a:rPr lang="en-US" sz="900" dirty="0" err="1"/>
              <a:t>d’information</a:t>
            </a:r>
            <a:r>
              <a:rPr lang="en-US" sz="900" dirty="0"/>
              <a:t> sur la santé </a:t>
            </a:r>
            <a:r>
              <a:rPr lang="en-US" sz="900" dirty="0" err="1"/>
              <a:t>définit</a:t>
            </a:r>
            <a:r>
              <a:rPr lang="en-US" sz="900" dirty="0"/>
              <a:t> le temps </a:t>
            </a:r>
            <a:r>
              <a:rPr lang="en-US" sz="900" dirty="0" err="1"/>
              <a:t>d’attente</a:t>
            </a:r>
            <a:r>
              <a:rPr lang="en-US" sz="900" dirty="0"/>
              <a:t> </a:t>
            </a:r>
            <a:r>
              <a:rPr lang="en-US" sz="900" dirty="0" err="1"/>
              <a:t>comme</a:t>
            </a:r>
            <a:r>
              <a:rPr lang="en-US" sz="900" dirty="0"/>
              <a:t> le </a:t>
            </a:r>
            <a:r>
              <a:rPr lang="en-US" sz="900" dirty="0" err="1"/>
              <a:t>nombre</a:t>
            </a:r>
            <a:r>
              <a:rPr lang="en-US" sz="900" dirty="0"/>
              <a:t> de </a:t>
            </a:r>
            <a:r>
              <a:rPr lang="en-US" sz="900" dirty="0" err="1"/>
              <a:t>jours</a:t>
            </a:r>
            <a:r>
              <a:rPr lang="en-US" sz="900" dirty="0"/>
              <a:t> </a:t>
            </a:r>
            <a:r>
              <a:rPr lang="en-US" sz="900" dirty="0" err="1"/>
              <a:t>d’attente</a:t>
            </a:r>
            <a:r>
              <a:rPr lang="en-US" sz="900" dirty="0"/>
              <a:t> entre la date de </a:t>
            </a:r>
            <a:r>
              <a:rPr lang="en-US" sz="900" dirty="0" err="1"/>
              <a:t>prise</a:t>
            </a:r>
            <a:r>
              <a:rPr lang="en-US" sz="900" dirty="0"/>
              <a:t> de </a:t>
            </a:r>
            <a:r>
              <a:rPr lang="en-US" sz="900" dirty="0" err="1"/>
              <a:t>rendez-vous</a:t>
            </a:r>
            <a:r>
              <a:rPr lang="en-US" sz="900" dirty="0"/>
              <a:t> et la date de la </a:t>
            </a:r>
            <a:r>
              <a:rPr lang="en-US" sz="900" dirty="0" err="1"/>
              <a:t>chirurgie</a:t>
            </a:r>
            <a:r>
              <a:rPr lang="en-US" sz="900" dirty="0"/>
              <a:t> </a:t>
            </a:r>
            <a:r>
              <a:rPr lang="en-US" sz="900" dirty="0" err="1"/>
              <a:t>liée</a:t>
            </a:r>
            <a:r>
              <a:rPr lang="en-US" sz="900" dirty="0"/>
              <a:t> au cancer. La date de </a:t>
            </a:r>
            <a:r>
              <a:rPr lang="en-US" sz="900" dirty="0" err="1"/>
              <a:t>prise</a:t>
            </a:r>
            <a:r>
              <a:rPr lang="en-US" sz="900" dirty="0"/>
              <a:t> de </a:t>
            </a:r>
            <a:r>
              <a:rPr lang="en-US" sz="900" dirty="0" err="1"/>
              <a:t>rendez-vous</a:t>
            </a:r>
            <a:r>
              <a:rPr lang="en-US" sz="900" dirty="0"/>
              <a:t> </a:t>
            </a:r>
            <a:r>
              <a:rPr lang="en-US" sz="900" dirty="0" err="1"/>
              <a:t>est</a:t>
            </a:r>
            <a:r>
              <a:rPr lang="en-US" sz="900" dirty="0"/>
              <a:t> la date </a:t>
            </a:r>
            <a:r>
              <a:rPr lang="en-US" sz="900" dirty="0" err="1"/>
              <a:t>où</a:t>
            </a:r>
            <a:r>
              <a:rPr lang="en-US" sz="900" dirty="0"/>
              <a:t> le patient et le </a:t>
            </a:r>
            <a:r>
              <a:rPr lang="en-US" sz="900" dirty="0" err="1"/>
              <a:t>médecin</a:t>
            </a:r>
            <a:r>
              <a:rPr lang="en-US" sz="900" dirty="0"/>
              <a:t> pertinent </a:t>
            </a:r>
            <a:r>
              <a:rPr lang="en-US" sz="900" dirty="0" err="1"/>
              <a:t>conviennent</a:t>
            </a:r>
            <a:r>
              <a:rPr lang="en-US" sz="900" dirty="0"/>
              <a:t> d’un service et </a:t>
            </a:r>
            <a:r>
              <a:rPr lang="en-US" sz="900" dirty="0" err="1"/>
              <a:t>où</a:t>
            </a:r>
            <a:r>
              <a:rPr lang="en-US" sz="900" dirty="0"/>
              <a:t> le patient </a:t>
            </a:r>
            <a:r>
              <a:rPr lang="en-US" sz="900" dirty="0" err="1"/>
              <a:t>est</a:t>
            </a:r>
            <a:r>
              <a:rPr lang="en-US" sz="900" dirty="0"/>
              <a:t> prêt </a:t>
            </a:r>
            <a:r>
              <a:rPr lang="en-US" sz="900" dirty="0" err="1"/>
              <a:t>à</a:t>
            </a:r>
            <a:r>
              <a:rPr lang="en-US" sz="900" dirty="0"/>
              <a:t> le </a:t>
            </a:r>
            <a:r>
              <a:rPr lang="en-US" sz="900" dirty="0" err="1"/>
              <a:t>recevoir</a:t>
            </a:r>
            <a:r>
              <a:rPr lang="en-US" sz="900" dirty="0"/>
              <a:t>. </a:t>
            </a:r>
          </a:p>
          <a:p>
            <a:r>
              <a:rPr lang="en-US" sz="900" dirty="0"/>
              <a:t>Source des </a:t>
            </a:r>
            <a:r>
              <a:rPr lang="en-US" sz="900" dirty="0" err="1"/>
              <a:t>données</a:t>
            </a:r>
            <a:r>
              <a:rPr lang="en-US" sz="900" dirty="0"/>
              <a:t> : </a:t>
            </a:r>
            <a:r>
              <a:rPr lang="en-US" sz="900" dirty="0" err="1"/>
              <a:t>Institut</a:t>
            </a:r>
            <a:r>
              <a:rPr lang="en-US" sz="900" dirty="0"/>
              <a:t> </a:t>
            </a:r>
            <a:r>
              <a:rPr lang="en-US" sz="900" dirty="0" err="1"/>
              <a:t>canadien</a:t>
            </a:r>
            <a:r>
              <a:rPr lang="en-US" sz="900" dirty="0"/>
              <a:t> </a:t>
            </a:r>
            <a:r>
              <a:rPr lang="en-US" sz="900" dirty="0" err="1"/>
              <a:t>d’information</a:t>
            </a:r>
            <a:r>
              <a:rPr lang="en-US" sz="900" dirty="0"/>
              <a:t> sur la santé. </a:t>
            </a:r>
          </a:p>
        </p:txBody>
      </p:sp>
    </p:spTree>
    <p:extLst>
      <p:ext uri="{BB962C8B-B14F-4D97-AF65-F5344CB8AC3E}">
        <p14:creationId xmlns:p14="http://schemas.microsoft.com/office/powerpoint/2010/main" val="2019795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Proportion </a:t>
            </a:r>
            <a:r>
              <a:rPr lang="en-US" dirty="0"/>
              <a:t>de patients qui </a:t>
            </a:r>
            <a:r>
              <a:rPr lang="en-US" dirty="0" err="1"/>
              <a:t>ont</a:t>
            </a:r>
            <a:r>
              <a:rPr lang="en-US" dirty="0"/>
              <a:t> </a:t>
            </a:r>
            <a:r>
              <a:rPr lang="en-US" dirty="0" err="1"/>
              <a:t>signalé</a:t>
            </a:r>
            <a:r>
              <a:rPr lang="en-US" dirty="0"/>
              <a:t> </a:t>
            </a:r>
            <a:r>
              <a:rPr lang="en-US" dirty="0" err="1"/>
              <a:t>ressentir</a:t>
            </a:r>
            <a:r>
              <a:rPr lang="en-US" dirty="0"/>
              <a:t> des </a:t>
            </a:r>
            <a:r>
              <a:rPr lang="en-US" dirty="0" err="1"/>
              <a:t>symptômes</a:t>
            </a:r>
            <a:r>
              <a:rPr lang="en-US" dirty="0"/>
              <a:t> de </a:t>
            </a:r>
            <a:r>
              <a:rPr lang="en-US" dirty="0" err="1"/>
              <a:t>détresse</a:t>
            </a:r>
            <a:r>
              <a:rPr lang="en-US" dirty="0"/>
              <a:t>, </a:t>
            </a:r>
            <a:r>
              <a:rPr lang="en-US" dirty="0" err="1"/>
              <a:t>toutes</a:t>
            </a:r>
            <a:r>
              <a:rPr lang="en-US" dirty="0"/>
              <a:t> provinces </a:t>
            </a:r>
            <a:r>
              <a:rPr lang="en-US" dirty="0" err="1"/>
              <a:t>confondues</a:t>
            </a:r>
            <a:r>
              <a:rPr lang="en-US" dirty="0"/>
              <a:t> ─ </a:t>
            </a:r>
            <a:r>
              <a:rPr lang="en-US" dirty="0" err="1"/>
              <a:t>données</a:t>
            </a:r>
            <a:r>
              <a:rPr lang="en-US" dirty="0"/>
              <a:t> </a:t>
            </a:r>
            <a:r>
              <a:rPr lang="en-US" dirty="0" err="1"/>
              <a:t>extraites</a:t>
            </a:r>
            <a:r>
              <a:rPr lang="en-US" dirty="0"/>
              <a:t> des trois </a:t>
            </a:r>
            <a:r>
              <a:rPr lang="en-US" dirty="0" err="1"/>
              <a:t>mois</a:t>
            </a:r>
            <a:r>
              <a:rPr lang="en-US" dirty="0"/>
              <a:t> les plus </a:t>
            </a:r>
            <a:r>
              <a:rPr lang="en-US" dirty="0" err="1"/>
              <a:t>récents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2016† 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42560" y="2946878"/>
            <a:ext cx="35293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smtClean="0"/>
              <a:t>†</a:t>
            </a:r>
            <a:r>
              <a:rPr lang="en-US" sz="900" dirty="0"/>
              <a:t>Les trois </a:t>
            </a:r>
            <a:r>
              <a:rPr lang="en-US" sz="900" dirty="0" err="1"/>
              <a:t>mois</a:t>
            </a:r>
            <a:r>
              <a:rPr lang="en-US" sz="900" dirty="0"/>
              <a:t> les plus </a:t>
            </a:r>
            <a:r>
              <a:rPr lang="en-US" sz="900" dirty="0" err="1"/>
              <a:t>récents</a:t>
            </a:r>
            <a:r>
              <a:rPr lang="en-US" sz="900" dirty="0"/>
              <a:t> de </a:t>
            </a:r>
            <a:r>
              <a:rPr lang="en-US" sz="900" dirty="0" err="1"/>
              <a:t>données</a:t>
            </a:r>
            <a:r>
              <a:rPr lang="en-US" sz="900" dirty="0"/>
              <a:t> </a:t>
            </a:r>
            <a:r>
              <a:rPr lang="en-US" sz="900" dirty="0" err="1"/>
              <a:t>disponibles</a:t>
            </a:r>
            <a:r>
              <a:rPr lang="en-US" sz="900" dirty="0"/>
              <a:t> </a:t>
            </a:r>
            <a:r>
              <a:rPr lang="en-US" sz="900" dirty="0" err="1"/>
              <a:t>variaient</a:t>
            </a:r>
            <a:r>
              <a:rPr lang="en-US" sz="900" dirty="0"/>
              <a:t> </a:t>
            </a:r>
            <a:r>
              <a:rPr lang="en-US" sz="900" dirty="0" err="1"/>
              <a:t>selon</a:t>
            </a:r>
            <a:r>
              <a:rPr lang="en-US" sz="900" dirty="0"/>
              <a:t> la province : Man., N.-É. et Ont. : </a:t>
            </a:r>
            <a:r>
              <a:rPr lang="en-US" sz="900" dirty="0" err="1"/>
              <a:t>janvier</a:t>
            </a:r>
            <a:r>
              <a:rPr lang="en-US" sz="900" dirty="0"/>
              <a:t>-mars 2016; Î.-P.-É., Sask., Alb. et T.-N.-L. : </a:t>
            </a:r>
            <a:r>
              <a:rPr lang="en-US" sz="900" dirty="0" err="1"/>
              <a:t>avril-juin</a:t>
            </a:r>
            <a:r>
              <a:rPr lang="en-US" sz="900" dirty="0"/>
              <a:t> 2016; Qc : </a:t>
            </a:r>
            <a:r>
              <a:rPr lang="en-US" sz="900" dirty="0" err="1"/>
              <a:t>mai-juillet</a:t>
            </a:r>
            <a:r>
              <a:rPr lang="en-US" sz="900" dirty="0"/>
              <a:t> 2016. </a:t>
            </a:r>
          </a:p>
          <a:p>
            <a:r>
              <a:rPr lang="en-US" sz="900" dirty="0" err="1"/>
              <a:t>L’outil</a:t>
            </a:r>
            <a:r>
              <a:rPr lang="en-US" sz="900" dirty="0"/>
              <a:t> ESAS-r </a:t>
            </a:r>
            <a:r>
              <a:rPr lang="en-US" sz="900" i="1" dirty="0"/>
              <a:t>(Edmonton Symptom Assessment System-revised) </a:t>
            </a:r>
            <a:r>
              <a:rPr lang="en-US" sz="900" dirty="0" err="1"/>
              <a:t>demande</a:t>
            </a:r>
            <a:r>
              <a:rPr lang="en-US" sz="900" dirty="0"/>
              <a:t> aux patients de </a:t>
            </a:r>
            <a:r>
              <a:rPr lang="en-US" sz="900" dirty="0" err="1"/>
              <a:t>décrire</a:t>
            </a:r>
            <a:r>
              <a:rPr lang="en-US" sz="900" dirty="0"/>
              <a:t> comment </a:t>
            </a:r>
            <a:r>
              <a:rPr lang="en-US" sz="900" dirty="0" err="1"/>
              <a:t>ils</a:t>
            </a:r>
            <a:r>
              <a:rPr lang="en-US" sz="900" dirty="0"/>
              <a:t> se </a:t>
            </a:r>
            <a:r>
              <a:rPr lang="en-US" sz="900" dirty="0" err="1"/>
              <a:t>sentent</a:t>
            </a:r>
            <a:r>
              <a:rPr lang="en-US" sz="900" dirty="0"/>
              <a:t> sur </a:t>
            </a:r>
            <a:r>
              <a:rPr lang="en-US" sz="900" dirty="0" err="1"/>
              <a:t>une</a:t>
            </a:r>
            <a:r>
              <a:rPr lang="en-US" sz="900" dirty="0"/>
              <a:t> </a:t>
            </a:r>
            <a:r>
              <a:rPr lang="en-US" sz="900" dirty="0" err="1"/>
              <a:t>échelle</a:t>
            </a:r>
            <a:r>
              <a:rPr lang="en-US" sz="900" dirty="0"/>
              <a:t> de 0 </a:t>
            </a:r>
            <a:r>
              <a:rPr lang="en-US" sz="900" dirty="0" err="1"/>
              <a:t>à</a:t>
            </a:r>
            <a:r>
              <a:rPr lang="en-US" sz="900" dirty="0"/>
              <a:t> 10. Un score de 0 </a:t>
            </a:r>
            <a:r>
              <a:rPr lang="en-US" sz="900" dirty="0" err="1"/>
              <a:t>indique</a:t>
            </a:r>
            <a:r>
              <a:rPr lang="en-US" sz="900" dirty="0"/>
              <a:t> </a:t>
            </a:r>
            <a:r>
              <a:rPr lang="en-US" sz="900" dirty="0" err="1"/>
              <a:t>une</a:t>
            </a:r>
            <a:r>
              <a:rPr lang="en-US" sz="900" dirty="0"/>
              <a:t> absence de </a:t>
            </a:r>
            <a:r>
              <a:rPr lang="en-US" sz="900" dirty="0" err="1"/>
              <a:t>symptômes</a:t>
            </a:r>
            <a:r>
              <a:rPr lang="en-US" sz="900" dirty="0"/>
              <a:t> (p. ex., </a:t>
            </a:r>
            <a:r>
              <a:rPr lang="en-US" sz="900" dirty="0" err="1"/>
              <a:t>aucune</a:t>
            </a:r>
            <a:r>
              <a:rPr lang="en-US" sz="900" dirty="0"/>
              <a:t> </a:t>
            </a:r>
            <a:r>
              <a:rPr lang="en-US" sz="900" dirty="0" err="1"/>
              <a:t>douleur</a:t>
            </a:r>
            <a:r>
              <a:rPr lang="en-US" sz="900" dirty="0"/>
              <a:t>, </a:t>
            </a:r>
            <a:r>
              <a:rPr lang="en-US" sz="900" dirty="0" err="1"/>
              <a:t>aucune</a:t>
            </a:r>
            <a:r>
              <a:rPr lang="en-US" sz="900" dirty="0"/>
              <a:t> </a:t>
            </a:r>
            <a:r>
              <a:rPr lang="en-US" sz="900" dirty="0" err="1"/>
              <a:t>anxiété</a:t>
            </a:r>
            <a:r>
              <a:rPr lang="en-US" sz="900" dirty="0"/>
              <a:t>, </a:t>
            </a:r>
            <a:r>
              <a:rPr lang="en-US" sz="900" dirty="0" err="1"/>
              <a:t>aucune</a:t>
            </a:r>
            <a:r>
              <a:rPr lang="en-US" sz="900" dirty="0"/>
              <a:t> fatigue, </a:t>
            </a:r>
            <a:r>
              <a:rPr lang="en-US" sz="900" dirty="0" err="1"/>
              <a:t>aucune</a:t>
            </a:r>
            <a:r>
              <a:rPr lang="en-US" sz="900" dirty="0"/>
              <a:t> </a:t>
            </a:r>
            <a:r>
              <a:rPr lang="en-US" sz="900" dirty="0" err="1"/>
              <a:t>dépression</a:t>
            </a:r>
            <a:r>
              <a:rPr lang="en-US" sz="900" dirty="0"/>
              <a:t>). La </a:t>
            </a:r>
            <a:r>
              <a:rPr lang="en-US" sz="900" dirty="0" err="1"/>
              <a:t>détresse</a:t>
            </a:r>
            <a:r>
              <a:rPr lang="en-US" sz="900" dirty="0"/>
              <a:t> </a:t>
            </a:r>
            <a:r>
              <a:rPr lang="en-US" sz="900" dirty="0" err="1"/>
              <a:t>liée</a:t>
            </a:r>
            <a:r>
              <a:rPr lang="en-US" sz="900" dirty="0"/>
              <a:t> aux </a:t>
            </a:r>
            <a:r>
              <a:rPr lang="en-US" sz="900" dirty="0" err="1"/>
              <a:t>symptômes</a:t>
            </a:r>
            <a:r>
              <a:rPr lang="en-US" sz="900" dirty="0"/>
              <a:t> </a:t>
            </a:r>
            <a:r>
              <a:rPr lang="en-US" sz="900" dirty="0" err="1"/>
              <a:t>peut</a:t>
            </a:r>
            <a:r>
              <a:rPr lang="en-US" sz="900" dirty="0"/>
              <a:t> </a:t>
            </a:r>
            <a:r>
              <a:rPr lang="en-US" sz="900" dirty="0" err="1"/>
              <a:t>atteindre</a:t>
            </a:r>
            <a:r>
              <a:rPr lang="en-US" sz="900" dirty="0"/>
              <a:t> un </a:t>
            </a:r>
            <a:r>
              <a:rPr lang="en-US" sz="900" dirty="0" err="1"/>
              <a:t>niveau</a:t>
            </a:r>
            <a:r>
              <a:rPr lang="en-US" sz="900" dirty="0"/>
              <a:t> </a:t>
            </a:r>
            <a:r>
              <a:rPr lang="en-US" sz="900" dirty="0" err="1"/>
              <a:t>faible</a:t>
            </a:r>
            <a:r>
              <a:rPr lang="en-US" sz="900" dirty="0"/>
              <a:t>, </a:t>
            </a:r>
            <a:r>
              <a:rPr lang="en-US" sz="900" dirty="0" err="1"/>
              <a:t>modéré</a:t>
            </a:r>
            <a:r>
              <a:rPr lang="en-US" sz="900" dirty="0"/>
              <a:t> </a:t>
            </a:r>
            <a:r>
              <a:rPr lang="en-US" sz="900" dirty="0" err="1"/>
              <a:t>ou</a:t>
            </a:r>
            <a:r>
              <a:rPr lang="en-US" sz="900" dirty="0"/>
              <a:t> </a:t>
            </a:r>
            <a:r>
              <a:rPr lang="en-US" sz="900" dirty="0" err="1"/>
              <a:t>élevé</a:t>
            </a:r>
            <a:r>
              <a:rPr lang="en-US" sz="900" dirty="0"/>
              <a:t> (c.-</a:t>
            </a:r>
            <a:r>
              <a:rPr lang="en-US" sz="900" dirty="0" err="1"/>
              <a:t>à</a:t>
            </a:r>
            <a:r>
              <a:rPr lang="en-US" sz="900" dirty="0"/>
              <a:t>-d. scores de 1 </a:t>
            </a:r>
            <a:r>
              <a:rPr lang="en-US" sz="900" dirty="0" err="1"/>
              <a:t>à</a:t>
            </a:r>
            <a:r>
              <a:rPr lang="en-US" sz="900" dirty="0"/>
              <a:t> 10). </a:t>
            </a:r>
            <a:r>
              <a:rPr lang="en-US" sz="900" dirty="0" err="1"/>
              <a:t>Faible</a:t>
            </a:r>
            <a:r>
              <a:rPr lang="en-US" sz="900" dirty="0"/>
              <a:t> = scores de 1 </a:t>
            </a:r>
            <a:r>
              <a:rPr lang="en-US" sz="900" dirty="0" err="1"/>
              <a:t>à</a:t>
            </a:r>
            <a:r>
              <a:rPr lang="en-US" sz="900" dirty="0"/>
              <a:t> 3; </a:t>
            </a:r>
            <a:r>
              <a:rPr lang="en-US" sz="900" dirty="0" err="1"/>
              <a:t>modéré</a:t>
            </a:r>
            <a:r>
              <a:rPr lang="en-US" sz="900" dirty="0"/>
              <a:t> = scores de 4 </a:t>
            </a:r>
            <a:r>
              <a:rPr lang="en-US" sz="900" dirty="0" err="1"/>
              <a:t>à</a:t>
            </a:r>
            <a:r>
              <a:rPr lang="en-US" sz="900" dirty="0"/>
              <a:t> 6; </a:t>
            </a:r>
            <a:r>
              <a:rPr lang="en-US" sz="900" dirty="0" err="1"/>
              <a:t>élevé</a:t>
            </a:r>
            <a:r>
              <a:rPr lang="en-US" sz="900" dirty="0"/>
              <a:t> = scores de 7 </a:t>
            </a:r>
            <a:r>
              <a:rPr lang="en-US" sz="900" dirty="0" err="1"/>
              <a:t>à</a:t>
            </a:r>
            <a:r>
              <a:rPr lang="en-US" sz="900" dirty="0"/>
              <a:t> 10. Pour </a:t>
            </a:r>
            <a:r>
              <a:rPr lang="en-US" sz="900" dirty="0" err="1"/>
              <a:t>chaque</a:t>
            </a:r>
            <a:r>
              <a:rPr lang="en-US" sz="900" dirty="0"/>
              <a:t> </a:t>
            </a:r>
            <a:r>
              <a:rPr lang="en-US" sz="900" dirty="0" err="1"/>
              <a:t>symptôme</a:t>
            </a:r>
            <a:r>
              <a:rPr lang="en-US" sz="900" dirty="0"/>
              <a:t>, on a </a:t>
            </a:r>
            <a:r>
              <a:rPr lang="en-US" sz="900" dirty="0" err="1"/>
              <a:t>enregistré</a:t>
            </a:r>
            <a:r>
              <a:rPr lang="en-US" sz="900" dirty="0"/>
              <a:t> un </a:t>
            </a:r>
            <a:r>
              <a:rPr lang="en-US" sz="900" dirty="0" err="1"/>
              <a:t>faible</a:t>
            </a:r>
            <a:r>
              <a:rPr lang="en-US" sz="900" dirty="0"/>
              <a:t> </a:t>
            </a:r>
            <a:r>
              <a:rPr lang="en-US" sz="900" dirty="0" err="1"/>
              <a:t>nombre</a:t>
            </a:r>
            <a:r>
              <a:rPr lang="en-US" sz="900" dirty="0"/>
              <a:t> de non-</a:t>
            </a:r>
            <a:r>
              <a:rPr lang="en-US" sz="900" dirty="0" err="1"/>
              <a:t>réponses</a:t>
            </a:r>
            <a:r>
              <a:rPr lang="en-US" sz="900" dirty="0"/>
              <a:t>, </a:t>
            </a:r>
            <a:r>
              <a:rPr lang="en-US" sz="900" dirty="0" err="1"/>
              <a:t>lesquelles</a:t>
            </a:r>
            <a:r>
              <a:rPr lang="en-US" sz="900" dirty="0"/>
              <a:t> </a:t>
            </a:r>
            <a:r>
              <a:rPr lang="en-US" sz="900" dirty="0" err="1"/>
              <a:t>ont</a:t>
            </a:r>
            <a:r>
              <a:rPr lang="en-US" sz="900" dirty="0"/>
              <a:t> </a:t>
            </a:r>
            <a:r>
              <a:rPr lang="en-US" sz="900" dirty="0" err="1"/>
              <a:t>été</a:t>
            </a:r>
            <a:r>
              <a:rPr lang="en-US" sz="900" dirty="0"/>
              <a:t> </a:t>
            </a:r>
            <a:r>
              <a:rPr lang="en-US" sz="900" dirty="0" err="1"/>
              <a:t>exclues</a:t>
            </a:r>
            <a:r>
              <a:rPr lang="en-US" sz="900" dirty="0"/>
              <a:t> : </a:t>
            </a:r>
            <a:r>
              <a:rPr lang="en-US" sz="900" dirty="0" err="1"/>
              <a:t>douleur</a:t>
            </a:r>
            <a:r>
              <a:rPr lang="en-US" sz="900" dirty="0"/>
              <a:t>, 0,4 %; fatigue, 0,3 %; </a:t>
            </a:r>
            <a:r>
              <a:rPr lang="en-US" sz="900" dirty="0" err="1"/>
              <a:t>anxiété</a:t>
            </a:r>
            <a:r>
              <a:rPr lang="en-US" sz="900" dirty="0"/>
              <a:t>, 0,4 %; </a:t>
            </a:r>
            <a:r>
              <a:rPr lang="en-US" sz="900" dirty="0" err="1"/>
              <a:t>dépression</a:t>
            </a:r>
            <a:r>
              <a:rPr lang="en-US" sz="900" dirty="0"/>
              <a:t>, 0,4 %. </a:t>
            </a:r>
          </a:p>
          <a:p>
            <a:r>
              <a:rPr lang="en-US" sz="900" dirty="0"/>
              <a:t>Ont. : les </a:t>
            </a:r>
            <a:r>
              <a:rPr lang="en-US" sz="900" dirty="0" err="1"/>
              <a:t>dénominateurs</a:t>
            </a:r>
            <a:r>
              <a:rPr lang="en-US" sz="900" dirty="0"/>
              <a:t> </a:t>
            </a:r>
            <a:r>
              <a:rPr lang="en-US" sz="900" dirty="0" err="1"/>
              <a:t>varient</a:t>
            </a:r>
            <a:r>
              <a:rPr lang="en-US" sz="900" dirty="0"/>
              <a:t> entre les </a:t>
            </a:r>
            <a:r>
              <a:rPr lang="en-US" sz="900" dirty="0" err="1"/>
              <a:t>symptômes</a:t>
            </a:r>
            <a:r>
              <a:rPr lang="en-US" sz="900" dirty="0"/>
              <a:t> </a:t>
            </a:r>
            <a:r>
              <a:rPr lang="en-US" sz="900" dirty="0" err="1"/>
              <a:t>en</a:t>
            </a:r>
            <a:r>
              <a:rPr lang="en-US" sz="900" dirty="0"/>
              <a:t> raison de </a:t>
            </a:r>
            <a:r>
              <a:rPr lang="en-US" sz="900" dirty="0" err="1"/>
              <a:t>l’omission</a:t>
            </a:r>
            <a:r>
              <a:rPr lang="en-US" sz="900" dirty="0"/>
              <a:t> de </a:t>
            </a:r>
            <a:r>
              <a:rPr lang="en-US" sz="900" dirty="0" err="1"/>
              <a:t>certaines</a:t>
            </a:r>
            <a:r>
              <a:rPr lang="en-US" sz="900" dirty="0"/>
              <a:t> questions sur les versions </a:t>
            </a:r>
            <a:r>
              <a:rPr lang="en-US" sz="900" dirty="0" err="1"/>
              <a:t>imprimées</a:t>
            </a:r>
            <a:r>
              <a:rPr lang="en-US" sz="900" dirty="0"/>
              <a:t> des questionnaires. </a:t>
            </a:r>
          </a:p>
          <a:p>
            <a:r>
              <a:rPr lang="en-US" sz="900" dirty="0"/>
              <a:t>T.-N.-L. : </a:t>
            </a:r>
            <a:r>
              <a:rPr lang="en-US" sz="900" dirty="0" err="1"/>
              <a:t>il</a:t>
            </a:r>
            <a:r>
              <a:rPr lang="en-US" sz="900" dirty="0"/>
              <a:t> </a:t>
            </a:r>
            <a:r>
              <a:rPr lang="en-US" sz="900" dirty="0" err="1"/>
              <a:t>n’a</a:t>
            </a:r>
            <a:r>
              <a:rPr lang="en-US" sz="900" dirty="0"/>
              <a:t> pas </a:t>
            </a:r>
            <a:r>
              <a:rPr lang="en-US" sz="900" dirty="0" err="1"/>
              <a:t>été</a:t>
            </a:r>
            <a:r>
              <a:rPr lang="en-US" sz="900" dirty="0"/>
              <a:t> possible de </a:t>
            </a:r>
            <a:r>
              <a:rPr lang="en-US" sz="900" dirty="0" err="1"/>
              <a:t>dissocier</a:t>
            </a:r>
            <a:r>
              <a:rPr lang="en-US" sz="900" dirty="0"/>
              <a:t> les patients </a:t>
            </a:r>
            <a:r>
              <a:rPr lang="en-US" sz="900" dirty="0" err="1"/>
              <a:t>ayant</a:t>
            </a:r>
            <a:r>
              <a:rPr lang="en-US" sz="900" dirty="0"/>
              <a:t> </a:t>
            </a:r>
            <a:r>
              <a:rPr lang="en-US" sz="900" dirty="0" err="1"/>
              <a:t>indiqué</a:t>
            </a:r>
            <a:r>
              <a:rPr lang="en-US" sz="900" dirty="0"/>
              <a:t> ne </a:t>
            </a:r>
            <a:r>
              <a:rPr lang="en-US" sz="900" dirty="0" err="1"/>
              <a:t>présenter</a:t>
            </a:r>
            <a:r>
              <a:rPr lang="en-US" sz="900" dirty="0"/>
              <a:t> </a:t>
            </a:r>
            <a:r>
              <a:rPr lang="en-US" sz="900" dirty="0" err="1"/>
              <a:t>aucun</a:t>
            </a:r>
            <a:r>
              <a:rPr lang="en-US" sz="900" dirty="0"/>
              <a:t> </a:t>
            </a:r>
            <a:r>
              <a:rPr lang="en-US" sz="900" dirty="0" err="1"/>
              <a:t>symptôme</a:t>
            </a:r>
            <a:r>
              <a:rPr lang="en-US" sz="900" dirty="0"/>
              <a:t> (score de 0) de </a:t>
            </a:r>
            <a:r>
              <a:rPr lang="en-US" sz="900" dirty="0" err="1"/>
              <a:t>ceux</a:t>
            </a:r>
            <a:r>
              <a:rPr lang="en-US" sz="900" dirty="0"/>
              <a:t> </a:t>
            </a:r>
            <a:r>
              <a:rPr lang="en-US" sz="900" dirty="0" err="1"/>
              <a:t>n’ayant</a:t>
            </a:r>
            <a:r>
              <a:rPr lang="en-US" sz="900" dirty="0"/>
              <a:t> pas </a:t>
            </a:r>
            <a:r>
              <a:rPr lang="en-US" sz="900" dirty="0" err="1"/>
              <a:t>répondu</a:t>
            </a:r>
            <a:r>
              <a:rPr lang="en-US" sz="900" dirty="0"/>
              <a:t> au </a:t>
            </a:r>
            <a:r>
              <a:rPr lang="en-US" sz="900" dirty="0" err="1"/>
              <a:t>sondage</a:t>
            </a:r>
            <a:r>
              <a:rPr lang="en-US" sz="900" dirty="0"/>
              <a:t>. Le </a:t>
            </a:r>
            <a:r>
              <a:rPr lang="en-US" sz="900" dirty="0" err="1"/>
              <a:t>nombre</a:t>
            </a:r>
            <a:r>
              <a:rPr lang="en-US" sz="900" dirty="0"/>
              <a:t> de </a:t>
            </a:r>
            <a:r>
              <a:rPr lang="en-US" sz="900" dirty="0" err="1"/>
              <a:t>personnes</a:t>
            </a:r>
            <a:r>
              <a:rPr lang="en-US" sz="900" dirty="0"/>
              <a:t> </a:t>
            </a:r>
            <a:r>
              <a:rPr lang="en-US" sz="900" dirty="0" err="1"/>
              <a:t>susceptibles</a:t>
            </a:r>
            <a:r>
              <a:rPr lang="en-US" sz="900" dirty="0"/>
              <a:t> de ne pas </a:t>
            </a:r>
            <a:r>
              <a:rPr lang="en-US" sz="900" dirty="0" err="1"/>
              <a:t>avoir</a:t>
            </a:r>
            <a:r>
              <a:rPr lang="en-US" sz="900" dirty="0"/>
              <a:t> </a:t>
            </a:r>
            <a:r>
              <a:rPr lang="en-US" sz="900" dirty="0" err="1"/>
              <a:t>donné</a:t>
            </a:r>
            <a:r>
              <a:rPr lang="en-US" sz="900" dirty="0"/>
              <a:t> de </a:t>
            </a:r>
            <a:r>
              <a:rPr lang="en-US" sz="900" dirty="0" err="1"/>
              <a:t>réponse</a:t>
            </a:r>
            <a:r>
              <a:rPr lang="en-US" sz="900" dirty="0"/>
              <a:t> a par </a:t>
            </a:r>
            <a:r>
              <a:rPr lang="en-US" sz="900" dirty="0" err="1"/>
              <a:t>conséquent</a:t>
            </a:r>
            <a:r>
              <a:rPr lang="en-US" sz="900" dirty="0"/>
              <a:t> </a:t>
            </a:r>
            <a:r>
              <a:rPr lang="en-US" sz="900" dirty="0" err="1"/>
              <a:t>été</a:t>
            </a:r>
            <a:r>
              <a:rPr lang="en-US" sz="900" dirty="0"/>
              <a:t> </a:t>
            </a:r>
            <a:r>
              <a:rPr lang="en-US" sz="900" dirty="0" err="1"/>
              <a:t>estimé</a:t>
            </a:r>
            <a:r>
              <a:rPr lang="en-US" sz="900" dirty="0"/>
              <a:t> </a:t>
            </a:r>
            <a:r>
              <a:rPr lang="en-US" sz="900" dirty="0" err="1"/>
              <a:t>d’après</a:t>
            </a:r>
            <a:r>
              <a:rPr lang="en-US" sz="900" dirty="0"/>
              <a:t> la </a:t>
            </a:r>
            <a:r>
              <a:rPr lang="en-US" sz="900" dirty="0" err="1"/>
              <a:t>moyenne</a:t>
            </a:r>
            <a:r>
              <a:rPr lang="en-US" sz="900" dirty="0"/>
              <a:t> </a:t>
            </a:r>
            <a:r>
              <a:rPr lang="en-US" sz="900" dirty="0" err="1"/>
              <a:t>globale</a:t>
            </a:r>
            <a:r>
              <a:rPr lang="en-US" sz="900" dirty="0"/>
              <a:t> des </a:t>
            </a:r>
            <a:r>
              <a:rPr lang="en-US" sz="900" dirty="0" err="1"/>
              <a:t>autres</a:t>
            </a:r>
            <a:r>
              <a:rPr lang="en-US" sz="900" dirty="0"/>
              <a:t> provinces et a </a:t>
            </a:r>
            <a:r>
              <a:rPr lang="en-US" sz="900" dirty="0" err="1"/>
              <a:t>été</a:t>
            </a:r>
            <a:r>
              <a:rPr lang="en-US" sz="900" dirty="0"/>
              <a:t> </a:t>
            </a:r>
            <a:r>
              <a:rPr lang="en-US" sz="900" dirty="0" err="1"/>
              <a:t>exclu</a:t>
            </a:r>
            <a:r>
              <a:rPr lang="en-US" sz="900" dirty="0"/>
              <a:t>. </a:t>
            </a:r>
          </a:p>
          <a:p>
            <a:r>
              <a:rPr lang="en-US" sz="900" dirty="0"/>
              <a:t>Source des </a:t>
            </a:r>
            <a:r>
              <a:rPr lang="en-US" sz="900" dirty="0" err="1"/>
              <a:t>données</a:t>
            </a:r>
            <a:r>
              <a:rPr lang="en-US" sz="900" dirty="0"/>
              <a:t> : </a:t>
            </a:r>
            <a:r>
              <a:rPr lang="en-US" sz="900" dirty="0" err="1"/>
              <a:t>partenaires</a:t>
            </a:r>
            <a:r>
              <a:rPr lang="en-US" sz="900" dirty="0"/>
              <a:t> RSP. 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3540" y="521914"/>
            <a:ext cx="8694270" cy="671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8529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Prévalence</a:t>
            </a:r>
            <a:r>
              <a:rPr lang="en-US" dirty="0"/>
              <a:t> et </a:t>
            </a:r>
            <a:r>
              <a:rPr lang="en-US" dirty="0" err="1"/>
              <a:t>gravité</a:t>
            </a:r>
            <a:r>
              <a:rPr lang="en-US" dirty="0"/>
              <a:t> des </a:t>
            </a:r>
            <a:r>
              <a:rPr lang="en-US" dirty="0" err="1"/>
              <a:t>préoccupations</a:t>
            </a:r>
            <a:r>
              <a:rPr lang="en-US" dirty="0"/>
              <a:t> physiques, </a:t>
            </a:r>
            <a:r>
              <a:rPr lang="en-US" dirty="0" err="1"/>
              <a:t>émotionnelles</a:t>
            </a:r>
            <a:r>
              <a:rPr lang="en-US" dirty="0"/>
              <a:t> et </a:t>
            </a:r>
            <a:r>
              <a:rPr lang="en-US" dirty="0" err="1"/>
              <a:t>pratiques</a:t>
            </a:r>
            <a:r>
              <a:rPr lang="en-US" dirty="0"/>
              <a:t> chez les </a:t>
            </a:r>
            <a:r>
              <a:rPr lang="en-US" dirty="0" err="1"/>
              <a:t>survivants</a:t>
            </a:r>
            <a:r>
              <a:rPr lang="en-US" dirty="0"/>
              <a:t> du cancer – </a:t>
            </a:r>
            <a:r>
              <a:rPr lang="en-US" dirty="0" err="1"/>
              <a:t>année</a:t>
            </a:r>
            <a:r>
              <a:rPr lang="en-US" dirty="0"/>
              <a:t> de </a:t>
            </a:r>
            <a:r>
              <a:rPr lang="en-US" dirty="0" err="1"/>
              <a:t>déclaration</a:t>
            </a:r>
            <a:r>
              <a:rPr lang="en-US" dirty="0"/>
              <a:t> 2016 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5754350"/>
            <a:ext cx="83146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Source des </a:t>
            </a:r>
            <a:r>
              <a:rPr lang="en-US" sz="900" dirty="0" err="1"/>
              <a:t>données</a:t>
            </a:r>
            <a:r>
              <a:rPr lang="en-US" sz="900" dirty="0"/>
              <a:t> : </a:t>
            </a:r>
            <a:r>
              <a:rPr lang="en-US" sz="900" dirty="0" err="1"/>
              <a:t>Étude</a:t>
            </a:r>
            <a:r>
              <a:rPr lang="en-US" sz="900" dirty="0"/>
              <a:t> sur les </a:t>
            </a:r>
            <a:r>
              <a:rPr lang="en-US" sz="900" dirty="0" err="1"/>
              <a:t>expériences</a:t>
            </a:r>
            <a:r>
              <a:rPr lang="en-US" sz="900" dirty="0"/>
              <a:t> des patients </a:t>
            </a:r>
            <a:r>
              <a:rPr lang="en-US" sz="900" dirty="0" err="1"/>
              <a:t>atteints</a:t>
            </a:r>
            <a:r>
              <a:rPr lang="en-US" sz="900" dirty="0"/>
              <a:t> de cancer pendant les transitions (2016</a:t>
            </a:r>
            <a:r>
              <a:rPr lang="en-US" sz="900" dirty="0" smtClean="0"/>
              <a:t>).</a:t>
            </a:r>
            <a:endParaRPr lang="en-US" sz="9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965" y="-391459"/>
            <a:ext cx="9400990" cy="726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886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199" y="-419987"/>
            <a:ext cx="9418572" cy="72779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02706" cy="1300162"/>
          </a:xfrm>
        </p:spPr>
        <p:txBody>
          <a:bodyPr/>
          <a:lstStyle/>
          <a:p>
            <a:r>
              <a:rPr lang="en-US" dirty="0" err="1"/>
              <a:t>Fournisseur</a:t>
            </a:r>
            <a:r>
              <a:rPr lang="en-US" dirty="0"/>
              <a:t> de </a:t>
            </a:r>
            <a:r>
              <a:rPr lang="en-US" dirty="0" err="1"/>
              <a:t>soins</a:t>
            </a:r>
            <a:r>
              <a:rPr lang="en-US" dirty="0"/>
              <a:t> </a:t>
            </a:r>
            <a:r>
              <a:rPr lang="en-US" dirty="0" err="1"/>
              <a:t>responsable</a:t>
            </a:r>
            <a:r>
              <a:rPr lang="en-US" dirty="0"/>
              <a:t> du </a:t>
            </a:r>
            <a:r>
              <a:rPr lang="en-US" dirty="0" err="1"/>
              <a:t>suivi</a:t>
            </a:r>
            <a:r>
              <a:rPr lang="en-US" dirty="0"/>
              <a:t>, par province – </a:t>
            </a:r>
            <a:r>
              <a:rPr lang="en-US" dirty="0" err="1"/>
              <a:t>année</a:t>
            </a:r>
            <a:r>
              <a:rPr lang="en-US" dirty="0"/>
              <a:t> de </a:t>
            </a:r>
            <a:r>
              <a:rPr lang="en-US" dirty="0" err="1"/>
              <a:t>déclaration</a:t>
            </a:r>
            <a:r>
              <a:rPr lang="en-US" dirty="0"/>
              <a:t> 2016 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5569353"/>
            <a:ext cx="831466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Les </a:t>
            </a:r>
            <a:r>
              <a:rPr lang="en-US" sz="900" dirty="0" err="1"/>
              <a:t>données</a:t>
            </a:r>
            <a:r>
              <a:rPr lang="en-US" sz="900" dirty="0"/>
              <a:t> </a:t>
            </a:r>
            <a:r>
              <a:rPr lang="en-US" sz="900" dirty="0" err="1"/>
              <a:t>où</a:t>
            </a:r>
            <a:r>
              <a:rPr lang="en-US" sz="900" dirty="0"/>
              <a:t> la </a:t>
            </a:r>
            <a:r>
              <a:rPr lang="en-US" sz="900" dirty="0" err="1"/>
              <a:t>réponse</a:t>
            </a:r>
            <a:r>
              <a:rPr lang="en-US" sz="900" dirty="0"/>
              <a:t> </a:t>
            </a:r>
            <a:r>
              <a:rPr lang="en-US" sz="900" dirty="0" err="1"/>
              <a:t>était</a:t>
            </a:r>
            <a:r>
              <a:rPr lang="en-US" sz="900" dirty="0"/>
              <a:t> « Pas certain » </a:t>
            </a:r>
            <a:r>
              <a:rPr lang="en-US" sz="900" dirty="0" err="1"/>
              <a:t>ont</a:t>
            </a:r>
            <a:r>
              <a:rPr lang="en-US" sz="900" dirty="0"/>
              <a:t> </a:t>
            </a:r>
            <a:r>
              <a:rPr lang="en-US" sz="900" dirty="0" err="1"/>
              <a:t>été</a:t>
            </a:r>
            <a:r>
              <a:rPr lang="en-US" sz="900" dirty="0"/>
              <a:t> </a:t>
            </a:r>
            <a:r>
              <a:rPr lang="en-US" sz="900" dirty="0" err="1"/>
              <a:t>exclues</a:t>
            </a:r>
            <a:r>
              <a:rPr lang="en-US" sz="900" dirty="0"/>
              <a:t>. </a:t>
            </a:r>
          </a:p>
          <a:p>
            <a:r>
              <a:rPr lang="en-US" sz="900" dirty="0"/>
              <a:t>Qc : les </a:t>
            </a:r>
            <a:r>
              <a:rPr lang="en-US" sz="900" dirty="0" err="1"/>
              <a:t>données</a:t>
            </a:r>
            <a:r>
              <a:rPr lang="en-US" sz="900" dirty="0"/>
              <a:t> </a:t>
            </a:r>
            <a:r>
              <a:rPr lang="en-US" sz="900" dirty="0" err="1"/>
              <a:t>présentées</a:t>
            </a:r>
            <a:r>
              <a:rPr lang="en-US" sz="900" dirty="0"/>
              <a:t> </a:t>
            </a:r>
            <a:r>
              <a:rPr lang="en-US" sz="900" dirty="0" err="1"/>
              <a:t>sont</a:t>
            </a:r>
            <a:r>
              <a:rPr lang="en-US" sz="900" dirty="0"/>
              <a:t> </a:t>
            </a:r>
            <a:r>
              <a:rPr lang="en-US" sz="900" dirty="0" err="1"/>
              <a:t>pondérées</a:t>
            </a:r>
            <a:r>
              <a:rPr lang="en-US" sz="900" dirty="0"/>
              <a:t>. Les </a:t>
            </a:r>
            <a:r>
              <a:rPr lang="en-US" sz="900" dirty="0" err="1"/>
              <a:t>résultats</a:t>
            </a:r>
            <a:r>
              <a:rPr lang="en-US" sz="900" dirty="0"/>
              <a:t> des </a:t>
            </a:r>
            <a:r>
              <a:rPr lang="en-US" sz="900" dirty="0" err="1"/>
              <a:t>neuf</a:t>
            </a:r>
            <a:r>
              <a:rPr lang="en-US" sz="900" dirty="0"/>
              <a:t> </a:t>
            </a:r>
            <a:r>
              <a:rPr lang="en-US" sz="900" dirty="0" err="1"/>
              <a:t>autres</a:t>
            </a:r>
            <a:r>
              <a:rPr lang="en-US" sz="900" dirty="0"/>
              <a:t> provinces ne </a:t>
            </a:r>
            <a:r>
              <a:rPr lang="en-US" sz="900" dirty="0" err="1"/>
              <a:t>sont</a:t>
            </a:r>
            <a:r>
              <a:rPr lang="en-US" sz="900" dirty="0"/>
              <a:t> pas </a:t>
            </a:r>
            <a:r>
              <a:rPr lang="en-US" sz="900" dirty="0" err="1"/>
              <a:t>pondérés</a:t>
            </a:r>
            <a:r>
              <a:rPr lang="en-US" sz="900" dirty="0"/>
              <a:t>. </a:t>
            </a:r>
          </a:p>
          <a:p>
            <a:r>
              <a:rPr lang="en-US" sz="900" dirty="0"/>
              <a:t>Source des </a:t>
            </a:r>
            <a:r>
              <a:rPr lang="en-US" sz="900" dirty="0" err="1"/>
              <a:t>données</a:t>
            </a:r>
            <a:r>
              <a:rPr lang="en-US" sz="900" dirty="0"/>
              <a:t> : </a:t>
            </a:r>
            <a:r>
              <a:rPr lang="en-US" sz="900" dirty="0" err="1"/>
              <a:t>Étude</a:t>
            </a:r>
            <a:r>
              <a:rPr lang="en-US" sz="900" dirty="0"/>
              <a:t> sur les </a:t>
            </a:r>
            <a:r>
              <a:rPr lang="en-US" sz="900" dirty="0" err="1"/>
              <a:t>expériences</a:t>
            </a:r>
            <a:r>
              <a:rPr lang="en-US" sz="900" dirty="0"/>
              <a:t> des patients </a:t>
            </a:r>
            <a:r>
              <a:rPr lang="en-US" sz="900" dirty="0" err="1"/>
              <a:t>atteints</a:t>
            </a:r>
            <a:r>
              <a:rPr lang="en-US" sz="900" dirty="0"/>
              <a:t> de cancer pendant les transitions (2016</a:t>
            </a:r>
            <a:r>
              <a:rPr lang="en-US" sz="900" dirty="0" smtClean="0"/>
              <a:t>).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6889821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Facilité</a:t>
            </a:r>
            <a:r>
              <a:rPr lang="en-US" dirty="0" smtClean="0"/>
              <a:t> </a:t>
            </a:r>
            <a:r>
              <a:rPr lang="en-US" dirty="0" err="1"/>
              <a:t>d’obtenir</a:t>
            </a:r>
            <a:r>
              <a:rPr lang="en-US" dirty="0"/>
              <a:t> de </a:t>
            </a:r>
            <a:r>
              <a:rPr lang="en-US" dirty="0" err="1"/>
              <a:t>l’aide</a:t>
            </a:r>
            <a:r>
              <a:rPr lang="en-US" dirty="0"/>
              <a:t> pour </a:t>
            </a:r>
            <a:r>
              <a:rPr lang="en-US" dirty="0" err="1"/>
              <a:t>gérer</a:t>
            </a:r>
            <a:r>
              <a:rPr lang="en-US" dirty="0"/>
              <a:t> les </a:t>
            </a:r>
            <a:r>
              <a:rPr lang="en-US" dirty="0" err="1"/>
              <a:t>préoccupations</a:t>
            </a:r>
            <a:r>
              <a:rPr lang="en-US" dirty="0"/>
              <a:t> après le </a:t>
            </a:r>
            <a:r>
              <a:rPr lang="en-US" dirty="0" err="1"/>
              <a:t>traitement</a:t>
            </a:r>
            <a:r>
              <a:rPr lang="en-US" dirty="0"/>
              <a:t>, par </a:t>
            </a:r>
            <a:r>
              <a:rPr lang="en-US" dirty="0" err="1"/>
              <a:t>fournisseur</a:t>
            </a:r>
            <a:r>
              <a:rPr lang="en-US" dirty="0"/>
              <a:t> de </a:t>
            </a:r>
            <a:r>
              <a:rPr lang="en-US" dirty="0" err="1"/>
              <a:t>soins</a:t>
            </a:r>
            <a:r>
              <a:rPr lang="en-US" dirty="0"/>
              <a:t> </a:t>
            </a:r>
            <a:r>
              <a:rPr lang="en-US" dirty="0" err="1"/>
              <a:t>responsable</a:t>
            </a:r>
            <a:r>
              <a:rPr lang="en-US" dirty="0"/>
              <a:t> – </a:t>
            </a:r>
            <a:r>
              <a:rPr lang="en-US" dirty="0" err="1"/>
              <a:t>année</a:t>
            </a:r>
            <a:r>
              <a:rPr lang="en-US" dirty="0"/>
              <a:t> de </a:t>
            </a:r>
            <a:r>
              <a:rPr lang="en-US" dirty="0" err="1"/>
              <a:t>déclaration</a:t>
            </a:r>
            <a:r>
              <a:rPr lang="en-US" dirty="0"/>
              <a:t> 2016 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5790926"/>
            <a:ext cx="83146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Source </a:t>
            </a:r>
            <a:r>
              <a:rPr lang="en-US" sz="900" dirty="0"/>
              <a:t>des </a:t>
            </a:r>
            <a:r>
              <a:rPr lang="en-US" sz="900" dirty="0" err="1"/>
              <a:t>données</a:t>
            </a:r>
            <a:r>
              <a:rPr lang="en-US" sz="900" dirty="0"/>
              <a:t> : </a:t>
            </a:r>
            <a:r>
              <a:rPr lang="en-US" sz="900" dirty="0" err="1"/>
              <a:t>Étude</a:t>
            </a:r>
            <a:r>
              <a:rPr lang="en-US" sz="900" dirty="0"/>
              <a:t> sur les </a:t>
            </a:r>
            <a:r>
              <a:rPr lang="en-US" sz="900" dirty="0" err="1"/>
              <a:t>expériences</a:t>
            </a:r>
            <a:r>
              <a:rPr lang="en-US" sz="900" dirty="0"/>
              <a:t> des patients </a:t>
            </a:r>
            <a:r>
              <a:rPr lang="en-US" sz="900" dirty="0" err="1"/>
              <a:t>atteints</a:t>
            </a:r>
            <a:r>
              <a:rPr lang="en-US" sz="900" dirty="0"/>
              <a:t> de cancer pendant les transitions (2016). 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7908" y="-1021976"/>
            <a:ext cx="10684876" cy="825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5401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Facilité</a:t>
            </a:r>
            <a:r>
              <a:rPr lang="en-US" dirty="0"/>
              <a:t> </a:t>
            </a:r>
            <a:r>
              <a:rPr lang="en-US" dirty="0" err="1"/>
              <a:t>d’obtenir</a:t>
            </a:r>
            <a:r>
              <a:rPr lang="en-US" dirty="0"/>
              <a:t> de </a:t>
            </a:r>
            <a:r>
              <a:rPr lang="en-US" dirty="0" err="1"/>
              <a:t>l’aide</a:t>
            </a:r>
            <a:r>
              <a:rPr lang="en-US" dirty="0"/>
              <a:t> pour </a:t>
            </a:r>
            <a:r>
              <a:rPr lang="en-US" dirty="0" err="1"/>
              <a:t>gérer</a:t>
            </a:r>
            <a:r>
              <a:rPr lang="en-US" dirty="0"/>
              <a:t> les </a:t>
            </a:r>
            <a:r>
              <a:rPr lang="en-US" dirty="0" err="1"/>
              <a:t>préoccupations</a:t>
            </a:r>
            <a:r>
              <a:rPr lang="en-US" dirty="0"/>
              <a:t> après le </a:t>
            </a:r>
            <a:r>
              <a:rPr lang="en-US" dirty="0" err="1"/>
              <a:t>traitement</a:t>
            </a:r>
            <a:r>
              <a:rPr lang="en-US" dirty="0"/>
              <a:t>, </a:t>
            </a:r>
            <a:r>
              <a:rPr lang="en-US" dirty="0" err="1"/>
              <a:t>selon</a:t>
            </a:r>
            <a:r>
              <a:rPr lang="en-US" dirty="0"/>
              <a:t> le </a:t>
            </a:r>
            <a:r>
              <a:rPr lang="en-US" dirty="0" err="1"/>
              <a:t>degré</a:t>
            </a:r>
            <a:r>
              <a:rPr lang="en-US" dirty="0"/>
              <a:t> de </a:t>
            </a:r>
            <a:r>
              <a:rPr lang="en-US" dirty="0" err="1"/>
              <a:t>difficulté</a:t>
            </a:r>
            <a:r>
              <a:rPr lang="en-US" dirty="0"/>
              <a:t> </a:t>
            </a:r>
            <a:r>
              <a:rPr lang="en-US" dirty="0" err="1"/>
              <a:t>à</a:t>
            </a:r>
            <a:r>
              <a:rPr lang="en-US" dirty="0"/>
              <a:t> poser des questions aux </a:t>
            </a:r>
            <a:r>
              <a:rPr lang="en-US" dirty="0" err="1"/>
              <a:t>médecins</a:t>
            </a:r>
            <a:r>
              <a:rPr lang="en-US" dirty="0"/>
              <a:t> – </a:t>
            </a:r>
            <a:r>
              <a:rPr lang="en-US" dirty="0" err="1"/>
              <a:t>année</a:t>
            </a:r>
            <a:r>
              <a:rPr lang="en-US" dirty="0"/>
              <a:t> de </a:t>
            </a:r>
            <a:r>
              <a:rPr lang="en-US" dirty="0" err="1"/>
              <a:t>déclaration</a:t>
            </a:r>
            <a:r>
              <a:rPr lang="en-US" dirty="0"/>
              <a:t> 2016 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93045" y="4449129"/>
            <a:ext cx="24131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Les </a:t>
            </a:r>
            <a:r>
              <a:rPr lang="en-US" sz="900" dirty="0" err="1"/>
              <a:t>données</a:t>
            </a:r>
            <a:r>
              <a:rPr lang="en-US" sz="900" dirty="0"/>
              <a:t> </a:t>
            </a:r>
            <a:r>
              <a:rPr lang="en-US" sz="900" dirty="0" err="1"/>
              <a:t>concernant</a:t>
            </a:r>
            <a:r>
              <a:rPr lang="en-US" sz="900" dirty="0"/>
              <a:t> la </a:t>
            </a:r>
            <a:r>
              <a:rPr lang="en-US" sz="900" dirty="0" err="1"/>
              <a:t>catégorie</a:t>
            </a:r>
            <a:r>
              <a:rPr lang="en-US" sz="900" dirty="0"/>
              <a:t> « </a:t>
            </a:r>
            <a:r>
              <a:rPr lang="en-US" sz="900" dirty="0" err="1"/>
              <a:t>ni</a:t>
            </a:r>
            <a:r>
              <a:rPr lang="en-US" sz="900" dirty="0"/>
              <a:t> facile, </a:t>
            </a:r>
            <a:r>
              <a:rPr lang="en-US" sz="900" dirty="0" err="1"/>
              <a:t>ni</a:t>
            </a:r>
            <a:r>
              <a:rPr lang="en-US" sz="900" dirty="0"/>
              <a:t> difficile de poser des questions aux </a:t>
            </a:r>
            <a:r>
              <a:rPr lang="en-US" sz="900" dirty="0" err="1"/>
              <a:t>médecins</a:t>
            </a:r>
            <a:r>
              <a:rPr lang="en-US" sz="900" dirty="0"/>
              <a:t> » ne </a:t>
            </a:r>
            <a:r>
              <a:rPr lang="en-US" sz="900" dirty="0" err="1"/>
              <a:t>sont</a:t>
            </a:r>
            <a:r>
              <a:rPr lang="en-US" sz="900" dirty="0"/>
              <a:t> pas </a:t>
            </a:r>
            <a:r>
              <a:rPr lang="en-US" sz="900" dirty="0" err="1"/>
              <a:t>présentées</a:t>
            </a:r>
            <a:r>
              <a:rPr lang="en-US" sz="900" dirty="0"/>
              <a:t>. </a:t>
            </a:r>
          </a:p>
          <a:p>
            <a:r>
              <a:rPr lang="en-US" sz="900" dirty="0"/>
              <a:t>Source des </a:t>
            </a:r>
            <a:r>
              <a:rPr lang="en-US" sz="900" dirty="0" err="1"/>
              <a:t>données</a:t>
            </a:r>
            <a:r>
              <a:rPr lang="en-US" sz="900" dirty="0"/>
              <a:t> : </a:t>
            </a:r>
            <a:r>
              <a:rPr lang="en-US" sz="900" dirty="0" err="1"/>
              <a:t>Étude</a:t>
            </a:r>
            <a:r>
              <a:rPr lang="en-US" sz="900" dirty="0"/>
              <a:t> sur les </a:t>
            </a:r>
            <a:r>
              <a:rPr lang="en-US" sz="900" dirty="0" err="1"/>
              <a:t>expériences</a:t>
            </a:r>
            <a:r>
              <a:rPr lang="en-US" sz="900" dirty="0"/>
              <a:t> des patients </a:t>
            </a:r>
            <a:r>
              <a:rPr lang="en-US" sz="900" dirty="0" err="1"/>
              <a:t>atteints</a:t>
            </a:r>
            <a:r>
              <a:rPr lang="en-US" sz="900" dirty="0"/>
              <a:t> de cancer pendant les transitions (2016). 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17907" y="-618565"/>
            <a:ext cx="11346155" cy="8767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6988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7435" y="-80682"/>
            <a:ext cx="9084235" cy="70196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Raisons </a:t>
            </a:r>
            <a:r>
              <a:rPr lang="en-US" dirty="0" err="1"/>
              <a:t>invoquées</a:t>
            </a:r>
            <a:r>
              <a:rPr lang="en-US" dirty="0"/>
              <a:t> pour ne pas </a:t>
            </a:r>
            <a:r>
              <a:rPr lang="en-US" dirty="0" err="1"/>
              <a:t>avoir</a:t>
            </a:r>
            <a:r>
              <a:rPr lang="en-US" dirty="0"/>
              <a:t> </a:t>
            </a:r>
            <a:r>
              <a:rPr lang="en-US" dirty="0" err="1"/>
              <a:t>demandé</a:t>
            </a:r>
            <a:r>
              <a:rPr lang="en-US" dirty="0"/>
              <a:t> </a:t>
            </a:r>
            <a:r>
              <a:rPr lang="en-US" dirty="0" err="1"/>
              <a:t>d’aide</a:t>
            </a:r>
            <a:r>
              <a:rPr lang="en-US" dirty="0"/>
              <a:t> pour </a:t>
            </a:r>
            <a:r>
              <a:rPr lang="en-US" dirty="0" err="1"/>
              <a:t>gérer</a:t>
            </a:r>
            <a:r>
              <a:rPr lang="en-US" dirty="0"/>
              <a:t> des </a:t>
            </a:r>
            <a:r>
              <a:rPr lang="en-US" dirty="0" err="1"/>
              <a:t>préoccupations</a:t>
            </a:r>
            <a:r>
              <a:rPr lang="en-US" dirty="0"/>
              <a:t> physiques, </a:t>
            </a:r>
            <a:r>
              <a:rPr lang="en-US" dirty="0" err="1"/>
              <a:t>émotionnelles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pratiques</a:t>
            </a:r>
            <a:r>
              <a:rPr lang="en-US" dirty="0"/>
              <a:t> après la fin du </a:t>
            </a:r>
            <a:r>
              <a:rPr lang="en-US" dirty="0" err="1"/>
              <a:t>traitement</a:t>
            </a:r>
            <a:r>
              <a:rPr lang="en-US" dirty="0"/>
              <a:t> – </a:t>
            </a:r>
            <a:r>
              <a:rPr lang="en-US" dirty="0" err="1"/>
              <a:t>année</a:t>
            </a:r>
            <a:r>
              <a:rPr lang="en-US" dirty="0"/>
              <a:t> de </a:t>
            </a:r>
            <a:r>
              <a:rPr lang="en-US" dirty="0" err="1"/>
              <a:t>déclaration</a:t>
            </a:r>
            <a:r>
              <a:rPr lang="en-US" dirty="0"/>
              <a:t> 2016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5619505"/>
            <a:ext cx="831466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Les </a:t>
            </a:r>
            <a:r>
              <a:rPr lang="en-US" sz="900" dirty="0" err="1"/>
              <a:t>pourcentages</a:t>
            </a:r>
            <a:r>
              <a:rPr lang="en-US" sz="900" dirty="0"/>
              <a:t> </a:t>
            </a:r>
            <a:r>
              <a:rPr lang="en-US" sz="900" dirty="0" err="1"/>
              <a:t>reflètent</a:t>
            </a:r>
            <a:r>
              <a:rPr lang="en-US" sz="900" dirty="0"/>
              <a:t> le </a:t>
            </a:r>
            <a:r>
              <a:rPr lang="en-US" sz="900" dirty="0" err="1"/>
              <a:t>nombre</a:t>
            </a:r>
            <a:r>
              <a:rPr lang="en-US" sz="900" dirty="0"/>
              <a:t> total de </a:t>
            </a:r>
            <a:r>
              <a:rPr lang="en-US" sz="900" dirty="0" err="1"/>
              <a:t>fois</a:t>
            </a:r>
            <a:r>
              <a:rPr lang="en-US" sz="900" dirty="0"/>
              <a:t> </a:t>
            </a:r>
            <a:r>
              <a:rPr lang="en-US" sz="900" dirty="0" err="1"/>
              <a:t>qu’une</a:t>
            </a:r>
            <a:r>
              <a:rPr lang="en-US" sz="900" dirty="0"/>
              <a:t> </a:t>
            </a:r>
            <a:r>
              <a:rPr lang="en-US" sz="900" dirty="0" err="1"/>
              <a:t>réponse</a:t>
            </a:r>
            <a:r>
              <a:rPr lang="en-US" sz="900" dirty="0"/>
              <a:t> </a:t>
            </a:r>
            <a:r>
              <a:rPr lang="en-US" sz="900" dirty="0" err="1"/>
              <a:t>donnée</a:t>
            </a:r>
            <a:r>
              <a:rPr lang="en-US" sz="900" dirty="0"/>
              <a:t> a </a:t>
            </a:r>
            <a:r>
              <a:rPr lang="en-US" sz="900" dirty="0" err="1"/>
              <a:t>été</a:t>
            </a:r>
            <a:r>
              <a:rPr lang="en-US" sz="900" dirty="0"/>
              <a:t> </a:t>
            </a:r>
            <a:r>
              <a:rPr lang="en-US" sz="900" dirty="0" err="1"/>
              <a:t>sélectionnée</a:t>
            </a:r>
            <a:r>
              <a:rPr lang="en-US" sz="900" dirty="0"/>
              <a:t>, </a:t>
            </a:r>
            <a:r>
              <a:rPr lang="en-US" sz="900" dirty="0" err="1"/>
              <a:t>peu</a:t>
            </a:r>
            <a:r>
              <a:rPr lang="en-US" sz="900" dirty="0"/>
              <a:t> </a:t>
            </a:r>
            <a:r>
              <a:rPr lang="en-US" sz="900" dirty="0" err="1"/>
              <a:t>importe</a:t>
            </a:r>
            <a:r>
              <a:rPr lang="en-US" sz="900" dirty="0"/>
              <a:t> </a:t>
            </a:r>
            <a:r>
              <a:rPr lang="en-US" sz="900" dirty="0" err="1"/>
              <a:t>si</a:t>
            </a:r>
            <a:r>
              <a:rPr lang="en-US" sz="900" dirty="0"/>
              <a:t> le </a:t>
            </a:r>
            <a:r>
              <a:rPr lang="en-US" sz="900" dirty="0" err="1"/>
              <a:t>répondant</a:t>
            </a:r>
            <a:r>
              <a:rPr lang="en-US" sz="900" dirty="0"/>
              <a:t> a </a:t>
            </a:r>
            <a:r>
              <a:rPr lang="en-US" sz="900" dirty="0" err="1"/>
              <a:t>coché</a:t>
            </a:r>
            <a:r>
              <a:rPr lang="en-US" sz="900" dirty="0"/>
              <a:t> </a:t>
            </a:r>
            <a:r>
              <a:rPr lang="en-US" sz="900" dirty="0" err="1"/>
              <a:t>une</a:t>
            </a:r>
            <a:r>
              <a:rPr lang="en-US" sz="900" dirty="0"/>
              <a:t> </a:t>
            </a:r>
            <a:r>
              <a:rPr lang="en-US" sz="900" dirty="0" err="1"/>
              <a:t>ou</a:t>
            </a:r>
            <a:r>
              <a:rPr lang="en-US" sz="900" dirty="0"/>
              <a:t> </a:t>
            </a:r>
            <a:r>
              <a:rPr lang="en-US" sz="900" dirty="0" err="1"/>
              <a:t>plusieurs</a:t>
            </a:r>
            <a:r>
              <a:rPr lang="en-US" sz="900" dirty="0"/>
              <a:t> </a:t>
            </a:r>
            <a:r>
              <a:rPr lang="en-US" sz="900" dirty="0" err="1"/>
              <a:t>réponses</a:t>
            </a:r>
            <a:r>
              <a:rPr lang="en-US" sz="900" dirty="0"/>
              <a:t>. </a:t>
            </a:r>
          </a:p>
          <a:p>
            <a:r>
              <a:rPr lang="en-US" sz="900" dirty="0"/>
              <a:t>La population de base </a:t>
            </a:r>
            <a:r>
              <a:rPr lang="en-US" sz="900" dirty="0" err="1"/>
              <a:t>exclut</a:t>
            </a:r>
            <a:r>
              <a:rPr lang="en-US" sz="900" dirty="0"/>
              <a:t> les </a:t>
            </a:r>
            <a:r>
              <a:rPr lang="en-US" sz="900" dirty="0" err="1"/>
              <a:t>répondants</a:t>
            </a:r>
            <a:r>
              <a:rPr lang="en-US" sz="900" dirty="0"/>
              <a:t> qui </a:t>
            </a:r>
            <a:r>
              <a:rPr lang="en-US" sz="900" dirty="0" err="1"/>
              <a:t>n’avaient</a:t>
            </a:r>
            <a:r>
              <a:rPr lang="en-US" sz="900" dirty="0"/>
              <a:t> </a:t>
            </a:r>
            <a:r>
              <a:rPr lang="en-US" sz="900" dirty="0" err="1"/>
              <a:t>aucune</a:t>
            </a:r>
            <a:r>
              <a:rPr lang="en-US" sz="900" dirty="0"/>
              <a:t> </a:t>
            </a:r>
            <a:r>
              <a:rPr lang="en-US" sz="900" dirty="0" err="1"/>
              <a:t>préoccupation</a:t>
            </a:r>
            <a:r>
              <a:rPr lang="en-US" sz="900" dirty="0"/>
              <a:t>, et </a:t>
            </a:r>
            <a:r>
              <a:rPr lang="en-US" sz="900" dirty="0" err="1"/>
              <a:t>ceux</a:t>
            </a:r>
            <a:r>
              <a:rPr lang="en-US" sz="900" dirty="0"/>
              <a:t> qui </a:t>
            </a:r>
            <a:r>
              <a:rPr lang="en-US" sz="900" dirty="0" err="1"/>
              <a:t>ont</a:t>
            </a:r>
            <a:r>
              <a:rPr lang="en-US" sz="900" dirty="0"/>
              <a:t> </a:t>
            </a:r>
            <a:r>
              <a:rPr lang="en-US" sz="900" dirty="0" err="1"/>
              <a:t>demandé</a:t>
            </a:r>
            <a:r>
              <a:rPr lang="en-US" sz="900" dirty="0"/>
              <a:t> de </a:t>
            </a:r>
            <a:r>
              <a:rPr lang="en-US" sz="900" dirty="0" err="1"/>
              <a:t>l’aide</a:t>
            </a:r>
            <a:r>
              <a:rPr lang="en-US" sz="900" dirty="0"/>
              <a:t> au </a:t>
            </a:r>
            <a:r>
              <a:rPr lang="en-US" sz="900" dirty="0" err="1"/>
              <a:t>sujet</a:t>
            </a:r>
            <a:r>
              <a:rPr lang="en-US" sz="900" dirty="0"/>
              <a:t> de </a:t>
            </a:r>
            <a:r>
              <a:rPr lang="en-US" sz="900" dirty="0" err="1"/>
              <a:t>leurs</a:t>
            </a:r>
            <a:r>
              <a:rPr lang="en-US" sz="900" dirty="0"/>
              <a:t> </a:t>
            </a:r>
            <a:r>
              <a:rPr lang="en-US" sz="900" dirty="0" err="1"/>
              <a:t>préoccupations</a:t>
            </a:r>
            <a:r>
              <a:rPr lang="en-US" sz="900" dirty="0"/>
              <a:t>.</a:t>
            </a:r>
          </a:p>
          <a:p>
            <a:r>
              <a:rPr lang="en-US" sz="900" dirty="0"/>
              <a:t>Source des </a:t>
            </a:r>
            <a:r>
              <a:rPr lang="en-US" sz="900" dirty="0" err="1"/>
              <a:t>données</a:t>
            </a:r>
            <a:r>
              <a:rPr lang="en-US" sz="900" dirty="0"/>
              <a:t> : </a:t>
            </a:r>
            <a:r>
              <a:rPr lang="en-US" sz="900" dirty="0" err="1"/>
              <a:t>Étude</a:t>
            </a:r>
            <a:r>
              <a:rPr lang="en-US" sz="900" dirty="0"/>
              <a:t> sur les </a:t>
            </a:r>
            <a:r>
              <a:rPr lang="en-US" sz="900" dirty="0" err="1"/>
              <a:t>expériences</a:t>
            </a:r>
            <a:r>
              <a:rPr lang="en-US" sz="900" dirty="0"/>
              <a:t> des patients </a:t>
            </a:r>
            <a:r>
              <a:rPr lang="en-US" sz="900" dirty="0" err="1"/>
              <a:t>atteints</a:t>
            </a:r>
            <a:r>
              <a:rPr lang="en-US" sz="900" dirty="0"/>
              <a:t> de cancer pendant les transitions (2016). </a:t>
            </a:r>
          </a:p>
        </p:txBody>
      </p:sp>
    </p:spTree>
    <p:extLst>
      <p:ext uri="{BB962C8B-B14F-4D97-AF65-F5344CB8AC3E}">
        <p14:creationId xmlns:p14="http://schemas.microsoft.com/office/powerpoint/2010/main" val="130338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406" y="-571710"/>
            <a:ext cx="9332258" cy="72112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444753" cy="1300162"/>
          </a:xfrm>
        </p:spPr>
        <p:txBody>
          <a:bodyPr/>
          <a:lstStyle/>
          <a:p>
            <a:r>
              <a:rPr lang="en-US" dirty="0" smtClean="0"/>
              <a:t>Temps </a:t>
            </a:r>
            <a:r>
              <a:rPr lang="en-US" dirty="0" err="1"/>
              <a:t>d’attente</a:t>
            </a:r>
            <a:r>
              <a:rPr lang="en-US" dirty="0"/>
              <a:t> entre </a:t>
            </a:r>
            <a:r>
              <a:rPr lang="en-US" dirty="0" err="1"/>
              <a:t>l’obtention</a:t>
            </a:r>
            <a:r>
              <a:rPr lang="en-US" dirty="0"/>
              <a:t> d’un </a:t>
            </a:r>
            <a:r>
              <a:rPr lang="en-US" dirty="0" err="1"/>
              <a:t>résultat</a:t>
            </a:r>
            <a:r>
              <a:rPr lang="en-US" dirty="0"/>
              <a:t> </a:t>
            </a:r>
            <a:r>
              <a:rPr lang="en-US" dirty="0" err="1"/>
              <a:t>anormal</a:t>
            </a:r>
            <a:r>
              <a:rPr lang="en-US" dirty="0"/>
              <a:t> </a:t>
            </a:r>
            <a:r>
              <a:rPr lang="en-US" dirty="0" err="1"/>
              <a:t>à</a:t>
            </a:r>
            <a:r>
              <a:rPr lang="en-US" dirty="0"/>
              <a:t> un test </a:t>
            </a:r>
            <a:r>
              <a:rPr lang="en-US" dirty="0" err="1"/>
              <a:t>fécal</a:t>
            </a:r>
            <a:r>
              <a:rPr lang="en-US" dirty="0"/>
              <a:t> et la </a:t>
            </a:r>
            <a:r>
              <a:rPr lang="en-US" dirty="0" err="1"/>
              <a:t>coloscopie</a:t>
            </a:r>
            <a:r>
              <a:rPr lang="en-US" dirty="0"/>
              <a:t> de </a:t>
            </a:r>
            <a:r>
              <a:rPr lang="en-US" dirty="0" err="1"/>
              <a:t>suivi</a:t>
            </a:r>
            <a:r>
              <a:rPr lang="en-US" dirty="0"/>
              <a:t>, par province – </a:t>
            </a:r>
            <a:r>
              <a:rPr lang="en-US" dirty="0" err="1"/>
              <a:t>années</a:t>
            </a:r>
            <a:r>
              <a:rPr lang="en-US" dirty="0"/>
              <a:t> de </a:t>
            </a:r>
            <a:r>
              <a:rPr lang="en-US" dirty="0" err="1"/>
              <a:t>dépistage</a:t>
            </a:r>
            <a:r>
              <a:rPr lang="en-US" dirty="0"/>
              <a:t> 2013-2014 </a:t>
            </a:r>
            <a:r>
              <a:rPr lang="en-US" dirty="0" err="1"/>
              <a:t>combinées</a:t>
            </a:r>
            <a:r>
              <a:rPr lang="en-US" dirty="0"/>
              <a:t> 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5030663"/>
            <a:ext cx="805478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« – » </a:t>
            </a:r>
            <a:r>
              <a:rPr lang="en-US" sz="900" dirty="0" err="1" smtClean="0"/>
              <a:t>Données</a:t>
            </a:r>
            <a:r>
              <a:rPr lang="en-US" sz="900" dirty="0" smtClean="0"/>
              <a:t> non </a:t>
            </a:r>
            <a:r>
              <a:rPr lang="en-US" sz="900" dirty="0" err="1" smtClean="0"/>
              <a:t>disponibles</a:t>
            </a:r>
            <a:r>
              <a:rPr lang="en-US" sz="900" dirty="0" smtClean="0"/>
              <a:t>. Pour </a:t>
            </a:r>
            <a:r>
              <a:rPr lang="en-US" sz="900" dirty="0" err="1" smtClean="0"/>
              <a:t>obtenir</a:t>
            </a:r>
            <a:r>
              <a:rPr lang="en-US" sz="900" dirty="0" smtClean="0"/>
              <a:t> de plus </a:t>
            </a:r>
            <a:r>
              <a:rPr lang="en-US" sz="900" dirty="0" err="1" smtClean="0"/>
              <a:t>amples</a:t>
            </a:r>
            <a:r>
              <a:rPr lang="en-US" sz="900" dirty="0" smtClean="0"/>
              <a:t> </a:t>
            </a:r>
            <a:r>
              <a:rPr lang="en-US" sz="900" dirty="0" err="1" smtClean="0"/>
              <a:t>détails</a:t>
            </a:r>
            <a:r>
              <a:rPr lang="en-US" sz="900" dirty="0" smtClean="0"/>
              <a:t>, </a:t>
            </a:r>
            <a:r>
              <a:rPr lang="en-US" sz="900" dirty="0" err="1" smtClean="0"/>
              <a:t>reportez-vous</a:t>
            </a:r>
            <a:r>
              <a:rPr lang="en-US" sz="900" dirty="0" smtClean="0"/>
              <a:t> </a:t>
            </a:r>
            <a:r>
              <a:rPr lang="en-US" sz="900" dirty="0" err="1" smtClean="0"/>
              <a:t>à</a:t>
            </a:r>
            <a:r>
              <a:rPr lang="en-US" sz="900" dirty="0" smtClean="0"/>
              <a:t> </a:t>
            </a:r>
            <a:r>
              <a:rPr lang="en-US" sz="900" dirty="0" err="1" smtClean="0"/>
              <a:t>l’annexe</a:t>
            </a:r>
            <a:r>
              <a:rPr lang="en-US" sz="900" dirty="0" smtClean="0"/>
              <a:t> technique. </a:t>
            </a:r>
          </a:p>
          <a:p>
            <a:r>
              <a:rPr lang="en-US" sz="900" dirty="0" smtClean="0"/>
              <a:t>Les </a:t>
            </a:r>
            <a:r>
              <a:rPr lang="en-US" sz="900" dirty="0" err="1"/>
              <a:t>données</a:t>
            </a:r>
            <a:r>
              <a:rPr lang="en-US" sz="900" dirty="0"/>
              <a:t> </a:t>
            </a:r>
            <a:r>
              <a:rPr lang="en-US" sz="900" dirty="0" err="1"/>
              <a:t>comprennent</a:t>
            </a:r>
            <a:r>
              <a:rPr lang="en-US" sz="900" dirty="0"/>
              <a:t> la première </a:t>
            </a:r>
            <a:r>
              <a:rPr lang="en-US" sz="900" dirty="0" err="1"/>
              <a:t>série</a:t>
            </a:r>
            <a:r>
              <a:rPr lang="en-US" sz="900" dirty="0"/>
              <a:t> de tests de </a:t>
            </a:r>
            <a:r>
              <a:rPr lang="en-US" sz="900" dirty="0" err="1"/>
              <a:t>dépistage</a:t>
            </a:r>
            <a:r>
              <a:rPr lang="en-US" sz="900" dirty="0"/>
              <a:t> </a:t>
            </a:r>
            <a:r>
              <a:rPr lang="en-US" sz="900" dirty="0" err="1"/>
              <a:t>effectuée</a:t>
            </a:r>
            <a:r>
              <a:rPr lang="en-US" sz="900" dirty="0"/>
              <a:t> </a:t>
            </a:r>
            <a:r>
              <a:rPr lang="en-US" sz="900" dirty="0" err="1"/>
              <a:t>en</a:t>
            </a:r>
            <a:r>
              <a:rPr lang="en-US" sz="900" dirty="0"/>
              <a:t> 2013 et 2014 pour les </a:t>
            </a:r>
            <a:r>
              <a:rPr lang="en-US" sz="900" dirty="0" err="1"/>
              <a:t>personnes</a:t>
            </a:r>
            <a:r>
              <a:rPr lang="en-US" sz="900" dirty="0"/>
              <a:t> </a:t>
            </a:r>
            <a:r>
              <a:rPr lang="en-US" sz="900" dirty="0" err="1"/>
              <a:t>âgées</a:t>
            </a:r>
            <a:r>
              <a:rPr lang="en-US" sz="900" dirty="0"/>
              <a:t> de 50 </a:t>
            </a:r>
            <a:r>
              <a:rPr lang="en-US" sz="900" dirty="0" err="1"/>
              <a:t>à</a:t>
            </a:r>
            <a:r>
              <a:rPr lang="en-US" sz="900" dirty="0"/>
              <a:t> 74 </a:t>
            </a:r>
            <a:r>
              <a:rPr lang="en-US" sz="900" dirty="0" err="1"/>
              <a:t>ans</a:t>
            </a:r>
            <a:r>
              <a:rPr lang="en-US" sz="900" dirty="0"/>
              <a:t> </a:t>
            </a:r>
            <a:r>
              <a:rPr lang="en-US" sz="900" dirty="0" err="1"/>
              <a:t>ainsi</a:t>
            </a:r>
            <a:r>
              <a:rPr lang="en-US" sz="900" dirty="0"/>
              <a:t> que les </a:t>
            </a:r>
            <a:r>
              <a:rPr lang="en-US" sz="900" dirty="0" err="1"/>
              <a:t>coloscopies</a:t>
            </a:r>
            <a:r>
              <a:rPr lang="en-US" sz="900" dirty="0"/>
              <a:t> </a:t>
            </a:r>
            <a:r>
              <a:rPr lang="en-US" sz="900" dirty="0" err="1"/>
              <a:t>effectuées</a:t>
            </a:r>
            <a:r>
              <a:rPr lang="en-US" sz="900" dirty="0"/>
              <a:t> </a:t>
            </a:r>
            <a:r>
              <a:rPr lang="en-US" sz="900" dirty="0" err="1"/>
              <a:t>dans</a:t>
            </a:r>
            <a:r>
              <a:rPr lang="en-US" sz="900" dirty="0"/>
              <a:t> les 180 </a:t>
            </a:r>
            <a:r>
              <a:rPr lang="en-US" sz="900" dirty="0" err="1"/>
              <a:t>jours</a:t>
            </a:r>
            <a:r>
              <a:rPr lang="en-US" sz="900" dirty="0"/>
              <a:t> </a:t>
            </a:r>
            <a:r>
              <a:rPr lang="en-US" sz="900" dirty="0" err="1"/>
              <a:t>suivant</a:t>
            </a:r>
            <a:r>
              <a:rPr lang="en-US" sz="900" dirty="0"/>
              <a:t> un </a:t>
            </a:r>
            <a:r>
              <a:rPr lang="en-US" sz="900" dirty="0" err="1"/>
              <a:t>résultat</a:t>
            </a:r>
            <a:r>
              <a:rPr lang="en-US" sz="900" dirty="0"/>
              <a:t> </a:t>
            </a:r>
            <a:r>
              <a:rPr lang="en-US" sz="900" dirty="0" err="1"/>
              <a:t>anormal</a:t>
            </a:r>
            <a:r>
              <a:rPr lang="en-US" sz="900" dirty="0"/>
              <a:t> </a:t>
            </a:r>
            <a:r>
              <a:rPr lang="en-US" sz="900" dirty="0" err="1"/>
              <a:t>à</a:t>
            </a:r>
            <a:r>
              <a:rPr lang="en-US" sz="900" dirty="0"/>
              <a:t> un test </a:t>
            </a:r>
            <a:r>
              <a:rPr lang="en-US" sz="900" dirty="0" err="1"/>
              <a:t>fécal</a:t>
            </a:r>
            <a:r>
              <a:rPr lang="en-US" sz="900" dirty="0"/>
              <a:t>. </a:t>
            </a:r>
          </a:p>
          <a:p>
            <a:r>
              <a:rPr lang="en-US" sz="900" dirty="0" err="1"/>
              <a:t>À</a:t>
            </a:r>
            <a:r>
              <a:rPr lang="en-US" sz="900" dirty="0"/>
              <a:t> </a:t>
            </a:r>
            <a:r>
              <a:rPr lang="en-US" sz="900" dirty="0" err="1"/>
              <a:t>cette</a:t>
            </a:r>
            <a:r>
              <a:rPr lang="en-US" sz="900" dirty="0"/>
              <a:t> époque, les provinces </a:t>
            </a:r>
            <a:r>
              <a:rPr lang="en-US" sz="900" dirty="0" err="1"/>
              <a:t>en</a:t>
            </a:r>
            <a:r>
              <a:rPr lang="en-US" sz="900" dirty="0"/>
              <a:t> </a:t>
            </a:r>
            <a:r>
              <a:rPr lang="en-US" sz="900" dirty="0" err="1"/>
              <a:t>étaient</a:t>
            </a:r>
            <a:r>
              <a:rPr lang="en-US" sz="900" dirty="0"/>
              <a:t> </a:t>
            </a:r>
            <a:r>
              <a:rPr lang="en-US" sz="900" dirty="0" err="1"/>
              <a:t>à</a:t>
            </a:r>
            <a:r>
              <a:rPr lang="en-US" sz="900" dirty="0"/>
              <a:t> des </a:t>
            </a:r>
            <a:r>
              <a:rPr lang="en-US" sz="900" dirty="0" err="1"/>
              <a:t>stades</a:t>
            </a:r>
            <a:r>
              <a:rPr lang="en-US" sz="900" dirty="0"/>
              <a:t> </a:t>
            </a:r>
            <a:r>
              <a:rPr lang="en-US" sz="900" dirty="0" err="1"/>
              <a:t>différents</a:t>
            </a:r>
            <a:r>
              <a:rPr lang="en-US" sz="900" dirty="0"/>
              <a:t> de </a:t>
            </a:r>
            <a:r>
              <a:rPr lang="en-US" sz="900" dirty="0" err="1"/>
              <a:t>mise</a:t>
            </a:r>
            <a:r>
              <a:rPr lang="en-US" sz="900" dirty="0"/>
              <a:t> </a:t>
            </a:r>
            <a:r>
              <a:rPr lang="en-US" sz="900" dirty="0" err="1"/>
              <a:t>en</a:t>
            </a:r>
            <a:r>
              <a:rPr lang="en-US" sz="900" dirty="0"/>
              <a:t> oeuvre de </a:t>
            </a:r>
            <a:r>
              <a:rPr lang="en-US" sz="900" dirty="0" err="1"/>
              <a:t>leurs</a:t>
            </a:r>
            <a:r>
              <a:rPr lang="en-US" sz="900" dirty="0"/>
              <a:t> </a:t>
            </a:r>
            <a:r>
              <a:rPr lang="en-US" sz="900" dirty="0" err="1"/>
              <a:t>programmes</a:t>
            </a:r>
            <a:r>
              <a:rPr lang="en-US" sz="900" dirty="0"/>
              <a:t> de </a:t>
            </a:r>
            <a:r>
              <a:rPr lang="en-US" sz="900" dirty="0" err="1"/>
              <a:t>dépistage</a:t>
            </a:r>
            <a:r>
              <a:rPr lang="en-US" sz="900" dirty="0"/>
              <a:t> du cancer colorectal, avec </a:t>
            </a:r>
            <a:r>
              <a:rPr lang="en-US" sz="900" dirty="0" err="1"/>
              <a:t>d’importantes</a:t>
            </a:r>
            <a:r>
              <a:rPr lang="en-US" sz="900" dirty="0"/>
              <a:t> variations au </a:t>
            </a:r>
            <a:r>
              <a:rPr lang="en-US" sz="900" dirty="0" err="1"/>
              <a:t>niveau</a:t>
            </a:r>
            <a:r>
              <a:rPr lang="en-US" sz="900" dirty="0"/>
              <a:t> des </a:t>
            </a:r>
            <a:r>
              <a:rPr lang="en-US" sz="900" dirty="0" err="1"/>
              <a:t>données</a:t>
            </a:r>
            <a:r>
              <a:rPr lang="en-US" sz="900" dirty="0"/>
              <a:t> </a:t>
            </a:r>
            <a:r>
              <a:rPr lang="en-US" sz="900" dirty="0" err="1"/>
              <a:t>disponibles</a:t>
            </a:r>
            <a:r>
              <a:rPr lang="en-US" sz="900" dirty="0"/>
              <a:t>. Les </a:t>
            </a:r>
            <a:r>
              <a:rPr lang="en-US" sz="900" dirty="0" err="1"/>
              <a:t>résultats</a:t>
            </a:r>
            <a:r>
              <a:rPr lang="en-US" sz="900" dirty="0"/>
              <a:t> </a:t>
            </a:r>
            <a:r>
              <a:rPr lang="en-US" sz="900" dirty="0" err="1"/>
              <a:t>sont</a:t>
            </a:r>
            <a:r>
              <a:rPr lang="en-US" sz="900" dirty="0"/>
              <a:t> </a:t>
            </a:r>
            <a:r>
              <a:rPr lang="en-US" sz="900" dirty="0" err="1"/>
              <a:t>à</a:t>
            </a:r>
            <a:r>
              <a:rPr lang="en-US" sz="900" dirty="0"/>
              <a:t> </a:t>
            </a:r>
            <a:r>
              <a:rPr lang="en-US" sz="900" dirty="0" err="1"/>
              <a:t>interpréter</a:t>
            </a:r>
            <a:r>
              <a:rPr lang="en-US" sz="900" dirty="0"/>
              <a:t> avec prudence </a:t>
            </a:r>
            <a:r>
              <a:rPr lang="en-US" sz="900" dirty="0" err="1"/>
              <a:t>dans</a:t>
            </a:r>
            <a:r>
              <a:rPr lang="en-US" sz="900" dirty="0"/>
              <a:t> </a:t>
            </a:r>
            <a:r>
              <a:rPr lang="en-US" sz="900" dirty="0" err="1"/>
              <a:t>ce</a:t>
            </a:r>
            <a:r>
              <a:rPr lang="en-US" sz="900" dirty="0"/>
              <a:t> </a:t>
            </a:r>
            <a:r>
              <a:rPr lang="en-US" sz="900" dirty="0" err="1"/>
              <a:t>contexte</a:t>
            </a:r>
            <a:r>
              <a:rPr lang="en-US" sz="900" dirty="0"/>
              <a:t>. </a:t>
            </a:r>
          </a:p>
          <a:p>
            <a:r>
              <a:rPr lang="en-US" sz="900" dirty="0" err="1"/>
              <a:t>L’Association</a:t>
            </a:r>
            <a:r>
              <a:rPr lang="en-US" sz="900" dirty="0"/>
              <a:t> </a:t>
            </a:r>
            <a:r>
              <a:rPr lang="en-US" sz="900" dirty="0" err="1"/>
              <a:t>Canadienne</a:t>
            </a:r>
            <a:r>
              <a:rPr lang="en-US" sz="900" dirty="0"/>
              <a:t> de </a:t>
            </a:r>
            <a:r>
              <a:rPr lang="en-US" sz="900" dirty="0" err="1"/>
              <a:t>Gastroentérologie</a:t>
            </a:r>
            <a:r>
              <a:rPr lang="en-US" sz="900" dirty="0"/>
              <a:t> </a:t>
            </a:r>
            <a:r>
              <a:rPr lang="en-US" sz="900" dirty="0" err="1"/>
              <a:t>recommande</a:t>
            </a:r>
            <a:r>
              <a:rPr lang="en-US" sz="900" dirty="0"/>
              <a:t> que la </a:t>
            </a:r>
            <a:r>
              <a:rPr lang="en-US" sz="900" dirty="0" err="1"/>
              <a:t>coloscopie</a:t>
            </a:r>
            <a:r>
              <a:rPr lang="en-US" sz="900" dirty="0"/>
              <a:t> </a:t>
            </a:r>
            <a:r>
              <a:rPr lang="en-US" sz="900" dirty="0" err="1"/>
              <a:t>soit</a:t>
            </a:r>
            <a:r>
              <a:rPr lang="en-US" sz="900" dirty="0"/>
              <a:t> </a:t>
            </a:r>
            <a:r>
              <a:rPr lang="en-US" sz="900" dirty="0" err="1"/>
              <a:t>effectuée</a:t>
            </a:r>
            <a:r>
              <a:rPr lang="en-US" sz="900" dirty="0"/>
              <a:t> </a:t>
            </a:r>
            <a:r>
              <a:rPr lang="en-US" sz="900" dirty="0" err="1"/>
              <a:t>dans</a:t>
            </a:r>
            <a:r>
              <a:rPr lang="en-US" sz="900" dirty="0"/>
              <a:t> les 60 </a:t>
            </a:r>
            <a:r>
              <a:rPr lang="en-US" sz="900" dirty="0" err="1"/>
              <a:t>jours</a:t>
            </a:r>
            <a:r>
              <a:rPr lang="en-US" sz="900" dirty="0"/>
              <a:t> </a:t>
            </a:r>
            <a:r>
              <a:rPr lang="en-US" sz="900" dirty="0" err="1"/>
              <a:t>suivant</a:t>
            </a:r>
            <a:r>
              <a:rPr lang="en-US" sz="900" dirty="0"/>
              <a:t> un test </a:t>
            </a:r>
            <a:r>
              <a:rPr lang="en-US" sz="900" dirty="0" err="1"/>
              <a:t>fécal</a:t>
            </a:r>
            <a:r>
              <a:rPr lang="en-US" sz="900" dirty="0"/>
              <a:t> </a:t>
            </a:r>
            <a:r>
              <a:rPr lang="en-US" sz="900" dirty="0" err="1"/>
              <a:t>ayant</a:t>
            </a:r>
            <a:r>
              <a:rPr lang="en-US" sz="900" dirty="0"/>
              <a:t> </a:t>
            </a:r>
            <a:r>
              <a:rPr lang="en-US" sz="900" dirty="0" err="1"/>
              <a:t>donné</a:t>
            </a:r>
            <a:r>
              <a:rPr lang="en-US" sz="900" dirty="0"/>
              <a:t> des </a:t>
            </a:r>
            <a:r>
              <a:rPr lang="en-US" sz="900" dirty="0" err="1"/>
              <a:t>résultats</a:t>
            </a:r>
            <a:r>
              <a:rPr lang="en-US" sz="900" dirty="0"/>
              <a:t> </a:t>
            </a:r>
            <a:r>
              <a:rPr lang="en-US" sz="900" dirty="0" err="1"/>
              <a:t>anormaux</a:t>
            </a:r>
            <a:r>
              <a:rPr lang="en-US" sz="900" dirty="0"/>
              <a:t>. </a:t>
            </a:r>
          </a:p>
          <a:p>
            <a:r>
              <a:rPr lang="en-US" sz="900" dirty="0"/>
              <a:t>Source des </a:t>
            </a:r>
            <a:r>
              <a:rPr lang="en-US" sz="900" dirty="0" err="1"/>
              <a:t>données</a:t>
            </a:r>
            <a:r>
              <a:rPr lang="en-US" sz="900" dirty="0"/>
              <a:t> : </a:t>
            </a:r>
            <a:r>
              <a:rPr lang="en-US" sz="900" dirty="0" err="1"/>
              <a:t>organismes</a:t>
            </a:r>
            <a:r>
              <a:rPr lang="en-US" sz="900" dirty="0"/>
              <a:t> </a:t>
            </a:r>
            <a:r>
              <a:rPr lang="en-US" sz="900" dirty="0" err="1"/>
              <a:t>provinciaux</a:t>
            </a:r>
            <a:r>
              <a:rPr lang="en-US" sz="900" dirty="0"/>
              <a:t> de </a:t>
            </a:r>
            <a:r>
              <a:rPr lang="en-US" sz="900" dirty="0" err="1"/>
              <a:t>dépistage</a:t>
            </a:r>
            <a:r>
              <a:rPr lang="en-US" sz="900" dirty="0"/>
              <a:t> du cancer colorectal. </a:t>
            </a:r>
          </a:p>
        </p:txBody>
      </p:sp>
    </p:spTree>
    <p:extLst>
      <p:ext uri="{BB962C8B-B14F-4D97-AF65-F5344CB8AC3E}">
        <p14:creationId xmlns:p14="http://schemas.microsoft.com/office/powerpoint/2010/main" val="9122990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Pourcentage</a:t>
            </a:r>
            <a:r>
              <a:rPr lang="en-US" dirty="0"/>
              <a:t> de patients qui </a:t>
            </a:r>
            <a:r>
              <a:rPr lang="en-US" dirty="0" err="1"/>
              <a:t>ont</a:t>
            </a:r>
            <a:r>
              <a:rPr lang="en-US" dirty="0"/>
              <a:t> </a:t>
            </a:r>
            <a:r>
              <a:rPr lang="en-US" dirty="0" err="1"/>
              <a:t>indiqué</a:t>
            </a:r>
            <a:r>
              <a:rPr lang="en-US" dirty="0"/>
              <a:t> </a:t>
            </a:r>
            <a:r>
              <a:rPr lang="en-US" dirty="0" err="1"/>
              <a:t>avoir</a:t>
            </a:r>
            <a:r>
              <a:rPr lang="en-US" dirty="0"/>
              <a:t> </a:t>
            </a:r>
            <a:r>
              <a:rPr lang="en-US" dirty="0" err="1"/>
              <a:t>reçu</a:t>
            </a:r>
            <a:r>
              <a:rPr lang="en-US" dirty="0"/>
              <a:t> de </a:t>
            </a:r>
            <a:r>
              <a:rPr lang="en-US" dirty="0" err="1"/>
              <a:t>l’information</a:t>
            </a:r>
            <a:r>
              <a:rPr lang="en-US" dirty="0"/>
              <a:t> utile pour </a:t>
            </a:r>
            <a:r>
              <a:rPr lang="en-US" dirty="0" err="1"/>
              <a:t>répondre</a:t>
            </a:r>
            <a:r>
              <a:rPr lang="en-US" dirty="0"/>
              <a:t> </a:t>
            </a:r>
            <a:r>
              <a:rPr lang="en-US" dirty="0" err="1"/>
              <a:t>à</a:t>
            </a:r>
            <a:r>
              <a:rPr lang="en-US" dirty="0"/>
              <a:t> </a:t>
            </a:r>
            <a:r>
              <a:rPr lang="en-US" dirty="0" err="1"/>
              <a:t>leurs</a:t>
            </a:r>
            <a:r>
              <a:rPr lang="en-US" dirty="0"/>
              <a:t> </a:t>
            </a:r>
            <a:r>
              <a:rPr lang="en-US" dirty="0" err="1"/>
              <a:t>préoccupations</a:t>
            </a:r>
            <a:r>
              <a:rPr lang="en-US" dirty="0"/>
              <a:t> </a:t>
            </a:r>
            <a:r>
              <a:rPr lang="en-US" dirty="0" err="1"/>
              <a:t>émotionnelles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pratiques</a:t>
            </a:r>
            <a:r>
              <a:rPr lang="en-US" dirty="0"/>
              <a:t> – </a:t>
            </a:r>
            <a:r>
              <a:rPr lang="en-US" dirty="0" err="1"/>
              <a:t>année</a:t>
            </a:r>
            <a:r>
              <a:rPr lang="en-US" dirty="0"/>
              <a:t> de </a:t>
            </a:r>
            <a:r>
              <a:rPr lang="en-US" dirty="0" err="1"/>
              <a:t>déclaration</a:t>
            </a:r>
            <a:r>
              <a:rPr lang="en-US" dirty="0"/>
              <a:t> 2016 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5602517"/>
            <a:ext cx="8314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Population de base : les </a:t>
            </a:r>
            <a:r>
              <a:rPr lang="en-US" sz="900" dirty="0" err="1"/>
              <a:t>réponses</a:t>
            </a:r>
            <a:r>
              <a:rPr lang="en-US" sz="900" dirty="0"/>
              <a:t> ne </a:t>
            </a:r>
            <a:r>
              <a:rPr lang="en-US" sz="900" dirty="0" err="1"/>
              <a:t>faisant</a:t>
            </a:r>
            <a:r>
              <a:rPr lang="en-US" sz="900" dirty="0"/>
              <a:t> </a:t>
            </a:r>
            <a:r>
              <a:rPr lang="en-US" sz="900" dirty="0" err="1"/>
              <a:t>état</a:t>
            </a:r>
            <a:r>
              <a:rPr lang="en-US" sz="900" dirty="0"/>
              <a:t> </a:t>
            </a:r>
            <a:r>
              <a:rPr lang="en-US" sz="900" dirty="0" err="1"/>
              <a:t>d’aucune</a:t>
            </a:r>
            <a:r>
              <a:rPr lang="en-US" sz="900" dirty="0"/>
              <a:t> </a:t>
            </a:r>
            <a:r>
              <a:rPr lang="en-US" sz="900" dirty="0" err="1"/>
              <a:t>préoccupation</a:t>
            </a:r>
            <a:r>
              <a:rPr lang="en-US" sz="900" dirty="0"/>
              <a:t> </a:t>
            </a:r>
            <a:r>
              <a:rPr lang="en-US" sz="900" dirty="0" err="1"/>
              <a:t>pratique</a:t>
            </a:r>
            <a:r>
              <a:rPr lang="en-US" sz="900" dirty="0"/>
              <a:t> </a:t>
            </a:r>
            <a:r>
              <a:rPr lang="en-US" sz="900" dirty="0" err="1"/>
              <a:t>ou</a:t>
            </a:r>
            <a:r>
              <a:rPr lang="en-US" sz="900" dirty="0"/>
              <a:t> </a:t>
            </a:r>
            <a:r>
              <a:rPr lang="en-US" sz="900" dirty="0" err="1"/>
              <a:t>émotionnelle</a:t>
            </a:r>
            <a:r>
              <a:rPr lang="en-US" sz="900" dirty="0"/>
              <a:t>, les questions sans </a:t>
            </a:r>
            <a:r>
              <a:rPr lang="en-US" sz="900" dirty="0" err="1"/>
              <a:t>réponse</a:t>
            </a:r>
            <a:r>
              <a:rPr lang="en-US" sz="900" dirty="0"/>
              <a:t> et les questions </a:t>
            </a:r>
            <a:r>
              <a:rPr lang="en-US" sz="900" dirty="0" err="1"/>
              <a:t>dont</a:t>
            </a:r>
            <a:r>
              <a:rPr lang="en-US" sz="900" dirty="0"/>
              <a:t> la </a:t>
            </a:r>
            <a:r>
              <a:rPr lang="en-US" sz="900" dirty="0" err="1"/>
              <a:t>réponse</a:t>
            </a:r>
            <a:r>
              <a:rPr lang="en-US" sz="900" dirty="0"/>
              <a:t> </a:t>
            </a:r>
            <a:r>
              <a:rPr lang="en-US" sz="900" dirty="0" err="1"/>
              <a:t>était</a:t>
            </a:r>
            <a:r>
              <a:rPr lang="en-US" sz="900" dirty="0"/>
              <a:t> « Ne </a:t>
            </a:r>
            <a:r>
              <a:rPr lang="en-US" sz="900" dirty="0" err="1"/>
              <a:t>s’applique</a:t>
            </a:r>
            <a:r>
              <a:rPr lang="en-US" sz="900" dirty="0"/>
              <a:t> pas » </a:t>
            </a:r>
            <a:r>
              <a:rPr lang="en-US" sz="900" dirty="0" err="1"/>
              <a:t>ont</a:t>
            </a:r>
            <a:r>
              <a:rPr lang="en-US" sz="900" dirty="0"/>
              <a:t> </a:t>
            </a:r>
            <a:r>
              <a:rPr lang="en-US" sz="900" dirty="0" err="1"/>
              <a:t>été</a:t>
            </a:r>
            <a:r>
              <a:rPr lang="en-US" sz="900" dirty="0"/>
              <a:t> </a:t>
            </a:r>
            <a:r>
              <a:rPr lang="en-US" sz="900" dirty="0" err="1"/>
              <a:t>exclues</a:t>
            </a:r>
            <a:r>
              <a:rPr lang="en-US" sz="900" dirty="0"/>
              <a:t>. Source des </a:t>
            </a:r>
            <a:r>
              <a:rPr lang="en-US" sz="900" dirty="0" err="1"/>
              <a:t>données</a:t>
            </a:r>
            <a:r>
              <a:rPr lang="en-US" sz="900" dirty="0"/>
              <a:t> : </a:t>
            </a:r>
            <a:r>
              <a:rPr lang="en-US" sz="900" dirty="0" err="1"/>
              <a:t>Étude</a:t>
            </a:r>
            <a:r>
              <a:rPr lang="en-US" sz="900" dirty="0"/>
              <a:t> sur les </a:t>
            </a:r>
            <a:r>
              <a:rPr lang="en-US" sz="900" dirty="0" err="1"/>
              <a:t>expériences</a:t>
            </a:r>
            <a:r>
              <a:rPr lang="en-US" sz="900" dirty="0"/>
              <a:t> des patients </a:t>
            </a:r>
            <a:r>
              <a:rPr lang="en-US" sz="900" dirty="0" err="1"/>
              <a:t>atteints</a:t>
            </a:r>
            <a:r>
              <a:rPr lang="en-US" sz="900" dirty="0"/>
              <a:t> de cancer pendant les transitions (2016</a:t>
            </a:r>
            <a:r>
              <a:rPr lang="en-US" sz="900" dirty="0" smtClean="0"/>
              <a:t>).</a:t>
            </a:r>
            <a:endParaRPr lang="en-US" sz="9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129"/>
            <a:ext cx="9144000" cy="706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11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Temps </a:t>
            </a:r>
            <a:r>
              <a:rPr lang="en-US" dirty="0" err="1"/>
              <a:t>d’attente</a:t>
            </a:r>
            <a:r>
              <a:rPr lang="en-US" dirty="0"/>
              <a:t> entre </a:t>
            </a:r>
            <a:r>
              <a:rPr lang="en-US" dirty="0" err="1"/>
              <a:t>l’obtention</a:t>
            </a:r>
            <a:r>
              <a:rPr lang="en-US" dirty="0"/>
              <a:t> de </a:t>
            </a:r>
            <a:r>
              <a:rPr lang="en-US" dirty="0" err="1"/>
              <a:t>résultats</a:t>
            </a:r>
            <a:r>
              <a:rPr lang="en-US" dirty="0"/>
              <a:t> </a:t>
            </a:r>
            <a:r>
              <a:rPr lang="en-US" dirty="0" err="1"/>
              <a:t>anormaux</a:t>
            </a:r>
            <a:r>
              <a:rPr lang="en-US" dirty="0"/>
              <a:t> </a:t>
            </a:r>
            <a:r>
              <a:rPr lang="en-US" dirty="0" err="1"/>
              <a:t>à</a:t>
            </a:r>
            <a:r>
              <a:rPr lang="en-US" dirty="0"/>
              <a:t> un </a:t>
            </a:r>
            <a:r>
              <a:rPr lang="en-US" dirty="0" err="1"/>
              <a:t>examen</a:t>
            </a:r>
            <a:r>
              <a:rPr lang="en-US" dirty="0"/>
              <a:t> de </a:t>
            </a:r>
            <a:r>
              <a:rPr lang="en-US" dirty="0" err="1"/>
              <a:t>dépistage</a:t>
            </a:r>
            <a:r>
              <a:rPr lang="en-US" dirty="0"/>
              <a:t> du cancer du sein et le diagnostic, sans </a:t>
            </a:r>
            <a:r>
              <a:rPr lang="en-US" dirty="0" err="1"/>
              <a:t>biopsie</a:t>
            </a:r>
            <a:r>
              <a:rPr lang="en-US" dirty="0"/>
              <a:t>, par province – </a:t>
            </a:r>
            <a:r>
              <a:rPr lang="en-US" dirty="0" err="1"/>
              <a:t>année</a:t>
            </a:r>
            <a:r>
              <a:rPr lang="en-US" dirty="0"/>
              <a:t> de </a:t>
            </a:r>
            <a:r>
              <a:rPr lang="en-US" dirty="0" err="1"/>
              <a:t>dépistage</a:t>
            </a:r>
            <a:r>
              <a:rPr lang="en-US" dirty="0"/>
              <a:t> 2013 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5184856"/>
            <a:ext cx="822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smtClean="0"/>
              <a:t>« </a:t>
            </a:r>
            <a:r>
              <a:rPr lang="en-US" sz="900" dirty="0"/>
              <a:t>– » </a:t>
            </a:r>
            <a:r>
              <a:rPr lang="en-US" sz="900" dirty="0" err="1"/>
              <a:t>Données</a:t>
            </a:r>
            <a:r>
              <a:rPr lang="en-US" sz="900" dirty="0"/>
              <a:t> non </a:t>
            </a:r>
            <a:r>
              <a:rPr lang="en-US" sz="900" dirty="0" err="1"/>
              <a:t>disponibles</a:t>
            </a:r>
            <a:r>
              <a:rPr lang="en-US" sz="900" dirty="0"/>
              <a:t>. </a:t>
            </a:r>
          </a:p>
          <a:p>
            <a:r>
              <a:rPr lang="en-US" sz="900" dirty="0"/>
              <a:t>Les </a:t>
            </a:r>
            <a:r>
              <a:rPr lang="en-US" sz="900" dirty="0" err="1"/>
              <a:t>données</a:t>
            </a:r>
            <a:r>
              <a:rPr lang="en-US" sz="900" dirty="0"/>
              <a:t> </a:t>
            </a:r>
            <a:r>
              <a:rPr lang="en-US" sz="900" dirty="0" err="1"/>
              <a:t>comprennent</a:t>
            </a:r>
            <a:r>
              <a:rPr lang="en-US" sz="900" dirty="0"/>
              <a:t> les femmes </a:t>
            </a:r>
            <a:r>
              <a:rPr lang="en-US" sz="900" dirty="0" err="1"/>
              <a:t>âgées</a:t>
            </a:r>
            <a:r>
              <a:rPr lang="en-US" sz="900" dirty="0"/>
              <a:t> de 50 </a:t>
            </a:r>
            <a:r>
              <a:rPr lang="en-US" sz="900" dirty="0" err="1"/>
              <a:t>à</a:t>
            </a:r>
            <a:r>
              <a:rPr lang="en-US" sz="900" dirty="0"/>
              <a:t> 69 </a:t>
            </a:r>
            <a:r>
              <a:rPr lang="en-US" sz="900" dirty="0" err="1"/>
              <a:t>ans</a:t>
            </a:r>
            <a:r>
              <a:rPr lang="en-US" sz="900" dirty="0"/>
              <a:t> qui </a:t>
            </a:r>
            <a:r>
              <a:rPr lang="en-US" sz="900" dirty="0" err="1"/>
              <a:t>ont</a:t>
            </a:r>
            <a:r>
              <a:rPr lang="en-US" sz="900" dirty="0"/>
              <a:t> </a:t>
            </a:r>
            <a:r>
              <a:rPr lang="en-US" sz="900" dirty="0" err="1"/>
              <a:t>subi</a:t>
            </a:r>
            <a:r>
              <a:rPr lang="en-US" sz="900" dirty="0"/>
              <a:t> un </a:t>
            </a:r>
            <a:r>
              <a:rPr lang="en-US" sz="900" dirty="0" err="1"/>
              <a:t>examen</a:t>
            </a:r>
            <a:r>
              <a:rPr lang="en-US" sz="900" dirty="0"/>
              <a:t> de </a:t>
            </a:r>
            <a:r>
              <a:rPr lang="en-US" sz="900" dirty="0" err="1"/>
              <a:t>dépistage</a:t>
            </a:r>
            <a:r>
              <a:rPr lang="en-US" sz="900" dirty="0"/>
              <a:t> du cancer du sein </a:t>
            </a:r>
            <a:r>
              <a:rPr lang="en-US" sz="900" dirty="0" err="1"/>
              <a:t>dans</a:t>
            </a:r>
            <a:r>
              <a:rPr lang="en-US" sz="900" dirty="0"/>
              <a:t> le cadre d’un </a:t>
            </a:r>
            <a:r>
              <a:rPr lang="en-US" sz="900" dirty="0" err="1"/>
              <a:t>programme</a:t>
            </a:r>
            <a:r>
              <a:rPr lang="en-US" sz="900" dirty="0"/>
              <a:t> de </a:t>
            </a:r>
            <a:r>
              <a:rPr lang="en-US" sz="900" dirty="0" err="1"/>
              <a:t>dépistage</a:t>
            </a:r>
            <a:r>
              <a:rPr lang="en-US" sz="900" dirty="0"/>
              <a:t> du cancer. Les femmes qui </a:t>
            </a:r>
            <a:r>
              <a:rPr lang="en-US" sz="900" dirty="0" err="1"/>
              <a:t>ont</a:t>
            </a:r>
            <a:r>
              <a:rPr lang="en-US" sz="900" dirty="0"/>
              <a:t> </a:t>
            </a:r>
            <a:r>
              <a:rPr lang="en-US" sz="900" dirty="0" err="1"/>
              <a:t>subi</a:t>
            </a:r>
            <a:r>
              <a:rPr lang="en-US" sz="900" dirty="0"/>
              <a:t> un </a:t>
            </a:r>
            <a:r>
              <a:rPr lang="en-US" sz="900" dirty="0" err="1"/>
              <a:t>examen</a:t>
            </a:r>
            <a:r>
              <a:rPr lang="en-US" sz="900" dirty="0"/>
              <a:t> de </a:t>
            </a:r>
            <a:r>
              <a:rPr lang="en-US" sz="900" dirty="0" err="1"/>
              <a:t>dépistage</a:t>
            </a:r>
            <a:r>
              <a:rPr lang="en-US" sz="900" dirty="0"/>
              <a:t> </a:t>
            </a:r>
            <a:r>
              <a:rPr lang="en-US" sz="900" dirty="0" err="1"/>
              <a:t>en</a:t>
            </a:r>
            <a:r>
              <a:rPr lang="en-US" sz="900" dirty="0"/>
              <a:t> </a:t>
            </a:r>
            <a:r>
              <a:rPr lang="en-US" sz="900" dirty="0" err="1"/>
              <a:t>dehors</a:t>
            </a:r>
            <a:r>
              <a:rPr lang="en-US" sz="900" dirty="0"/>
              <a:t> de </a:t>
            </a:r>
            <a:r>
              <a:rPr lang="en-US" sz="900" dirty="0" err="1"/>
              <a:t>tels</a:t>
            </a:r>
            <a:r>
              <a:rPr lang="en-US" sz="900" dirty="0"/>
              <a:t> </a:t>
            </a:r>
            <a:r>
              <a:rPr lang="en-US" sz="900" dirty="0" err="1"/>
              <a:t>programmes</a:t>
            </a:r>
            <a:r>
              <a:rPr lang="en-US" sz="900" dirty="0"/>
              <a:t> (p. ex., </a:t>
            </a:r>
            <a:r>
              <a:rPr lang="en-US" sz="900" dirty="0" err="1"/>
              <a:t>dépistage</a:t>
            </a:r>
            <a:r>
              <a:rPr lang="en-US" sz="900" dirty="0"/>
              <a:t> </a:t>
            </a:r>
            <a:r>
              <a:rPr lang="en-US" sz="900" dirty="0" err="1"/>
              <a:t>opportuniste</a:t>
            </a:r>
            <a:r>
              <a:rPr lang="en-US" sz="900" dirty="0"/>
              <a:t>) ne </a:t>
            </a:r>
            <a:r>
              <a:rPr lang="en-US" sz="900" dirty="0" err="1"/>
              <a:t>sont</a:t>
            </a:r>
            <a:r>
              <a:rPr lang="en-US" sz="900" dirty="0"/>
              <a:t> pas </a:t>
            </a:r>
            <a:r>
              <a:rPr lang="en-US" sz="900" dirty="0" err="1"/>
              <a:t>incluses</a:t>
            </a:r>
            <a:r>
              <a:rPr lang="en-US" sz="900" dirty="0"/>
              <a:t>. </a:t>
            </a:r>
          </a:p>
          <a:p>
            <a:r>
              <a:rPr lang="en-US" sz="900" dirty="0"/>
              <a:t>Les </a:t>
            </a:r>
            <a:r>
              <a:rPr lang="en-US" sz="900" dirty="0" err="1"/>
              <a:t>cas</a:t>
            </a:r>
            <a:r>
              <a:rPr lang="en-US" sz="900" dirty="0"/>
              <a:t> </a:t>
            </a:r>
            <a:r>
              <a:rPr lang="en-US" sz="900" dirty="0" err="1"/>
              <a:t>où</a:t>
            </a:r>
            <a:r>
              <a:rPr lang="en-US" sz="900" dirty="0"/>
              <a:t> la </a:t>
            </a:r>
            <a:r>
              <a:rPr lang="en-US" sz="900" dirty="0" err="1"/>
              <a:t>résolution</a:t>
            </a:r>
            <a:r>
              <a:rPr lang="en-US" sz="900" dirty="0"/>
              <a:t> d’un </a:t>
            </a:r>
            <a:r>
              <a:rPr lang="en-US" sz="900" dirty="0" err="1"/>
              <a:t>dépistage</a:t>
            </a:r>
            <a:r>
              <a:rPr lang="en-US" sz="900" dirty="0"/>
              <a:t> </a:t>
            </a:r>
            <a:r>
              <a:rPr lang="en-US" sz="900" dirty="0" err="1"/>
              <a:t>d’une</a:t>
            </a:r>
            <a:r>
              <a:rPr lang="en-US" sz="900" dirty="0"/>
              <a:t> </a:t>
            </a:r>
            <a:r>
              <a:rPr lang="en-US" sz="900" dirty="0" err="1"/>
              <a:t>anomalie</a:t>
            </a:r>
            <a:r>
              <a:rPr lang="en-US" sz="900" dirty="0"/>
              <a:t> au sein a </a:t>
            </a:r>
            <a:r>
              <a:rPr lang="en-US" sz="900" dirty="0" err="1"/>
              <a:t>pris</a:t>
            </a:r>
            <a:r>
              <a:rPr lang="en-US" sz="900" dirty="0"/>
              <a:t> plus de six </a:t>
            </a:r>
            <a:r>
              <a:rPr lang="en-US" sz="900" dirty="0" err="1"/>
              <a:t>mois</a:t>
            </a:r>
            <a:r>
              <a:rPr lang="en-US" sz="900" dirty="0"/>
              <a:t> </a:t>
            </a:r>
            <a:r>
              <a:rPr lang="en-US" sz="900" dirty="0" err="1"/>
              <a:t>sont</a:t>
            </a:r>
            <a:r>
              <a:rPr lang="en-US" sz="900" dirty="0"/>
              <a:t> </a:t>
            </a:r>
            <a:r>
              <a:rPr lang="en-US" sz="900" dirty="0" err="1"/>
              <a:t>exclus</a:t>
            </a:r>
            <a:r>
              <a:rPr lang="en-US" sz="900" dirty="0"/>
              <a:t>. </a:t>
            </a:r>
          </a:p>
          <a:p>
            <a:r>
              <a:rPr lang="en-US" sz="900" dirty="0"/>
              <a:t>Ont. : les femmes pour </a:t>
            </a:r>
            <a:r>
              <a:rPr lang="en-US" sz="900" dirty="0" err="1"/>
              <a:t>lesquelles</a:t>
            </a:r>
            <a:r>
              <a:rPr lang="en-US" sz="900" dirty="0"/>
              <a:t> le </a:t>
            </a:r>
            <a:r>
              <a:rPr lang="en-US" sz="900" dirty="0" err="1"/>
              <a:t>résultat</a:t>
            </a:r>
            <a:r>
              <a:rPr lang="en-US" sz="900" dirty="0"/>
              <a:t> final du </a:t>
            </a:r>
            <a:r>
              <a:rPr lang="en-US" sz="900" dirty="0" err="1"/>
              <a:t>dépistage</a:t>
            </a:r>
            <a:r>
              <a:rPr lang="en-US" sz="900" dirty="0"/>
              <a:t> </a:t>
            </a:r>
            <a:r>
              <a:rPr lang="en-US" sz="900" dirty="0" err="1"/>
              <a:t>était</a:t>
            </a:r>
            <a:r>
              <a:rPr lang="en-US" sz="900" dirty="0"/>
              <a:t> inconnu </a:t>
            </a:r>
            <a:r>
              <a:rPr lang="en-US" sz="900" dirty="0" err="1"/>
              <a:t>ou</a:t>
            </a:r>
            <a:r>
              <a:rPr lang="en-US" sz="900" dirty="0"/>
              <a:t> </a:t>
            </a:r>
            <a:r>
              <a:rPr lang="en-US" sz="900" dirty="0" err="1"/>
              <a:t>celles</a:t>
            </a:r>
            <a:r>
              <a:rPr lang="en-US" sz="900" dirty="0"/>
              <a:t> qui </a:t>
            </a:r>
            <a:r>
              <a:rPr lang="en-US" sz="900" dirty="0" err="1"/>
              <a:t>ont</a:t>
            </a:r>
            <a:r>
              <a:rPr lang="en-US" sz="900" dirty="0"/>
              <a:t> </a:t>
            </a:r>
            <a:r>
              <a:rPr lang="en-US" sz="900" dirty="0" err="1"/>
              <a:t>été</a:t>
            </a:r>
            <a:r>
              <a:rPr lang="en-US" sz="900" dirty="0"/>
              <a:t> </a:t>
            </a:r>
            <a:r>
              <a:rPr lang="en-US" sz="900" dirty="0" err="1"/>
              <a:t>perdues</a:t>
            </a:r>
            <a:r>
              <a:rPr lang="en-US" sz="900" dirty="0"/>
              <a:t> au </a:t>
            </a:r>
            <a:r>
              <a:rPr lang="en-US" sz="900" dirty="0" err="1"/>
              <a:t>suivi</a:t>
            </a:r>
            <a:r>
              <a:rPr lang="en-US" sz="900" dirty="0"/>
              <a:t> </a:t>
            </a:r>
            <a:r>
              <a:rPr lang="en-US" sz="900" dirty="0" err="1"/>
              <a:t>ont</a:t>
            </a:r>
            <a:r>
              <a:rPr lang="en-US" sz="900" dirty="0"/>
              <a:t> </a:t>
            </a:r>
            <a:r>
              <a:rPr lang="en-US" sz="900" dirty="0" err="1"/>
              <a:t>été</a:t>
            </a:r>
            <a:r>
              <a:rPr lang="en-US" sz="900" dirty="0"/>
              <a:t> </a:t>
            </a:r>
            <a:r>
              <a:rPr lang="en-US" sz="900" dirty="0" err="1"/>
              <a:t>exclues</a:t>
            </a:r>
            <a:r>
              <a:rPr lang="en-US" sz="900" dirty="0"/>
              <a:t>. </a:t>
            </a:r>
          </a:p>
          <a:p>
            <a:r>
              <a:rPr lang="en-US" sz="900" dirty="0"/>
              <a:t>Source des </a:t>
            </a:r>
            <a:r>
              <a:rPr lang="en-US" sz="900" dirty="0" err="1"/>
              <a:t>données</a:t>
            </a:r>
            <a:r>
              <a:rPr lang="en-US" sz="900" dirty="0"/>
              <a:t> : </a:t>
            </a:r>
            <a:r>
              <a:rPr lang="en-US" sz="900" dirty="0" err="1"/>
              <a:t>organismes</a:t>
            </a:r>
            <a:r>
              <a:rPr lang="en-US" sz="900" dirty="0"/>
              <a:t> </a:t>
            </a:r>
            <a:r>
              <a:rPr lang="en-US" sz="900" dirty="0" err="1"/>
              <a:t>provinciaux</a:t>
            </a:r>
            <a:r>
              <a:rPr lang="en-US" sz="900" dirty="0"/>
              <a:t> de </a:t>
            </a:r>
            <a:r>
              <a:rPr lang="en-US" sz="900" dirty="0" err="1"/>
              <a:t>dépistage</a:t>
            </a:r>
            <a:r>
              <a:rPr lang="en-US" sz="900" dirty="0"/>
              <a:t> du cancer du sein. 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2005" y="-793376"/>
            <a:ext cx="10130400" cy="7828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950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Temps </a:t>
            </a:r>
            <a:r>
              <a:rPr lang="en-US" dirty="0" err="1"/>
              <a:t>d’attente</a:t>
            </a:r>
            <a:r>
              <a:rPr lang="en-US" dirty="0"/>
              <a:t> entre </a:t>
            </a:r>
            <a:r>
              <a:rPr lang="en-US" dirty="0" err="1"/>
              <a:t>l’obtention</a:t>
            </a:r>
            <a:r>
              <a:rPr lang="en-US" dirty="0"/>
              <a:t> de </a:t>
            </a:r>
            <a:r>
              <a:rPr lang="en-US" dirty="0" err="1"/>
              <a:t>résultats</a:t>
            </a:r>
            <a:r>
              <a:rPr lang="en-US" dirty="0"/>
              <a:t> </a:t>
            </a:r>
            <a:r>
              <a:rPr lang="en-US" dirty="0" err="1"/>
              <a:t>anormaux</a:t>
            </a:r>
            <a:r>
              <a:rPr lang="en-US" dirty="0"/>
              <a:t> </a:t>
            </a:r>
            <a:r>
              <a:rPr lang="en-US" dirty="0" err="1"/>
              <a:t>à</a:t>
            </a:r>
            <a:r>
              <a:rPr lang="en-US" dirty="0"/>
              <a:t> un </a:t>
            </a:r>
            <a:r>
              <a:rPr lang="en-US" dirty="0" err="1"/>
              <a:t>examen</a:t>
            </a:r>
            <a:r>
              <a:rPr lang="en-US" dirty="0"/>
              <a:t> de </a:t>
            </a:r>
            <a:r>
              <a:rPr lang="en-US" dirty="0" err="1"/>
              <a:t>dépistage</a:t>
            </a:r>
            <a:r>
              <a:rPr lang="en-US" dirty="0"/>
              <a:t> du cancer du sein et le diagnostic, avec </a:t>
            </a:r>
            <a:r>
              <a:rPr lang="en-US" dirty="0" err="1"/>
              <a:t>biopsie</a:t>
            </a:r>
            <a:r>
              <a:rPr lang="en-US" dirty="0"/>
              <a:t>, par province – </a:t>
            </a:r>
            <a:r>
              <a:rPr lang="en-US" dirty="0" err="1"/>
              <a:t>année</a:t>
            </a:r>
            <a:r>
              <a:rPr lang="en-US" dirty="0"/>
              <a:t> de </a:t>
            </a:r>
            <a:r>
              <a:rPr lang="en-US" dirty="0" err="1"/>
              <a:t>dépistage</a:t>
            </a:r>
            <a:r>
              <a:rPr lang="en-US" dirty="0"/>
              <a:t> 2013 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5202506"/>
            <a:ext cx="84850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« </a:t>
            </a:r>
            <a:r>
              <a:rPr lang="en-US" sz="900" dirty="0"/>
              <a:t>– » </a:t>
            </a:r>
            <a:r>
              <a:rPr lang="en-US" sz="900" dirty="0" err="1"/>
              <a:t>Données</a:t>
            </a:r>
            <a:r>
              <a:rPr lang="en-US" sz="900" dirty="0"/>
              <a:t> non </a:t>
            </a:r>
            <a:r>
              <a:rPr lang="en-US" sz="900" dirty="0" err="1"/>
              <a:t>disponibles</a:t>
            </a:r>
            <a:r>
              <a:rPr lang="en-US" sz="900" dirty="0"/>
              <a:t>. </a:t>
            </a:r>
          </a:p>
          <a:p>
            <a:r>
              <a:rPr lang="en-US" sz="900" dirty="0"/>
              <a:t>Les </a:t>
            </a:r>
            <a:r>
              <a:rPr lang="en-US" sz="900" dirty="0" err="1"/>
              <a:t>données</a:t>
            </a:r>
            <a:r>
              <a:rPr lang="en-US" sz="900" dirty="0"/>
              <a:t> </a:t>
            </a:r>
            <a:r>
              <a:rPr lang="en-US" sz="900" dirty="0" err="1"/>
              <a:t>comprennent</a:t>
            </a:r>
            <a:r>
              <a:rPr lang="en-US" sz="900" dirty="0"/>
              <a:t> les femmes </a:t>
            </a:r>
            <a:r>
              <a:rPr lang="en-US" sz="900" dirty="0" err="1"/>
              <a:t>âgées</a:t>
            </a:r>
            <a:r>
              <a:rPr lang="en-US" sz="900" dirty="0"/>
              <a:t> de 50 </a:t>
            </a:r>
            <a:r>
              <a:rPr lang="en-US" sz="900" dirty="0" err="1"/>
              <a:t>à</a:t>
            </a:r>
            <a:r>
              <a:rPr lang="en-US" sz="900" dirty="0"/>
              <a:t> 69 </a:t>
            </a:r>
            <a:r>
              <a:rPr lang="en-US" sz="900" dirty="0" err="1"/>
              <a:t>ans</a:t>
            </a:r>
            <a:r>
              <a:rPr lang="en-US" sz="900" dirty="0"/>
              <a:t> qui </a:t>
            </a:r>
            <a:r>
              <a:rPr lang="en-US" sz="900" dirty="0" err="1"/>
              <a:t>ont</a:t>
            </a:r>
            <a:r>
              <a:rPr lang="en-US" sz="900" dirty="0"/>
              <a:t> </a:t>
            </a:r>
            <a:r>
              <a:rPr lang="en-US" sz="900" dirty="0" err="1"/>
              <a:t>subi</a:t>
            </a:r>
            <a:r>
              <a:rPr lang="en-US" sz="900" dirty="0"/>
              <a:t> un </a:t>
            </a:r>
            <a:r>
              <a:rPr lang="en-US" sz="900" dirty="0" err="1"/>
              <a:t>examen</a:t>
            </a:r>
            <a:r>
              <a:rPr lang="en-US" sz="900" dirty="0"/>
              <a:t> de </a:t>
            </a:r>
            <a:r>
              <a:rPr lang="en-US" sz="900" dirty="0" err="1"/>
              <a:t>dépistage</a:t>
            </a:r>
            <a:r>
              <a:rPr lang="en-US" sz="900" dirty="0"/>
              <a:t> du cancer du sein </a:t>
            </a:r>
            <a:r>
              <a:rPr lang="en-US" sz="900" dirty="0" err="1"/>
              <a:t>dans</a:t>
            </a:r>
            <a:r>
              <a:rPr lang="en-US" sz="900" dirty="0"/>
              <a:t> le cadre d’un </a:t>
            </a:r>
            <a:r>
              <a:rPr lang="en-US" sz="900" dirty="0" err="1"/>
              <a:t>programme</a:t>
            </a:r>
            <a:r>
              <a:rPr lang="en-US" sz="900" dirty="0"/>
              <a:t> de </a:t>
            </a:r>
            <a:r>
              <a:rPr lang="en-US" sz="900" dirty="0" err="1"/>
              <a:t>dépistage</a:t>
            </a:r>
            <a:r>
              <a:rPr lang="en-US" sz="900" dirty="0"/>
              <a:t> du cancer. Les femmes qui </a:t>
            </a:r>
            <a:r>
              <a:rPr lang="en-US" sz="900" dirty="0" err="1"/>
              <a:t>ont</a:t>
            </a:r>
            <a:r>
              <a:rPr lang="en-US" sz="900" dirty="0"/>
              <a:t> </a:t>
            </a:r>
            <a:r>
              <a:rPr lang="en-US" sz="900" dirty="0" err="1"/>
              <a:t>subi</a:t>
            </a:r>
            <a:r>
              <a:rPr lang="en-US" sz="900" dirty="0"/>
              <a:t> un </a:t>
            </a:r>
            <a:r>
              <a:rPr lang="en-US" sz="900" dirty="0" err="1"/>
              <a:t>examen</a:t>
            </a:r>
            <a:r>
              <a:rPr lang="en-US" sz="900" dirty="0"/>
              <a:t> de </a:t>
            </a:r>
            <a:r>
              <a:rPr lang="en-US" sz="900" dirty="0" err="1"/>
              <a:t>dépistage</a:t>
            </a:r>
            <a:r>
              <a:rPr lang="en-US" sz="900" dirty="0"/>
              <a:t> </a:t>
            </a:r>
            <a:r>
              <a:rPr lang="en-US" sz="900" dirty="0" err="1"/>
              <a:t>en</a:t>
            </a:r>
            <a:r>
              <a:rPr lang="en-US" sz="900" dirty="0"/>
              <a:t> </a:t>
            </a:r>
            <a:r>
              <a:rPr lang="en-US" sz="900" dirty="0" err="1"/>
              <a:t>dehors</a:t>
            </a:r>
            <a:r>
              <a:rPr lang="en-US" sz="900" dirty="0"/>
              <a:t> de </a:t>
            </a:r>
            <a:r>
              <a:rPr lang="en-US" sz="900" dirty="0" err="1"/>
              <a:t>tels</a:t>
            </a:r>
            <a:r>
              <a:rPr lang="en-US" sz="900" dirty="0"/>
              <a:t> </a:t>
            </a:r>
            <a:r>
              <a:rPr lang="en-US" sz="900" dirty="0" err="1"/>
              <a:t>programmes</a:t>
            </a:r>
            <a:r>
              <a:rPr lang="en-US" sz="900" dirty="0"/>
              <a:t> (p. ex., </a:t>
            </a:r>
            <a:r>
              <a:rPr lang="en-US" sz="900" dirty="0" err="1"/>
              <a:t>dépistage</a:t>
            </a:r>
            <a:r>
              <a:rPr lang="en-US" sz="900" dirty="0"/>
              <a:t> </a:t>
            </a:r>
            <a:r>
              <a:rPr lang="en-US" sz="900" dirty="0" err="1"/>
              <a:t>opportuniste</a:t>
            </a:r>
            <a:r>
              <a:rPr lang="en-US" sz="900" dirty="0"/>
              <a:t>) ne </a:t>
            </a:r>
            <a:r>
              <a:rPr lang="en-US" sz="900" dirty="0" err="1"/>
              <a:t>sont</a:t>
            </a:r>
            <a:r>
              <a:rPr lang="en-US" sz="900" dirty="0"/>
              <a:t> pas </a:t>
            </a:r>
            <a:r>
              <a:rPr lang="en-US" sz="900" dirty="0" err="1"/>
              <a:t>incluses</a:t>
            </a:r>
            <a:r>
              <a:rPr lang="en-US" sz="900" dirty="0"/>
              <a:t>. </a:t>
            </a:r>
          </a:p>
          <a:p>
            <a:r>
              <a:rPr lang="en-US" sz="900" dirty="0"/>
              <a:t>Les </a:t>
            </a:r>
            <a:r>
              <a:rPr lang="en-US" sz="900" dirty="0" err="1"/>
              <a:t>cas</a:t>
            </a:r>
            <a:r>
              <a:rPr lang="en-US" sz="900" dirty="0"/>
              <a:t> </a:t>
            </a:r>
            <a:r>
              <a:rPr lang="en-US" sz="900" dirty="0" err="1"/>
              <a:t>où</a:t>
            </a:r>
            <a:r>
              <a:rPr lang="en-US" sz="900" dirty="0"/>
              <a:t> la </a:t>
            </a:r>
            <a:r>
              <a:rPr lang="en-US" sz="900" dirty="0" err="1"/>
              <a:t>résolution</a:t>
            </a:r>
            <a:r>
              <a:rPr lang="en-US" sz="900" dirty="0"/>
              <a:t> </a:t>
            </a:r>
            <a:r>
              <a:rPr lang="en-US" sz="900" dirty="0" err="1"/>
              <a:t>d’une</a:t>
            </a:r>
            <a:r>
              <a:rPr lang="en-US" sz="900" dirty="0"/>
              <a:t> </a:t>
            </a:r>
            <a:r>
              <a:rPr lang="en-US" sz="900" dirty="0" err="1"/>
              <a:t>anomalie</a:t>
            </a:r>
            <a:r>
              <a:rPr lang="en-US" sz="900" dirty="0"/>
              <a:t> au sein a </a:t>
            </a:r>
            <a:r>
              <a:rPr lang="en-US" sz="900" dirty="0" err="1"/>
              <a:t>pris</a:t>
            </a:r>
            <a:r>
              <a:rPr lang="en-US" sz="900" dirty="0"/>
              <a:t> plus de six </a:t>
            </a:r>
            <a:r>
              <a:rPr lang="en-US" sz="900" dirty="0" err="1"/>
              <a:t>mois</a:t>
            </a:r>
            <a:r>
              <a:rPr lang="en-US" sz="900" dirty="0"/>
              <a:t> </a:t>
            </a:r>
            <a:r>
              <a:rPr lang="en-US" sz="900" dirty="0" err="1"/>
              <a:t>sont</a:t>
            </a:r>
            <a:r>
              <a:rPr lang="en-US" sz="900" dirty="0"/>
              <a:t> </a:t>
            </a:r>
            <a:r>
              <a:rPr lang="en-US" sz="900" dirty="0" err="1"/>
              <a:t>exclus</a:t>
            </a:r>
            <a:r>
              <a:rPr lang="en-US" sz="900" dirty="0"/>
              <a:t>. </a:t>
            </a:r>
          </a:p>
          <a:p>
            <a:r>
              <a:rPr lang="en-US" sz="900" dirty="0"/>
              <a:t>Ont. : les femmes pour </a:t>
            </a:r>
            <a:r>
              <a:rPr lang="en-US" sz="900" dirty="0" err="1"/>
              <a:t>lesquelles</a:t>
            </a:r>
            <a:r>
              <a:rPr lang="en-US" sz="900" dirty="0"/>
              <a:t> le </a:t>
            </a:r>
            <a:r>
              <a:rPr lang="en-US" sz="900" dirty="0" err="1"/>
              <a:t>résultat</a:t>
            </a:r>
            <a:r>
              <a:rPr lang="en-US" sz="900" dirty="0"/>
              <a:t> final du </a:t>
            </a:r>
            <a:r>
              <a:rPr lang="en-US" sz="900" dirty="0" err="1"/>
              <a:t>dépistage</a:t>
            </a:r>
            <a:r>
              <a:rPr lang="en-US" sz="900" dirty="0"/>
              <a:t> </a:t>
            </a:r>
            <a:r>
              <a:rPr lang="en-US" sz="900" dirty="0" err="1"/>
              <a:t>était</a:t>
            </a:r>
            <a:r>
              <a:rPr lang="en-US" sz="900" dirty="0"/>
              <a:t> inconnu </a:t>
            </a:r>
            <a:r>
              <a:rPr lang="en-US" sz="900" dirty="0" err="1"/>
              <a:t>ou</a:t>
            </a:r>
            <a:r>
              <a:rPr lang="en-US" sz="900" dirty="0"/>
              <a:t> </a:t>
            </a:r>
            <a:r>
              <a:rPr lang="en-US" sz="900" dirty="0" err="1"/>
              <a:t>celles</a:t>
            </a:r>
            <a:r>
              <a:rPr lang="en-US" sz="900" dirty="0"/>
              <a:t> qui </a:t>
            </a:r>
            <a:r>
              <a:rPr lang="en-US" sz="900" dirty="0" err="1"/>
              <a:t>ont</a:t>
            </a:r>
            <a:r>
              <a:rPr lang="en-US" sz="900" dirty="0"/>
              <a:t> </a:t>
            </a:r>
            <a:r>
              <a:rPr lang="en-US" sz="900" dirty="0" err="1"/>
              <a:t>été</a:t>
            </a:r>
            <a:r>
              <a:rPr lang="en-US" sz="900" dirty="0"/>
              <a:t> </a:t>
            </a:r>
            <a:r>
              <a:rPr lang="en-US" sz="900" dirty="0" err="1"/>
              <a:t>perdues</a:t>
            </a:r>
            <a:r>
              <a:rPr lang="en-US" sz="900" dirty="0"/>
              <a:t> au </a:t>
            </a:r>
            <a:r>
              <a:rPr lang="en-US" sz="900" dirty="0" err="1"/>
              <a:t>suivi</a:t>
            </a:r>
            <a:r>
              <a:rPr lang="en-US" sz="900" dirty="0"/>
              <a:t> </a:t>
            </a:r>
            <a:r>
              <a:rPr lang="en-US" sz="900" dirty="0" err="1"/>
              <a:t>ont</a:t>
            </a:r>
            <a:r>
              <a:rPr lang="en-US" sz="900" dirty="0"/>
              <a:t> </a:t>
            </a:r>
            <a:r>
              <a:rPr lang="en-US" sz="900" dirty="0" err="1"/>
              <a:t>été</a:t>
            </a:r>
            <a:r>
              <a:rPr lang="en-US" sz="900" dirty="0"/>
              <a:t> </a:t>
            </a:r>
            <a:r>
              <a:rPr lang="en-US" sz="900" dirty="0" err="1"/>
              <a:t>exclues</a:t>
            </a:r>
            <a:r>
              <a:rPr lang="en-US" sz="900" dirty="0"/>
              <a:t>. </a:t>
            </a:r>
          </a:p>
          <a:p>
            <a:r>
              <a:rPr lang="en-US" sz="900" dirty="0"/>
              <a:t>Source des </a:t>
            </a:r>
            <a:r>
              <a:rPr lang="en-US" sz="900" dirty="0" err="1"/>
              <a:t>données</a:t>
            </a:r>
            <a:r>
              <a:rPr lang="en-US" sz="900" dirty="0"/>
              <a:t> : </a:t>
            </a:r>
            <a:r>
              <a:rPr lang="en-US" sz="900" dirty="0" err="1"/>
              <a:t>organismes</a:t>
            </a:r>
            <a:r>
              <a:rPr lang="en-US" sz="900" dirty="0"/>
              <a:t> </a:t>
            </a:r>
            <a:r>
              <a:rPr lang="en-US" sz="900" dirty="0" err="1"/>
              <a:t>provinciaux</a:t>
            </a:r>
            <a:r>
              <a:rPr lang="en-US" sz="900" dirty="0"/>
              <a:t> de </a:t>
            </a:r>
            <a:r>
              <a:rPr lang="en-US" sz="900" dirty="0" err="1"/>
              <a:t>dépistage</a:t>
            </a:r>
            <a:r>
              <a:rPr lang="en-US" sz="900" dirty="0"/>
              <a:t> du cancer du sein. 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7827" y="1"/>
            <a:ext cx="9396000" cy="7260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440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965" y="-325718"/>
            <a:ext cx="9400990" cy="7264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Pourcentage</a:t>
            </a:r>
            <a:r>
              <a:rPr lang="en-US" dirty="0"/>
              <a:t> de patients qui </a:t>
            </a:r>
            <a:r>
              <a:rPr lang="en-US" dirty="0" err="1"/>
              <a:t>ont</a:t>
            </a:r>
            <a:r>
              <a:rPr lang="en-US" dirty="0"/>
              <a:t> </a:t>
            </a:r>
            <a:r>
              <a:rPr lang="en-US" dirty="0" err="1"/>
              <a:t>signalé</a:t>
            </a:r>
            <a:r>
              <a:rPr lang="en-US" dirty="0"/>
              <a:t> que </a:t>
            </a:r>
            <a:r>
              <a:rPr lang="en-US" dirty="0" err="1"/>
              <a:t>leur</a:t>
            </a:r>
            <a:r>
              <a:rPr lang="en-US" dirty="0"/>
              <a:t> diagnostic </a:t>
            </a:r>
            <a:r>
              <a:rPr lang="en-US" dirty="0" err="1"/>
              <a:t>leur</a:t>
            </a:r>
            <a:r>
              <a:rPr lang="en-US" dirty="0"/>
              <a:t> a </a:t>
            </a:r>
            <a:r>
              <a:rPr lang="en-US" dirty="0" err="1"/>
              <a:t>été</a:t>
            </a:r>
            <a:r>
              <a:rPr lang="en-US" dirty="0"/>
              <a:t> </a:t>
            </a:r>
            <a:r>
              <a:rPr lang="en-US" dirty="0" err="1"/>
              <a:t>annoncé</a:t>
            </a:r>
            <a:r>
              <a:rPr lang="en-US" dirty="0"/>
              <a:t> avec tact, par province – </a:t>
            </a:r>
            <a:r>
              <a:rPr lang="en-US" dirty="0" err="1"/>
              <a:t>année</a:t>
            </a:r>
            <a:r>
              <a:rPr lang="en-US" dirty="0"/>
              <a:t> la plus </a:t>
            </a:r>
            <a:r>
              <a:rPr lang="en-US" dirty="0" err="1"/>
              <a:t>récente</a:t>
            </a:r>
            <a:r>
              <a:rPr lang="en-US" dirty="0"/>
              <a:t> pour </a:t>
            </a:r>
            <a:r>
              <a:rPr lang="en-US" dirty="0" err="1"/>
              <a:t>laquelle</a:t>
            </a:r>
            <a:r>
              <a:rPr lang="en-US" dirty="0"/>
              <a:t> on </a:t>
            </a:r>
            <a:r>
              <a:rPr lang="en-US" dirty="0" err="1"/>
              <a:t>disposait</a:t>
            </a:r>
            <a:r>
              <a:rPr lang="en-US" dirty="0"/>
              <a:t> de </a:t>
            </a:r>
            <a:r>
              <a:rPr lang="en-US" dirty="0" err="1"/>
              <a:t>données</a:t>
            </a:r>
            <a:r>
              <a:rPr lang="en-US" dirty="0"/>
              <a:t>† 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199" y="5349895"/>
            <a:ext cx="695212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†Les </a:t>
            </a:r>
            <a:r>
              <a:rPr lang="en-US" sz="900" dirty="0" err="1"/>
              <a:t>données</a:t>
            </a:r>
            <a:r>
              <a:rPr lang="en-US" sz="900" dirty="0"/>
              <a:t> </a:t>
            </a:r>
            <a:r>
              <a:rPr lang="en-US" sz="900" dirty="0" err="1"/>
              <a:t>propres</a:t>
            </a:r>
            <a:r>
              <a:rPr lang="en-US" sz="900" dirty="0"/>
              <a:t> </a:t>
            </a:r>
            <a:r>
              <a:rPr lang="en-US" sz="900" dirty="0" err="1"/>
              <a:t>à</a:t>
            </a:r>
            <a:r>
              <a:rPr lang="en-US" sz="900" dirty="0"/>
              <a:t> </a:t>
            </a:r>
            <a:r>
              <a:rPr lang="en-US" sz="900" dirty="0" err="1"/>
              <a:t>une</a:t>
            </a:r>
            <a:r>
              <a:rPr lang="en-US" sz="900" dirty="0"/>
              <a:t> province </a:t>
            </a:r>
            <a:r>
              <a:rPr lang="en-US" sz="900" dirty="0" err="1"/>
              <a:t>sont</a:t>
            </a:r>
            <a:r>
              <a:rPr lang="en-US" sz="900" dirty="0"/>
              <a:t> les </a:t>
            </a:r>
            <a:r>
              <a:rPr lang="en-US" sz="900" dirty="0" err="1"/>
              <a:t>données</a:t>
            </a:r>
            <a:r>
              <a:rPr lang="en-US" sz="900" dirty="0"/>
              <a:t> </a:t>
            </a:r>
            <a:r>
              <a:rPr lang="en-US" sz="900" dirty="0" err="1"/>
              <a:t>disponibles</a:t>
            </a:r>
            <a:r>
              <a:rPr lang="en-US" sz="900" dirty="0"/>
              <a:t> pour </a:t>
            </a:r>
            <a:r>
              <a:rPr lang="en-US" sz="900" dirty="0" err="1"/>
              <a:t>l’année</a:t>
            </a:r>
            <a:r>
              <a:rPr lang="en-US" sz="900" dirty="0"/>
              <a:t> la plus </a:t>
            </a:r>
            <a:r>
              <a:rPr lang="en-US" sz="900" dirty="0" err="1"/>
              <a:t>récente</a:t>
            </a:r>
            <a:r>
              <a:rPr lang="en-US" sz="900" dirty="0"/>
              <a:t>. C.-B. : 2012; Sask., Î.-P.-É. : 2013; Alb. : 2015; Man., T.-N.-L., N.-É. : 2016; Ont., Qc : </a:t>
            </a:r>
            <a:r>
              <a:rPr lang="en-US" sz="900" dirty="0" err="1"/>
              <a:t>exercice</a:t>
            </a:r>
            <a:r>
              <a:rPr lang="en-US" sz="900" dirty="0"/>
              <a:t> financier 2015-2016. </a:t>
            </a:r>
          </a:p>
          <a:p>
            <a:r>
              <a:rPr lang="en-US" sz="900" dirty="0"/>
              <a:t>« – » </a:t>
            </a:r>
            <a:r>
              <a:rPr lang="en-US" sz="900" dirty="0" err="1"/>
              <a:t>Données</a:t>
            </a:r>
            <a:r>
              <a:rPr lang="en-US" sz="900" dirty="0"/>
              <a:t> non </a:t>
            </a:r>
            <a:r>
              <a:rPr lang="en-US" sz="900" dirty="0" err="1"/>
              <a:t>disponibles</a:t>
            </a:r>
            <a:r>
              <a:rPr lang="en-US" sz="900" dirty="0"/>
              <a:t>. </a:t>
            </a:r>
          </a:p>
          <a:p>
            <a:r>
              <a:rPr lang="en-US" sz="900" dirty="0"/>
              <a:t>Qc : les </a:t>
            </a:r>
            <a:r>
              <a:rPr lang="en-US" sz="900" dirty="0" err="1"/>
              <a:t>données</a:t>
            </a:r>
            <a:r>
              <a:rPr lang="en-US" sz="900" dirty="0"/>
              <a:t> </a:t>
            </a:r>
            <a:r>
              <a:rPr lang="en-US" sz="900" dirty="0" err="1"/>
              <a:t>étaient</a:t>
            </a:r>
            <a:r>
              <a:rPr lang="en-US" sz="900" dirty="0"/>
              <a:t> </a:t>
            </a:r>
            <a:r>
              <a:rPr lang="en-US" sz="900" dirty="0" err="1"/>
              <a:t>pondérées</a:t>
            </a:r>
            <a:r>
              <a:rPr lang="en-US" sz="900" dirty="0"/>
              <a:t>. </a:t>
            </a:r>
          </a:p>
          <a:p>
            <a:r>
              <a:rPr lang="en-US" sz="900" dirty="0"/>
              <a:t>Source des </a:t>
            </a:r>
            <a:r>
              <a:rPr lang="en-US" sz="900" dirty="0" err="1"/>
              <a:t>données</a:t>
            </a:r>
            <a:r>
              <a:rPr lang="en-US" sz="900" dirty="0"/>
              <a:t> : NRC Health, </a:t>
            </a:r>
            <a:r>
              <a:rPr lang="en-US" sz="900" i="1" dirty="0"/>
              <a:t>Ambulatory Oncology Patient Satisfaction Survey</a:t>
            </a:r>
            <a:r>
              <a:rPr lang="en-US" sz="900" dirty="0"/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1452413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62365" cy="1321985"/>
          </a:xfrm>
        </p:spPr>
        <p:txBody>
          <a:bodyPr wrap="square">
            <a:spAutoFit/>
          </a:bodyPr>
          <a:lstStyle/>
          <a:p>
            <a:r>
              <a:rPr lang="en-US" dirty="0" err="1"/>
              <a:t>Pourcentage</a:t>
            </a:r>
            <a:r>
              <a:rPr lang="en-US" dirty="0"/>
              <a:t> de patients qui </a:t>
            </a:r>
            <a:r>
              <a:rPr lang="en-US" dirty="0" err="1"/>
              <a:t>ont</a:t>
            </a:r>
            <a:r>
              <a:rPr lang="en-US" dirty="0"/>
              <a:t> </a:t>
            </a:r>
            <a:r>
              <a:rPr lang="en-US" dirty="0" err="1"/>
              <a:t>indiqué</a:t>
            </a:r>
            <a:r>
              <a:rPr lang="en-US" dirty="0"/>
              <a:t> </a:t>
            </a:r>
            <a:r>
              <a:rPr lang="en-US" dirty="0" err="1"/>
              <a:t>qu’ils</a:t>
            </a:r>
            <a:r>
              <a:rPr lang="en-US" dirty="0"/>
              <a:t> </a:t>
            </a:r>
            <a:r>
              <a:rPr lang="en-US" dirty="0" err="1"/>
              <a:t>n’ont</a:t>
            </a:r>
            <a:r>
              <a:rPr lang="en-US" dirty="0"/>
              <a:t> pas </a:t>
            </a:r>
            <a:r>
              <a:rPr lang="en-US" dirty="0" err="1"/>
              <a:t>été</a:t>
            </a:r>
            <a:r>
              <a:rPr lang="en-US" dirty="0"/>
              <a:t> </a:t>
            </a:r>
            <a:r>
              <a:rPr lang="en-US" dirty="0" err="1"/>
              <a:t>orientés</a:t>
            </a:r>
            <a:r>
              <a:rPr lang="en-US" dirty="0"/>
              <a:t> </a:t>
            </a:r>
            <a:r>
              <a:rPr lang="en-US" dirty="0" err="1"/>
              <a:t>vers</a:t>
            </a:r>
            <a:r>
              <a:rPr lang="en-US" dirty="0"/>
              <a:t> un </a:t>
            </a:r>
            <a:r>
              <a:rPr lang="en-US" dirty="0" err="1"/>
              <a:t>professionnel</a:t>
            </a:r>
            <a:r>
              <a:rPr lang="en-US" dirty="0"/>
              <a:t> qui </a:t>
            </a:r>
            <a:r>
              <a:rPr lang="en-US" dirty="0" err="1"/>
              <a:t>aurait</a:t>
            </a:r>
            <a:r>
              <a:rPr lang="en-US" dirty="0"/>
              <a:t> </a:t>
            </a:r>
            <a:r>
              <a:rPr lang="en-US" dirty="0" err="1"/>
              <a:t>pu</a:t>
            </a:r>
            <a:r>
              <a:rPr lang="en-US" dirty="0"/>
              <a:t> les aider </a:t>
            </a:r>
            <a:r>
              <a:rPr lang="en-US" dirty="0" err="1"/>
              <a:t>à</a:t>
            </a:r>
            <a:r>
              <a:rPr lang="en-US" dirty="0"/>
              <a:t> </a:t>
            </a:r>
            <a:r>
              <a:rPr lang="en-US" dirty="0" err="1"/>
              <a:t>apaiser</a:t>
            </a:r>
            <a:r>
              <a:rPr lang="en-US" dirty="0"/>
              <a:t> </a:t>
            </a:r>
            <a:r>
              <a:rPr lang="en-US" dirty="0" err="1"/>
              <a:t>leurs</a:t>
            </a:r>
            <a:r>
              <a:rPr lang="en-US" dirty="0"/>
              <a:t> </a:t>
            </a:r>
            <a:r>
              <a:rPr lang="en-US" dirty="0" err="1"/>
              <a:t>angoisses</a:t>
            </a:r>
            <a:r>
              <a:rPr lang="en-US" dirty="0"/>
              <a:t> et </a:t>
            </a:r>
            <a:r>
              <a:rPr lang="en-US" dirty="0" err="1"/>
              <a:t>leurs</a:t>
            </a:r>
            <a:r>
              <a:rPr lang="en-US" dirty="0"/>
              <a:t> </a:t>
            </a:r>
            <a:r>
              <a:rPr lang="en-US" dirty="0" err="1"/>
              <a:t>craintes</a:t>
            </a:r>
            <a:r>
              <a:rPr lang="en-US" dirty="0"/>
              <a:t> au moment du diagnostic, par province – </a:t>
            </a:r>
            <a:r>
              <a:rPr lang="en-US" dirty="0" err="1"/>
              <a:t>année</a:t>
            </a:r>
            <a:r>
              <a:rPr lang="en-US" dirty="0"/>
              <a:t> la plus </a:t>
            </a:r>
            <a:r>
              <a:rPr lang="en-US" dirty="0" err="1"/>
              <a:t>récente</a:t>
            </a:r>
            <a:r>
              <a:rPr lang="en-US" dirty="0"/>
              <a:t> pour </a:t>
            </a:r>
            <a:r>
              <a:rPr lang="en-US" dirty="0" err="1"/>
              <a:t>laquelle</a:t>
            </a:r>
            <a:r>
              <a:rPr lang="en-US" dirty="0"/>
              <a:t> on </a:t>
            </a:r>
            <a:r>
              <a:rPr lang="en-US" dirty="0" err="1"/>
              <a:t>disposait</a:t>
            </a:r>
            <a:r>
              <a:rPr lang="en-US" dirty="0"/>
              <a:t> de </a:t>
            </a:r>
            <a:r>
              <a:rPr lang="en-US" dirty="0" err="1"/>
              <a:t>données</a:t>
            </a:r>
            <a:r>
              <a:rPr lang="en-US" dirty="0"/>
              <a:t>† 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5167520"/>
            <a:ext cx="83146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†Les </a:t>
            </a:r>
            <a:r>
              <a:rPr lang="en-US" sz="900" dirty="0" err="1"/>
              <a:t>données</a:t>
            </a:r>
            <a:r>
              <a:rPr lang="en-US" sz="900" dirty="0"/>
              <a:t> </a:t>
            </a:r>
            <a:r>
              <a:rPr lang="en-US" sz="900" dirty="0" err="1"/>
              <a:t>propres</a:t>
            </a:r>
            <a:r>
              <a:rPr lang="en-US" sz="900" dirty="0"/>
              <a:t> </a:t>
            </a:r>
            <a:r>
              <a:rPr lang="en-US" sz="900" dirty="0" err="1"/>
              <a:t>à</a:t>
            </a:r>
            <a:r>
              <a:rPr lang="en-US" sz="900" dirty="0"/>
              <a:t> </a:t>
            </a:r>
            <a:r>
              <a:rPr lang="en-US" sz="900" dirty="0" err="1"/>
              <a:t>une</a:t>
            </a:r>
            <a:r>
              <a:rPr lang="en-US" sz="900" dirty="0"/>
              <a:t> province </a:t>
            </a:r>
            <a:r>
              <a:rPr lang="en-US" sz="900" dirty="0" err="1"/>
              <a:t>sont</a:t>
            </a:r>
            <a:r>
              <a:rPr lang="en-US" sz="900" dirty="0"/>
              <a:t> les </a:t>
            </a:r>
            <a:r>
              <a:rPr lang="en-US" sz="900" dirty="0" err="1"/>
              <a:t>données</a:t>
            </a:r>
            <a:r>
              <a:rPr lang="en-US" sz="900" dirty="0"/>
              <a:t> </a:t>
            </a:r>
            <a:r>
              <a:rPr lang="en-US" sz="900" dirty="0" err="1"/>
              <a:t>disponibles</a:t>
            </a:r>
            <a:r>
              <a:rPr lang="en-US" sz="900" dirty="0"/>
              <a:t> pour </a:t>
            </a:r>
            <a:r>
              <a:rPr lang="en-US" sz="900" dirty="0" err="1"/>
              <a:t>l’année</a:t>
            </a:r>
            <a:r>
              <a:rPr lang="en-US" sz="900" dirty="0"/>
              <a:t> la plus </a:t>
            </a:r>
            <a:r>
              <a:rPr lang="en-US" sz="900" dirty="0" err="1"/>
              <a:t>récente</a:t>
            </a:r>
            <a:r>
              <a:rPr lang="en-US" sz="900" dirty="0"/>
              <a:t>. C.-B. : 2012; Sask., Î.-P.-É. : 2013; Alb. : 2015; Man., T.-N.-L., N.-É. : 2016; Ont., Qc : </a:t>
            </a:r>
            <a:r>
              <a:rPr lang="en-US" sz="900" dirty="0" err="1"/>
              <a:t>exercice</a:t>
            </a:r>
            <a:r>
              <a:rPr lang="en-US" sz="900" dirty="0"/>
              <a:t> financier 2015-2016. </a:t>
            </a:r>
          </a:p>
          <a:p>
            <a:r>
              <a:rPr lang="en-US" sz="900" dirty="0"/>
              <a:t>« – » </a:t>
            </a:r>
            <a:r>
              <a:rPr lang="en-US" sz="900" dirty="0" err="1"/>
              <a:t>Données</a:t>
            </a:r>
            <a:r>
              <a:rPr lang="en-US" sz="900" dirty="0"/>
              <a:t> non </a:t>
            </a:r>
            <a:r>
              <a:rPr lang="en-US" sz="900" dirty="0" err="1"/>
              <a:t>disponibles</a:t>
            </a:r>
            <a:r>
              <a:rPr lang="en-US" sz="900" dirty="0"/>
              <a:t>. </a:t>
            </a:r>
          </a:p>
          <a:p>
            <a:r>
              <a:rPr lang="en-US" sz="900" dirty="0"/>
              <a:t>Qc : les </a:t>
            </a:r>
            <a:r>
              <a:rPr lang="en-US" sz="900" dirty="0" err="1"/>
              <a:t>données</a:t>
            </a:r>
            <a:r>
              <a:rPr lang="en-US" sz="900" dirty="0"/>
              <a:t> </a:t>
            </a:r>
            <a:r>
              <a:rPr lang="en-US" sz="900" dirty="0" err="1"/>
              <a:t>étaient</a:t>
            </a:r>
            <a:r>
              <a:rPr lang="en-US" sz="900" dirty="0"/>
              <a:t> </a:t>
            </a:r>
            <a:r>
              <a:rPr lang="en-US" sz="900" dirty="0" err="1"/>
              <a:t>pondérées</a:t>
            </a:r>
            <a:r>
              <a:rPr lang="en-US" sz="900" dirty="0"/>
              <a:t>. </a:t>
            </a:r>
          </a:p>
          <a:p>
            <a:r>
              <a:rPr lang="en-US" sz="900" dirty="0"/>
              <a:t>Les </a:t>
            </a:r>
            <a:r>
              <a:rPr lang="en-US" sz="900" dirty="0" err="1"/>
              <a:t>données</a:t>
            </a:r>
            <a:r>
              <a:rPr lang="en-US" sz="900" dirty="0"/>
              <a:t> </a:t>
            </a:r>
            <a:r>
              <a:rPr lang="en-US" sz="900" dirty="0" err="1"/>
              <a:t>comprennent</a:t>
            </a:r>
            <a:r>
              <a:rPr lang="en-US" sz="900" dirty="0"/>
              <a:t> </a:t>
            </a:r>
            <a:r>
              <a:rPr lang="en-US" sz="900" dirty="0" err="1"/>
              <a:t>seulement</a:t>
            </a:r>
            <a:r>
              <a:rPr lang="en-US" sz="900" dirty="0"/>
              <a:t> les patients qui </a:t>
            </a:r>
            <a:r>
              <a:rPr lang="en-US" sz="900" dirty="0" err="1"/>
              <a:t>ont</a:t>
            </a:r>
            <a:r>
              <a:rPr lang="en-US" sz="900" dirty="0"/>
              <a:t> </a:t>
            </a:r>
            <a:r>
              <a:rPr lang="en-US" sz="900" dirty="0" err="1"/>
              <a:t>signalé</a:t>
            </a:r>
            <a:r>
              <a:rPr lang="en-US" sz="900" dirty="0"/>
              <a:t> </a:t>
            </a:r>
            <a:r>
              <a:rPr lang="en-US" sz="900" dirty="0" err="1"/>
              <a:t>avoir</a:t>
            </a:r>
            <a:r>
              <a:rPr lang="en-US" sz="900" dirty="0"/>
              <a:t> </a:t>
            </a:r>
            <a:r>
              <a:rPr lang="en-US" sz="900" dirty="0" err="1"/>
              <a:t>éprouvé</a:t>
            </a:r>
            <a:r>
              <a:rPr lang="en-US" sz="900" dirty="0"/>
              <a:t> de </a:t>
            </a:r>
            <a:r>
              <a:rPr lang="en-US" sz="900" dirty="0" err="1"/>
              <a:t>l’anxiété</a:t>
            </a:r>
            <a:r>
              <a:rPr lang="en-US" sz="900" dirty="0"/>
              <a:t> et des </a:t>
            </a:r>
            <a:r>
              <a:rPr lang="en-US" sz="900" dirty="0" err="1"/>
              <a:t>craintes</a:t>
            </a:r>
            <a:r>
              <a:rPr lang="en-US" sz="900" dirty="0"/>
              <a:t> au moment du diagnostic. </a:t>
            </a:r>
          </a:p>
          <a:p>
            <a:r>
              <a:rPr lang="en-US" sz="900" dirty="0"/>
              <a:t>Source des </a:t>
            </a:r>
            <a:r>
              <a:rPr lang="en-US" sz="900" dirty="0" err="1"/>
              <a:t>données</a:t>
            </a:r>
            <a:r>
              <a:rPr lang="en-US" sz="900" dirty="0"/>
              <a:t> : NRC Health, </a:t>
            </a:r>
            <a:r>
              <a:rPr lang="en-US" sz="900" i="1" dirty="0"/>
              <a:t>Ambulatory Oncology Patient Satisfaction Survey</a:t>
            </a:r>
            <a:r>
              <a:rPr lang="en-US" sz="900" dirty="0"/>
              <a:t>. 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8282" y="-1239233"/>
            <a:ext cx="11525624" cy="8906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76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5917" y="-532800"/>
            <a:ext cx="9720000" cy="75109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Pourcentage</a:t>
            </a:r>
            <a:r>
              <a:rPr lang="en-US" dirty="0"/>
              <a:t> de patients qui </a:t>
            </a:r>
            <a:r>
              <a:rPr lang="en-US" dirty="0" err="1"/>
              <a:t>ont</a:t>
            </a:r>
            <a:r>
              <a:rPr lang="en-US" dirty="0"/>
              <a:t> </a:t>
            </a:r>
            <a:r>
              <a:rPr lang="en-US" dirty="0" err="1"/>
              <a:t>indiqué</a:t>
            </a:r>
            <a:r>
              <a:rPr lang="en-US" dirty="0"/>
              <a:t> que </a:t>
            </a:r>
            <a:r>
              <a:rPr lang="en-US" dirty="0" err="1"/>
              <a:t>personne</a:t>
            </a:r>
            <a:r>
              <a:rPr lang="en-US" dirty="0"/>
              <a:t> </a:t>
            </a:r>
            <a:r>
              <a:rPr lang="en-US" dirty="0" err="1"/>
              <a:t>n’a</a:t>
            </a:r>
            <a:r>
              <a:rPr lang="en-US" dirty="0"/>
              <a:t> </a:t>
            </a:r>
            <a:r>
              <a:rPr lang="en-US" dirty="0" err="1"/>
              <a:t>discuté</a:t>
            </a:r>
            <a:r>
              <a:rPr lang="en-US" dirty="0"/>
              <a:t> avec </a:t>
            </a:r>
            <a:r>
              <a:rPr lang="en-US" dirty="0" err="1"/>
              <a:t>eux</a:t>
            </a:r>
            <a:r>
              <a:rPr lang="en-US" dirty="0"/>
              <a:t> des </a:t>
            </a:r>
            <a:r>
              <a:rPr lang="en-US" dirty="0" err="1"/>
              <a:t>traitements</a:t>
            </a:r>
            <a:r>
              <a:rPr lang="en-US" dirty="0"/>
              <a:t> </a:t>
            </a:r>
            <a:r>
              <a:rPr lang="en-US" dirty="0" err="1"/>
              <a:t>contre</a:t>
            </a:r>
            <a:r>
              <a:rPr lang="en-US" dirty="0"/>
              <a:t> </a:t>
            </a:r>
            <a:r>
              <a:rPr lang="en-US" dirty="0" err="1"/>
              <a:t>leur</a:t>
            </a:r>
            <a:r>
              <a:rPr lang="en-US" dirty="0"/>
              <a:t> cancer – </a:t>
            </a:r>
            <a:r>
              <a:rPr lang="en-US" dirty="0" err="1"/>
              <a:t>année</a:t>
            </a:r>
            <a:r>
              <a:rPr lang="en-US" dirty="0"/>
              <a:t> la plus </a:t>
            </a:r>
            <a:r>
              <a:rPr lang="en-US" dirty="0" err="1"/>
              <a:t>récente</a:t>
            </a:r>
            <a:r>
              <a:rPr lang="en-US" dirty="0"/>
              <a:t> pour </a:t>
            </a:r>
            <a:r>
              <a:rPr lang="en-US" dirty="0" err="1"/>
              <a:t>laquelle</a:t>
            </a:r>
            <a:r>
              <a:rPr lang="en-US" dirty="0"/>
              <a:t> on </a:t>
            </a:r>
            <a:r>
              <a:rPr lang="en-US" dirty="0" err="1"/>
              <a:t>disposait</a:t>
            </a:r>
            <a:r>
              <a:rPr lang="en-US" dirty="0"/>
              <a:t> de </a:t>
            </a:r>
            <a:r>
              <a:rPr lang="en-US" dirty="0" err="1"/>
              <a:t>données</a:t>
            </a:r>
            <a:r>
              <a:rPr lang="en-US" dirty="0"/>
              <a:t>† 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5167520"/>
            <a:ext cx="78799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†Les </a:t>
            </a:r>
            <a:r>
              <a:rPr lang="en-US" sz="900" dirty="0" err="1"/>
              <a:t>données</a:t>
            </a:r>
            <a:r>
              <a:rPr lang="en-US" sz="900" dirty="0"/>
              <a:t> </a:t>
            </a:r>
            <a:r>
              <a:rPr lang="en-US" sz="900" dirty="0" err="1"/>
              <a:t>propres</a:t>
            </a:r>
            <a:r>
              <a:rPr lang="en-US" sz="900" dirty="0"/>
              <a:t> </a:t>
            </a:r>
            <a:r>
              <a:rPr lang="en-US" sz="900" dirty="0" err="1"/>
              <a:t>à</a:t>
            </a:r>
            <a:r>
              <a:rPr lang="en-US" sz="900" dirty="0"/>
              <a:t> </a:t>
            </a:r>
            <a:r>
              <a:rPr lang="en-US" sz="900" dirty="0" err="1"/>
              <a:t>une</a:t>
            </a:r>
            <a:r>
              <a:rPr lang="en-US" sz="900" dirty="0"/>
              <a:t> province </a:t>
            </a:r>
            <a:r>
              <a:rPr lang="en-US" sz="900" dirty="0" err="1"/>
              <a:t>sont</a:t>
            </a:r>
            <a:r>
              <a:rPr lang="en-US" sz="900" dirty="0"/>
              <a:t> les </a:t>
            </a:r>
            <a:r>
              <a:rPr lang="en-US" sz="900" dirty="0" err="1"/>
              <a:t>données</a:t>
            </a:r>
            <a:r>
              <a:rPr lang="en-US" sz="900" dirty="0"/>
              <a:t> </a:t>
            </a:r>
            <a:r>
              <a:rPr lang="en-US" sz="900" dirty="0" err="1"/>
              <a:t>disponibles</a:t>
            </a:r>
            <a:r>
              <a:rPr lang="en-US" sz="900" dirty="0"/>
              <a:t> pour </a:t>
            </a:r>
            <a:r>
              <a:rPr lang="en-US" sz="900" dirty="0" err="1"/>
              <a:t>l’année</a:t>
            </a:r>
            <a:r>
              <a:rPr lang="en-US" sz="900" dirty="0"/>
              <a:t> la plus </a:t>
            </a:r>
            <a:r>
              <a:rPr lang="en-US" sz="900" dirty="0" err="1"/>
              <a:t>récente</a:t>
            </a:r>
            <a:r>
              <a:rPr lang="en-US" sz="900" dirty="0"/>
              <a:t>. C.-B. : 2012; Sask., Î.-P.-É. : 2013; Alb. : 2015; Man., T.-N.-L., N.-É. : 2016; Ont., Qc : </a:t>
            </a:r>
            <a:r>
              <a:rPr lang="en-US" sz="900" dirty="0" err="1"/>
              <a:t>exercice</a:t>
            </a:r>
            <a:r>
              <a:rPr lang="en-US" sz="900" dirty="0"/>
              <a:t> financier 2015-2016. </a:t>
            </a:r>
          </a:p>
          <a:p>
            <a:r>
              <a:rPr lang="en-US" sz="900" dirty="0"/>
              <a:t>« – » </a:t>
            </a:r>
            <a:r>
              <a:rPr lang="en-US" sz="900" dirty="0" err="1"/>
              <a:t>Données</a:t>
            </a:r>
            <a:r>
              <a:rPr lang="en-US" sz="900" dirty="0"/>
              <a:t> non </a:t>
            </a:r>
            <a:r>
              <a:rPr lang="en-US" sz="900" dirty="0" err="1"/>
              <a:t>disponibles</a:t>
            </a:r>
            <a:r>
              <a:rPr lang="en-US" sz="900" dirty="0"/>
              <a:t>. </a:t>
            </a:r>
          </a:p>
          <a:p>
            <a:r>
              <a:rPr lang="en-US" sz="900" dirty="0"/>
              <a:t>Qc : les </a:t>
            </a:r>
            <a:r>
              <a:rPr lang="en-US" sz="900" dirty="0" err="1"/>
              <a:t>données</a:t>
            </a:r>
            <a:r>
              <a:rPr lang="en-US" sz="900" dirty="0"/>
              <a:t> </a:t>
            </a:r>
            <a:r>
              <a:rPr lang="en-US" sz="900" dirty="0" err="1"/>
              <a:t>étaient</a:t>
            </a:r>
            <a:r>
              <a:rPr lang="en-US" sz="900" dirty="0"/>
              <a:t> </a:t>
            </a:r>
            <a:r>
              <a:rPr lang="en-US" sz="900" dirty="0" err="1"/>
              <a:t>pondérées</a:t>
            </a:r>
            <a:r>
              <a:rPr lang="en-US" sz="900" dirty="0"/>
              <a:t>. La question du </a:t>
            </a:r>
            <a:r>
              <a:rPr lang="en-US" sz="900" dirty="0" err="1"/>
              <a:t>sondage</a:t>
            </a:r>
            <a:r>
              <a:rPr lang="en-US" sz="900" dirty="0"/>
              <a:t> fait </a:t>
            </a:r>
            <a:r>
              <a:rPr lang="en-US" sz="900" dirty="0" err="1"/>
              <a:t>référence</a:t>
            </a:r>
            <a:r>
              <a:rPr lang="en-US" sz="900" dirty="0"/>
              <a:t> </a:t>
            </a:r>
            <a:r>
              <a:rPr lang="en-US" sz="900" dirty="0" err="1"/>
              <a:t>à</a:t>
            </a:r>
            <a:r>
              <a:rPr lang="en-US" sz="900" dirty="0"/>
              <a:t> </a:t>
            </a:r>
            <a:r>
              <a:rPr lang="en-US" sz="900" dirty="0" err="1"/>
              <a:t>une</a:t>
            </a:r>
            <a:r>
              <a:rPr lang="en-US" sz="900" dirty="0"/>
              <a:t> discussion avec un </a:t>
            </a:r>
            <a:r>
              <a:rPr lang="en-US" sz="900" dirty="0" err="1"/>
              <a:t>fournisseur</a:t>
            </a:r>
            <a:r>
              <a:rPr lang="en-US" sz="900" dirty="0"/>
              <a:t> de </a:t>
            </a:r>
            <a:r>
              <a:rPr lang="en-US" sz="900" dirty="0" err="1"/>
              <a:t>soins</a:t>
            </a:r>
            <a:r>
              <a:rPr lang="en-US" sz="900" dirty="0"/>
              <a:t> de santé et non </a:t>
            </a:r>
            <a:r>
              <a:rPr lang="en-US" sz="900" dirty="0" err="1"/>
              <a:t>simplement</a:t>
            </a:r>
            <a:r>
              <a:rPr lang="en-US" sz="900" dirty="0"/>
              <a:t> avec </a:t>
            </a:r>
            <a:r>
              <a:rPr lang="en-US" sz="900" dirty="0" err="1"/>
              <a:t>une</a:t>
            </a:r>
            <a:r>
              <a:rPr lang="en-US" sz="900" dirty="0"/>
              <a:t> « </a:t>
            </a:r>
            <a:r>
              <a:rPr lang="en-US" sz="900" dirty="0" err="1"/>
              <a:t>personne</a:t>
            </a:r>
            <a:r>
              <a:rPr lang="en-US" sz="900" dirty="0"/>
              <a:t> </a:t>
            </a:r>
            <a:r>
              <a:rPr lang="en-US" sz="900" dirty="0" err="1"/>
              <a:t>indéterminée</a:t>
            </a:r>
            <a:r>
              <a:rPr lang="en-US" sz="900" dirty="0"/>
              <a:t> ». </a:t>
            </a:r>
          </a:p>
          <a:p>
            <a:r>
              <a:rPr lang="en-US" sz="900" dirty="0"/>
              <a:t>Source des </a:t>
            </a:r>
            <a:r>
              <a:rPr lang="en-US" sz="900" dirty="0" err="1"/>
              <a:t>données</a:t>
            </a:r>
            <a:r>
              <a:rPr lang="en-US" sz="900" dirty="0"/>
              <a:t> : NRC Health, </a:t>
            </a:r>
            <a:r>
              <a:rPr lang="en-US" sz="900" i="1" dirty="0"/>
              <a:t>Ambulatory Oncology Patient Satisfaction Survey. 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7707033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917" y="-532800"/>
            <a:ext cx="9720000" cy="75109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err="1"/>
              <a:t>Pourcentage</a:t>
            </a:r>
            <a:r>
              <a:rPr lang="en-US" dirty="0"/>
              <a:t> de patients qui </a:t>
            </a:r>
            <a:r>
              <a:rPr lang="en-US" dirty="0" err="1"/>
              <a:t>ont</a:t>
            </a:r>
            <a:r>
              <a:rPr lang="en-US" dirty="0"/>
              <a:t> </a:t>
            </a:r>
            <a:r>
              <a:rPr lang="en-US" dirty="0" err="1"/>
              <a:t>indiqué</a:t>
            </a:r>
            <a:r>
              <a:rPr lang="en-US" dirty="0"/>
              <a:t> que </a:t>
            </a:r>
            <a:r>
              <a:rPr lang="en-US" dirty="0" err="1"/>
              <a:t>leur</a:t>
            </a:r>
            <a:r>
              <a:rPr lang="en-US" dirty="0"/>
              <a:t> </a:t>
            </a:r>
            <a:r>
              <a:rPr lang="en-US" dirty="0" err="1"/>
              <a:t>fournisseur</a:t>
            </a:r>
            <a:r>
              <a:rPr lang="en-US" dirty="0"/>
              <a:t> de </a:t>
            </a:r>
            <a:r>
              <a:rPr lang="en-US" dirty="0" err="1"/>
              <a:t>soins</a:t>
            </a:r>
            <a:r>
              <a:rPr lang="en-US" dirty="0"/>
              <a:t> </a:t>
            </a:r>
            <a:r>
              <a:rPr lang="en-US" dirty="0" err="1"/>
              <a:t>n’a</a:t>
            </a:r>
            <a:r>
              <a:rPr lang="en-US" dirty="0"/>
              <a:t> pas </a:t>
            </a:r>
            <a:r>
              <a:rPr lang="en-US" dirty="0" err="1"/>
              <a:t>discuté</a:t>
            </a:r>
            <a:r>
              <a:rPr lang="en-US" dirty="0"/>
              <a:t> avec </a:t>
            </a:r>
            <a:r>
              <a:rPr lang="en-US" dirty="0" err="1"/>
              <a:t>eux</a:t>
            </a:r>
            <a:r>
              <a:rPr lang="en-US" dirty="0"/>
              <a:t> de </a:t>
            </a:r>
            <a:r>
              <a:rPr lang="en-US" dirty="0" err="1"/>
              <a:t>leurs</a:t>
            </a:r>
            <a:r>
              <a:rPr lang="en-US" dirty="0"/>
              <a:t> </a:t>
            </a:r>
            <a:r>
              <a:rPr lang="en-US" dirty="0" err="1"/>
              <a:t>inquiétudes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de </a:t>
            </a:r>
            <a:r>
              <a:rPr lang="en-US" dirty="0" err="1"/>
              <a:t>leurs</a:t>
            </a:r>
            <a:r>
              <a:rPr lang="en-US" dirty="0"/>
              <a:t> </a:t>
            </a:r>
            <a:r>
              <a:rPr lang="en-US" dirty="0" err="1"/>
              <a:t>préoccupations</a:t>
            </a:r>
            <a:r>
              <a:rPr lang="en-US" dirty="0"/>
              <a:t> </a:t>
            </a:r>
            <a:r>
              <a:rPr lang="en-US" dirty="0" err="1"/>
              <a:t>avant</a:t>
            </a:r>
            <a:r>
              <a:rPr lang="en-US" dirty="0"/>
              <a:t> de commencer le </a:t>
            </a:r>
            <a:r>
              <a:rPr lang="en-US" dirty="0" err="1"/>
              <a:t>traitement</a:t>
            </a:r>
            <a:r>
              <a:rPr lang="en-US" dirty="0"/>
              <a:t> – </a:t>
            </a:r>
            <a:r>
              <a:rPr lang="en-US" dirty="0" err="1"/>
              <a:t>année</a:t>
            </a:r>
            <a:r>
              <a:rPr lang="en-US" dirty="0"/>
              <a:t> la plus </a:t>
            </a:r>
            <a:r>
              <a:rPr lang="en-US" dirty="0" err="1"/>
              <a:t>récente</a:t>
            </a:r>
            <a:r>
              <a:rPr lang="en-US" dirty="0"/>
              <a:t> pour </a:t>
            </a:r>
            <a:r>
              <a:rPr lang="en-US" dirty="0" err="1"/>
              <a:t>laquelle</a:t>
            </a:r>
            <a:r>
              <a:rPr lang="en-US" dirty="0"/>
              <a:t> on </a:t>
            </a:r>
            <a:r>
              <a:rPr lang="en-US" dirty="0" err="1"/>
              <a:t>disposait</a:t>
            </a:r>
            <a:r>
              <a:rPr lang="en-US" dirty="0"/>
              <a:t> de </a:t>
            </a:r>
            <a:r>
              <a:rPr lang="en-US" dirty="0" err="1"/>
              <a:t>données</a:t>
            </a:r>
            <a:r>
              <a:rPr lang="en-US" dirty="0" smtClean="0"/>
              <a:t>†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5449908"/>
            <a:ext cx="8314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†Les </a:t>
            </a:r>
            <a:r>
              <a:rPr lang="en-US" sz="900" dirty="0" err="1"/>
              <a:t>données</a:t>
            </a:r>
            <a:r>
              <a:rPr lang="en-US" sz="900" dirty="0"/>
              <a:t> </a:t>
            </a:r>
            <a:r>
              <a:rPr lang="en-US" sz="900" dirty="0" err="1"/>
              <a:t>propres</a:t>
            </a:r>
            <a:r>
              <a:rPr lang="en-US" sz="900" dirty="0"/>
              <a:t> </a:t>
            </a:r>
            <a:r>
              <a:rPr lang="en-US" sz="900" dirty="0" err="1"/>
              <a:t>à</a:t>
            </a:r>
            <a:r>
              <a:rPr lang="en-US" sz="900" dirty="0"/>
              <a:t> </a:t>
            </a:r>
            <a:r>
              <a:rPr lang="en-US" sz="900" dirty="0" err="1"/>
              <a:t>une</a:t>
            </a:r>
            <a:r>
              <a:rPr lang="en-US" sz="900" dirty="0"/>
              <a:t> province </a:t>
            </a:r>
            <a:r>
              <a:rPr lang="en-US" sz="900" dirty="0" err="1"/>
              <a:t>sont</a:t>
            </a:r>
            <a:r>
              <a:rPr lang="en-US" sz="900" dirty="0"/>
              <a:t> les </a:t>
            </a:r>
            <a:r>
              <a:rPr lang="en-US" sz="900" dirty="0" err="1"/>
              <a:t>données</a:t>
            </a:r>
            <a:r>
              <a:rPr lang="en-US" sz="900" dirty="0"/>
              <a:t> </a:t>
            </a:r>
            <a:r>
              <a:rPr lang="en-US" sz="900" dirty="0" err="1"/>
              <a:t>disponibles</a:t>
            </a:r>
            <a:r>
              <a:rPr lang="en-US" sz="900" dirty="0"/>
              <a:t> pour </a:t>
            </a:r>
            <a:r>
              <a:rPr lang="en-US" sz="900" dirty="0" err="1"/>
              <a:t>l’année</a:t>
            </a:r>
            <a:r>
              <a:rPr lang="en-US" sz="900" dirty="0"/>
              <a:t> la plus </a:t>
            </a:r>
            <a:r>
              <a:rPr lang="en-US" sz="900" dirty="0" err="1"/>
              <a:t>récente</a:t>
            </a:r>
            <a:r>
              <a:rPr lang="en-US" sz="900" dirty="0"/>
              <a:t>. C.-B. : 2012; Sask., Î.-P.-É. : 2013; Alb. : 2015; Man., T.-N.-L., N.-É. : 2016; Ont., Qc : </a:t>
            </a:r>
            <a:r>
              <a:rPr lang="en-US" sz="900" dirty="0" err="1"/>
              <a:t>exercice</a:t>
            </a:r>
            <a:r>
              <a:rPr lang="en-US" sz="900" dirty="0"/>
              <a:t> financier 2015-2016. </a:t>
            </a:r>
          </a:p>
          <a:p>
            <a:r>
              <a:rPr lang="en-US" sz="900" dirty="0"/>
              <a:t>« – » </a:t>
            </a:r>
            <a:r>
              <a:rPr lang="en-US" sz="900" dirty="0" err="1"/>
              <a:t>Données</a:t>
            </a:r>
            <a:r>
              <a:rPr lang="en-US" sz="900" dirty="0"/>
              <a:t> non </a:t>
            </a:r>
            <a:r>
              <a:rPr lang="en-US" sz="900" dirty="0" err="1"/>
              <a:t>disponibles</a:t>
            </a:r>
            <a:r>
              <a:rPr lang="en-US" sz="900" dirty="0"/>
              <a:t>. </a:t>
            </a:r>
          </a:p>
          <a:p>
            <a:r>
              <a:rPr lang="en-US" sz="900" dirty="0"/>
              <a:t>Source des </a:t>
            </a:r>
            <a:r>
              <a:rPr lang="en-US" sz="900" dirty="0" err="1"/>
              <a:t>données</a:t>
            </a:r>
            <a:r>
              <a:rPr lang="en-US" sz="900" dirty="0"/>
              <a:t> : NRC Health, </a:t>
            </a:r>
            <a:r>
              <a:rPr lang="en-US" sz="900" i="1" dirty="0"/>
              <a:t>Ambulatory Oncology Patient Satisfaction Survey. 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7378157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917" y="-532800"/>
            <a:ext cx="9720000" cy="75109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Pourcentage</a:t>
            </a:r>
            <a:r>
              <a:rPr lang="en-US" dirty="0"/>
              <a:t> de patients qui </a:t>
            </a:r>
            <a:r>
              <a:rPr lang="en-US" dirty="0" err="1"/>
              <a:t>ont</a:t>
            </a:r>
            <a:r>
              <a:rPr lang="en-US" dirty="0"/>
              <a:t> </a:t>
            </a:r>
            <a:r>
              <a:rPr lang="en-US" dirty="0" err="1"/>
              <a:t>indiqué</a:t>
            </a:r>
            <a:r>
              <a:rPr lang="en-US" dirty="0"/>
              <a:t> </a:t>
            </a:r>
            <a:r>
              <a:rPr lang="en-US" dirty="0" err="1"/>
              <a:t>qu’ils</a:t>
            </a:r>
            <a:r>
              <a:rPr lang="en-US" dirty="0"/>
              <a:t> </a:t>
            </a:r>
            <a:r>
              <a:rPr lang="en-US" dirty="0" err="1"/>
              <a:t>n’ont</a:t>
            </a:r>
            <a:r>
              <a:rPr lang="en-US" dirty="0"/>
              <a:t> pas </a:t>
            </a:r>
            <a:r>
              <a:rPr lang="en-US" dirty="0" err="1"/>
              <a:t>reçu</a:t>
            </a:r>
            <a:r>
              <a:rPr lang="en-US" dirty="0"/>
              <a:t> </a:t>
            </a:r>
            <a:r>
              <a:rPr lang="en-US" dirty="0" err="1"/>
              <a:t>suffisamment</a:t>
            </a:r>
            <a:r>
              <a:rPr lang="en-US" dirty="0"/>
              <a:t> </a:t>
            </a:r>
            <a:r>
              <a:rPr lang="en-US" dirty="0" err="1"/>
              <a:t>d’information</a:t>
            </a:r>
            <a:r>
              <a:rPr lang="en-US" dirty="0"/>
              <a:t> au </a:t>
            </a:r>
            <a:r>
              <a:rPr lang="en-US" dirty="0" err="1"/>
              <a:t>sujet</a:t>
            </a:r>
            <a:r>
              <a:rPr lang="en-US" dirty="0"/>
              <a:t> des </a:t>
            </a:r>
            <a:r>
              <a:rPr lang="en-US" dirty="0" err="1"/>
              <a:t>traitements</a:t>
            </a:r>
            <a:r>
              <a:rPr lang="en-US" dirty="0"/>
              <a:t> </a:t>
            </a:r>
            <a:r>
              <a:rPr lang="en-US" dirty="0" err="1"/>
              <a:t>contre</a:t>
            </a:r>
            <a:r>
              <a:rPr lang="en-US" dirty="0"/>
              <a:t> </a:t>
            </a:r>
            <a:r>
              <a:rPr lang="en-US" dirty="0" err="1"/>
              <a:t>leur</a:t>
            </a:r>
            <a:r>
              <a:rPr lang="en-US" dirty="0"/>
              <a:t> cancer – </a:t>
            </a:r>
            <a:r>
              <a:rPr lang="en-US" dirty="0" err="1"/>
              <a:t>année</a:t>
            </a:r>
            <a:r>
              <a:rPr lang="en-US" dirty="0"/>
              <a:t> la plus </a:t>
            </a:r>
            <a:r>
              <a:rPr lang="en-US" dirty="0" err="1"/>
              <a:t>récente</a:t>
            </a:r>
            <a:r>
              <a:rPr lang="en-US" dirty="0"/>
              <a:t> pour </a:t>
            </a:r>
            <a:r>
              <a:rPr lang="en-US" dirty="0" err="1"/>
              <a:t>laquelle</a:t>
            </a:r>
            <a:r>
              <a:rPr lang="en-US" dirty="0"/>
              <a:t> on </a:t>
            </a:r>
            <a:r>
              <a:rPr lang="en-US" dirty="0" err="1"/>
              <a:t>disposait</a:t>
            </a:r>
            <a:r>
              <a:rPr lang="en-US" dirty="0"/>
              <a:t> de </a:t>
            </a:r>
            <a:r>
              <a:rPr lang="en-US" dirty="0" err="1"/>
              <a:t>données</a:t>
            </a:r>
            <a:r>
              <a:rPr lang="en-US" dirty="0"/>
              <a:t>† 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5315438"/>
            <a:ext cx="831466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†Les </a:t>
            </a:r>
            <a:r>
              <a:rPr lang="en-US" sz="900" dirty="0" err="1"/>
              <a:t>données</a:t>
            </a:r>
            <a:r>
              <a:rPr lang="en-US" sz="900" dirty="0"/>
              <a:t> </a:t>
            </a:r>
            <a:r>
              <a:rPr lang="en-US" sz="900" dirty="0" err="1"/>
              <a:t>propres</a:t>
            </a:r>
            <a:r>
              <a:rPr lang="en-US" sz="900" dirty="0"/>
              <a:t> </a:t>
            </a:r>
            <a:r>
              <a:rPr lang="en-US" sz="900" dirty="0" err="1"/>
              <a:t>à</a:t>
            </a:r>
            <a:r>
              <a:rPr lang="en-US" sz="900" dirty="0"/>
              <a:t> </a:t>
            </a:r>
            <a:r>
              <a:rPr lang="en-US" sz="900" dirty="0" err="1"/>
              <a:t>une</a:t>
            </a:r>
            <a:r>
              <a:rPr lang="en-US" sz="900" dirty="0"/>
              <a:t> province </a:t>
            </a:r>
            <a:r>
              <a:rPr lang="en-US" sz="900" dirty="0" err="1"/>
              <a:t>sont</a:t>
            </a:r>
            <a:r>
              <a:rPr lang="en-US" sz="900" dirty="0"/>
              <a:t> les </a:t>
            </a:r>
            <a:r>
              <a:rPr lang="en-US" sz="900" dirty="0" err="1"/>
              <a:t>données</a:t>
            </a:r>
            <a:r>
              <a:rPr lang="en-US" sz="900" dirty="0"/>
              <a:t> </a:t>
            </a:r>
            <a:r>
              <a:rPr lang="en-US" sz="900" dirty="0" err="1"/>
              <a:t>disponibles</a:t>
            </a:r>
            <a:r>
              <a:rPr lang="en-US" sz="900" dirty="0"/>
              <a:t> pour </a:t>
            </a:r>
            <a:r>
              <a:rPr lang="en-US" sz="900" dirty="0" err="1"/>
              <a:t>l’année</a:t>
            </a:r>
            <a:r>
              <a:rPr lang="en-US" sz="900" dirty="0"/>
              <a:t> la plus </a:t>
            </a:r>
            <a:r>
              <a:rPr lang="en-US" sz="900" dirty="0" err="1"/>
              <a:t>récente</a:t>
            </a:r>
            <a:r>
              <a:rPr lang="en-US" sz="900" dirty="0"/>
              <a:t>. C.-B. : 2012; Sask., Î.-P.-É. : 2013; Alb. : 2015; Man., T.-N.-L., N.-É. : 2016; Ont., Qc : </a:t>
            </a:r>
            <a:r>
              <a:rPr lang="en-US" sz="900" dirty="0" err="1"/>
              <a:t>exercice</a:t>
            </a:r>
            <a:r>
              <a:rPr lang="en-US" sz="900" dirty="0"/>
              <a:t> financier 2015-2016. </a:t>
            </a:r>
          </a:p>
          <a:p>
            <a:r>
              <a:rPr lang="en-US" sz="900" dirty="0"/>
              <a:t>« – » </a:t>
            </a:r>
            <a:r>
              <a:rPr lang="en-US" sz="900" dirty="0" err="1"/>
              <a:t>Données</a:t>
            </a:r>
            <a:r>
              <a:rPr lang="en-US" sz="900" dirty="0"/>
              <a:t> non </a:t>
            </a:r>
            <a:r>
              <a:rPr lang="en-US" sz="900" dirty="0" err="1"/>
              <a:t>disponibles</a:t>
            </a:r>
            <a:r>
              <a:rPr lang="en-US" sz="900" dirty="0"/>
              <a:t>. </a:t>
            </a:r>
          </a:p>
          <a:p>
            <a:r>
              <a:rPr lang="en-US" sz="900" dirty="0"/>
              <a:t>Qc : les </a:t>
            </a:r>
            <a:r>
              <a:rPr lang="en-US" sz="900" dirty="0" err="1"/>
              <a:t>données</a:t>
            </a:r>
            <a:r>
              <a:rPr lang="en-US" sz="900" dirty="0"/>
              <a:t> </a:t>
            </a:r>
            <a:r>
              <a:rPr lang="en-US" sz="900" dirty="0" err="1"/>
              <a:t>étaient</a:t>
            </a:r>
            <a:r>
              <a:rPr lang="en-US" sz="900" dirty="0"/>
              <a:t> </a:t>
            </a:r>
            <a:r>
              <a:rPr lang="en-US" sz="900" dirty="0" err="1"/>
              <a:t>pondérées</a:t>
            </a:r>
            <a:r>
              <a:rPr lang="en-US" sz="900" dirty="0"/>
              <a:t>. </a:t>
            </a:r>
          </a:p>
          <a:p>
            <a:r>
              <a:rPr lang="en-US" sz="900" dirty="0"/>
              <a:t>Source des </a:t>
            </a:r>
            <a:r>
              <a:rPr lang="en-US" sz="900" dirty="0" err="1"/>
              <a:t>données</a:t>
            </a:r>
            <a:r>
              <a:rPr lang="en-US" sz="900" dirty="0"/>
              <a:t> : NRC Health, </a:t>
            </a:r>
            <a:r>
              <a:rPr lang="en-US" sz="900" i="1" dirty="0"/>
              <a:t>Ambulatory Oncology Patient Satisfaction Survey. 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6924841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B6F2769-7194-4217-93D3-3AF3A4742282}">
  <ds:schemaRefs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purl.org/dc/terms/"/>
    <ds:schemaRef ds:uri="http://schemas.microsoft.com/office/infopath/2007/PartnerControls"/>
    <ds:schemaRef ds:uri="http://schemas.microsoft.com/sharepoint/v3/field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1193</TotalTime>
  <Words>1290</Words>
  <Application>Microsoft Office PowerPoint</Application>
  <PresentationFormat>Affichage à l'écran (4:3)</PresentationFormat>
  <Paragraphs>92</Paragraphs>
  <Slides>20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Cambria</vt:lpstr>
      <vt:lpstr>Office Theme</vt:lpstr>
      <vt:lpstr>Présentation PowerPoint</vt:lpstr>
      <vt:lpstr>Temps d’attente entre l’obtention d’un résultat anormal à un test fécal et la coloscopie de suivi, par province – années de dépistage 2013-2014 combinées </vt:lpstr>
      <vt:lpstr>Temps d’attente entre l’obtention de résultats anormaux à un examen de dépistage du cancer du sein et le diagnostic, sans biopsie, par province – année de dépistage 2013 </vt:lpstr>
      <vt:lpstr>Temps d’attente entre l’obtention de résultats anormaux à un examen de dépistage du cancer du sein et le diagnostic, avec biopsie, par province – année de dépistage 2013 </vt:lpstr>
      <vt:lpstr>Pourcentage de patients qui ont signalé que leur diagnostic leur a été annoncé avec tact, par province – année la plus récente pour laquelle on disposait de données† </vt:lpstr>
      <vt:lpstr>Pourcentage de patients qui ont indiqué qu’ils n’ont pas été orientés vers un professionnel qui aurait pu les aider à apaiser leurs angoisses et leurs craintes au moment du diagnostic, par province – année la plus récente pour laquelle on disposait de données† </vt:lpstr>
      <vt:lpstr>Pourcentage de patients qui ont indiqué que personne n’a discuté avec eux des traitements contre leur cancer – année la plus récente pour laquelle on disposait de données† </vt:lpstr>
      <vt:lpstr>Pourcentage de patients qui ont indiqué que leur fournisseur de soins n’a pas discuté avec eux de leurs inquiétudes ou de leurs préoccupations avant de commencer le traitement – année la plus récente pour laquelle on disposait de données†</vt:lpstr>
      <vt:lpstr>Pourcentage de patients qui ont indiqué qu’ils n’ont pas reçu suffisamment d’information au sujet des traitements contre leur cancer – année la plus récente pour laquelle on disposait de données† </vt:lpstr>
      <vt:lpstr>Pourcentage de patients qui ont indiqué que leur fournisseur de soins n’a pas pris en compte leurs préoccupations liées aux déplacements pendant la planification de leur traitement – année la plus récente pour laquelle on disposait de données† </vt:lpstr>
      <vt:lpstr>Pourcentage de patients qui ont signalé des expériences négatives alors qu’ils recevaient des soins ambulatoires en oncologie, toutes provinces confondues, par groupe d’âge – année la plus récente pour laquelle on disposait de données† </vt:lpstr>
      <vt:lpstr>Temps d’attente entre le moment où le patient est prêt à être traité et le début de la radiothérapie pour tous les types de cancer, par province – année de traitement 2014 </vt:lpstr>
      <vt:lpstr>Temps d’attente pour une chirurgie entre la date de prise du rendez-vous et la date de l’intervention, selon le siège du cancer – année de traitement 2016 </vt:lpstr>
      <vt:lpstr>Proportion de patients qui ont signalé ressentir des symptômes de détresse, toutes provinces confondues ─ données extraites des trois mois les plus récents en 2016† </vt:lpstr>
      <vt:lpstr>Prévalence et gravité des préoccupations physiques, émotionnelles et pratiques chez les survivants du cancer – année de déclaration 2016 </vt:lpstr>
      <vt:lpstr>Fournisseur de soins responsable du suivi, par province – année de déclaration 2016 </vt:lpstr>
      <vt:lpstr>Facilité d’obtenir de l’aide pour gérer les préoccupations après le traitement, par fournisseur de soins responsable – année de déclaration 2016 </vt:lpstr>
      <vt:lpstr>Facilité d’obtenir de l’aide pour gérer les préoccupations après le traitement, selon le degré de difficulté à poser des questions aux médecins – année de déclaration 2016 </vt:lpstr>
      <vt:lpstr>Raisons invoquées pour ne pas avoir demandé d’aide pour gérer des préoccupations physiques, émotionnelles ou pratiques après la fin du traitement – année de déclaration 2016</vt:lpstr>
      <vt:lpstr>Pourcentage de patients qui ont indiqué avoir reçu de l’information utile pour répondre à leurs préoccupations émotionnelles ou pratiques – année de déclaration 2016 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michel jan</cp:lastModifiedBy>
  <cp:revision>128</cp:revision>
  <dcterms:created xsi:type="dcterms:W3CDTF">2010-04-12T23:12:02Z</dcterms:created>
  <dcterms:modified xsi:type="dcterms:W3CDTF">2019-10-21T16:11:12Z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