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299" r:id="rId3"/>
    <p:sldId id="300" r:id="rId4"/>
    <p:sldId id="322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>
        <p:guide orient="horz" pos="2203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1552-0DF6-5842-AC30-13E78EDCBFE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03962"/>
          </a:xfrm>
        </p:spPr>
        <p:txBody>
          <a:bodyPr>
            <a:noAutofit/>
          </a:bodyPr>
          <a:lstStyle/>
          <a:p>
            <a:pPr marL="742950" indent="-742950" algn="ctr">
              <a:spcAft>
                <a:spcPts val="600"/>
              </a:spcAft>
              <a:buNone/>
              <a:tabLst>
                <a:tab pos="744538" algn="l"/>
              </a:tabLst>
            </a:pPr>
            <a:r>
              <a:rPr lang="en-CA" sz="2000" b="1" u="sng" dirty="0" err="1"/>
              <a:t>Qualité</a:t>
            </a:r>
            <a:r>
              <a:rPr lang="en-CA" sz="2000" b="1" u="sng" dirty="0"/>
              <a:t> et </a:t>
            </a:r>
            <a:r>
              <a:rPr lang="en-CA" sz="2000" b="1" u="sng" dirty="0" err="1"/>
              <a:t>durabilité</a:t>
            </a:r>
            <a:r>
              <a:rPr lang="en-CA" sz="2000" b="1" u="sng" dirty="0"/>
              <a:t> de la </a:t>
            </a:r>
            <a:r>
              <a:rPr lang="en-CA" sz="2000" b="1" u="sng" dirty="0" err="1"/>
              <a:t>lutte</a:t>
            </a:r>
            <a:r>
              <a:rPr lang="en-CA" sz="2000" b="1" u="sng" dirty="0"/>
              <a:t> </a:t>
            </a:r>
            <a:r>
              <a:rPr lang="en-CA" sz="2000" b="1" u="sng" dirty="0" err="1"/>
              <a:t>contre</a:t>
            </a:r>
            <a:r>
              <a:rPr lang="en-CA" sz="2000" b="1" u="sng" dirty="0"/>
              <a:t> le cancer : </a:t>
            </a:r>
            <a:r>
              <a:rPr lang="fr-FR" sz="2000" b="1" u="sng" dirty="0"/>
              <a:t>Rapport cible sur le rendement du système</a:t>
            </a:r>
            <a:endParaRPr lang="en-CA" sz="2000" b="1" u="sng" dirty="0"/>
          </a:p>
          <a:p>
            <a:pPr>
              <a:buNone/>
            </a:pPr>
            <a:r>
              <a:rPr lang="fr-CA" sz="1100" dirty="0" smtClean="0"/>
              <a:t>Appuyer sur Ctrl, puis cliquer sur un titre ci-dessous pour suivre le lien hypertexte</a:t>
            </a:r>
            <a:r>
              <a:rPr lang="fr-CA" sz="1100" u="sng" dirty="0" smtClean="0"/>
              <a:t>.</a:t>
            </a:r>
            <a:endParaRPr lang="en-US" sz="11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2" action="ppaction://hlinksldjump"/>
              </a:rPr>
              <a:t>Tableau 1 	</a:t>
            </a:r>
            <a:r>
              <a:rPr lang="en-US" sz="1000" dirty="0" err="1" smtClean="0">
                <a:hlinkClick r:id="rId2" action="ppaction://hlinksldjump"/>
              </a:rPr>
              <a:t>Recommandations</a:t>
            </a:r>
            <a:r>
              <a:rPr lang="en-US" sz="1000" dirty="0" smtClean="0">
                <a:hlinkClick r:id="rId2" action="ppaction://hlinksldjump"/>
              </a:rPr>
              <a:t> de </a:t>
            </a:r>
            <a:r>
              <a:rPr lang="en-US" sz="1000" dirty="0" err="1" smtClean="0">
                <a:hlinkClick r:id="rId2" action="ppaction://hlinksldjump"/>
              </a:rPr>
              <a:t>Choisir</a:t>
            </a:r>
            <a:r>
              <a:rPr lang="en-US" sz="1000" dirty="0" smtClean="0">
                <a:hlinkClick r:id="rId2" action="ppaction://hlinksldjump"/>
              </a:rPr>
              <a:t> avec </a:t>
            </a:r>
            <a:r>
              <a:rPr lang="en-US" sz="1000" dirty="0" err="1" smtClean="0">
                <a:hlinkClick r:id="rId2" action="ppaction://hlinksldjump"/>
              </a:rPr>
              <a:t>soin</a:t>
            </a:r>
            <a:r>
              <a:rPr lang="en-US" sz="1000" dirty="0" smtClean="0">
                <a:hlinkClick r:id="rId2" action="ppaction://hlinksldjump"/>
              </a:rPr>
              <a:t> Canada et </a:t>
            </a:r>
            <a:r>
              <a:rPr lang="en-US" sz="1000" dirty="0" err="1" smtClean="0">
                <a:hlinkClick r:id="rId2" action="ppaction://hlinksldjump"/>
              </a:rPr>
              <a:t>indicateurs</a:t>
            </a:r>
            <a:r>
              <a:rPr lang="en-US" sz="1000" dirty="0" smtClean="0">
                <a:hlinkClick r:id="rId2" action="ppaction://hlinksldjump"/>
              </a:rPr>
              <a:t> de performance </a:t>
            </a:r>
            <a:r>
              <a:rPr lang="en-US" sz="1000" dirty="0" err="1" smtClean="0">
                <a:hlinkClick r:id="rId2" action="ppaction://hlinksldjump"/>
              </a:rPr>
              <a:t>correspondants</a:t>
            </a:r>
            <a:r>
              <a:rPr lang="en-US" sz="1000" dirty="0" smtClean="0">
                <a:hlinkClick r:id="rId2" action="ppaction://hlinksldjump"/>
              </a:rPr>
              <a:t>	</a:t>
            </a:r>
            <a:endParaRPr lang="en-US" sz="10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3" action="ppaction://hlinksldjump"/>
              </a:rPr>
              <a:t>Figure 1 	</a:t>
            </a:r>
            <a:r>
              <a:rPr lang="en-US" sz="1000" dirty="0" err="1" smtClean="0">
                <a:hlinkClick r:id="rId3" action="ppaction://hlinksldjump"/>
              </a:rPr>
              <a:t>Pourcentage</a:t>
            </a:r>
            <a:r>
              <a:rPr lang="en-US" sz="1000" dirty="0" smtClean="0">
                <a:hlinkClick r:id="rId3" action="ppaction://hlinksldjump"/>
              </a:rPr>
              <a:t> de </a:t>
            </a:r>
            <a:r>
              <a:rPr lang="en-US" sz="1000" dirty="0" err="1" smtClean="0">
                <a:hlinkClick r:id="rId3" action="ppaction://hlinksldjump"/>
              </a:rPr>
              <a:t>toutes</a:t>
            </a:r>
            <a:r>
              <a:rPr lang="en-US" sz="1000" dirty="0" smtClean="0">
                <a:hlinkClick r:id="rId3" action="ppaction://hlinksldjump"/>
              </a:rPr>
              <a:t> les </a:t>
            </a:r>
            <a:r>
              <a:rPr lang="en-US" sz="1000" dirty="0" err="1" smtClean="0">
                <a:hlinkClick r:id="rId3" action="ppaction://hlinksldjump"/>
              </a:rPr>
              <a:t>mammographies</a:t>
            </a:r>
            <a:r>
              <a:rPr lang="en-US" sz="1000" dirty="0" smtClean="0">
                <a:hlinkClick r:id="rId3" action="ppaction://hlinksldjump"/>
              </a:rPr>
              <a:t> de </a:t>
            </a:r>
            <a:r>
              <a:rPr lang="en-US" sz="1000" dirty="0" err="1" smtClean="0">
                <a:hlinkClick r:id="rId3" action="ppaction://hlinksldjump"/>
              </a:rPr>
              <a:t>dépistage</a:t>
            </a:r>
            <a:r>
              <a:rPr lang="en-US" sz="1000" dirty="0" smtClean="0">
                <a:hlinkClick r:id="rId3" action="ppaction://hlinksldjump"/>
              </a:rPr>
              <a:t> </a:t>
            </a:r>
            <a:r>
              <a:rPr lang="en-US" sz="1000" dirty="0" err="1" smtClean="0">
                <a:hlinkClick r:id="rId3" action="ppaction://hlinksldjump"/>
              </a:rPr>
              <a:t>effectuées</a:t>
            </a:r>
            <a:r>
              <a:rPr lang="en-US" sz="1000" dirty="0" smtClean="0">
                <a:hlinkClick r:id="rId3" action="ppaction://hlinksldjump"/>
              </a:rPr>
              <a:t> </a:t>
            </a:r>
            <a:r>
              <a:rPr lang="en-US" sz="1000" dirty="0" err="1" smtClean="0">
                <a:hlinkClick r:id="rId3" action="ppaction://hlinksldjump"/>
              </a:rPr>
              <a:t>durant</a:t>
            </a:r>
            <a:r>
              <a:rPr lang="en-US" sz="1000" dirty="0" smtClean="0">
                <a:hlinkClick r:id="rId3" action="ppaction://hlinksldjump"/>
              </a:rPr>
              <a:t> </a:t>
            </a:r>
            <a:r>
              <a:rPr lang="en-US" sz="1000" dirty="0" err="1" smtClean="0">
                <a:hlinkClick r:id="rId3" action="ppaction://hlinksldjump"/>
              </a:rPr>
              <a:t>l’année</a:t>
            </a:r>
            <a:r>
              <a:rPr lang="en-US" sz="1000" dirty="0" smtClean="0">
                <a:hlinkClick r:id="rId3" action="ppaction://hlinksldjump"/>
              </a:rPr>
              <a:t> </a:t>
            </a:r>
            <a:r>
              <a:rPr lang="en-US" sz="1000" dirty="0" err="1" smtClean="0">
                <a:hlinkClick r:id="rId3" action="ppaction://hlinksldjump"/>
              </a:rPr>
              <a:t>passée</a:t>
            </a:r>
            <a:r>
              <a:rPr lang="en-US" sz="1000" dirty="0" smtClean="0">
                <a:hlinkClick r:id="rId3" action="ppaction://hlinksldjump"/>
              </a:rPr>
              <a:t> qui </a:t>
            </a:r>
            <a:r>
              <a:rPr lang="en-US" sz="1000" dirty="0" err="1" smtClean="0">
                <a:hlinkClick r:id="rId3" action="ppaction://hlinksldjump"/>
              </a:rPr>
              <a:t>ont</a:t>
            </a:r>
            <a:r>
              <a:rPr lang="en-US" sz="1000" dirty="0" smtClean="0">
                <a:hlinkClick r:id="rId3" action="ppaction://hlinksldjump"/>
              </a:rPr>
              <a:t> </a:t>
            </a:r>
            <a:r>
              <a:rPr lang="en-US" sz="1000" dirty="0" err="1" smtClean="0">
                <a:hlinkClick r:id="rId3" action="ppaction://hlinksldjump"/>
              </a:rPr>
              <a:t>été</a:t>
            </a:r>
            <a:r>
              <a:rPr lang="en-US" sz="1000" dirty="0" smtClean="0">
                <a:hlinkClick r:id="rId3" action="ppaction://hlinksldjump"/>
              </a:rPr>
              <a:t> </a:t>
            </a:r>
            <a:r>
              <a:rPr lang="en-US" sz="1000" dirty="0" err="1" smtClean="0">
                <a:hlinkClick r:id="rId3" action="ppaction://hlinksldjump"/>
              </a:rPr>
              <a:t>déclarées</a:t>
            </a:r>
            <a:r>
              <a:rPr lang="en-US" sz="1000" dirty="0" smtClean="0">
                <a:hlinkClick r:id="rId3" action="ppaction://hlinksldjump"/>
              </a:rPr>
              <a:t> par des </a:t>
            </a:r>
            <a:br>
              <a:rPr lang="en-US" sz="1000" dirty="0" smtClean="0">
                <a:hlinkClick r:id="rId3" action="ppaction://hlinksldjump"/>
              </a:rPr>
            </a:br>
            <a:r>
              <a:rPr lang="en-US" sz="1000" dirty="0" smtClean="0">
                <a:hlinkClick r:id="rId3" action="ppaction://hlinksldjump"/>
              </a:rPr>
              <a:t>femmes </a:t>
            </a:r>
            <a:r>
              <a:rPr lang="en-US" sz="1000" dirty="0" err="1" smtClean="0">
                <a:hlinkClick r:id="rId3" action="ppaction://hlinksldjump"/>
              </a:rPr>
              <a:t>âgées</a:t>
            </a:r>
            <a:r>
              <a:rPr lang="en-US" sz="1000" dirty="0" smtClean="0">
                <a:hlinkClick r:id="rId3" action="ppaction://hlinksldjump"/>
              </a:rPr>
              <a:t> de 40 </a:t>
            </a:r>
            <a:r>
              <a:rPr lang="en-US" sz="1000" dirty="0" err="1" smtClean="0">
                <a:hlinkClick r:id="rId3" action="ppaction://hlinksldjump"/>
              </a:rPr>
              <a:t>à</a:t>
            </a:r>
            <a:r>
              <a:rPr lang="en-US" sz="1000" dirty="0" smtClean="0">
                <a:hlinkClick r:id="rId3" action="ppaction://hlinksldjump"/>
              </a:rPr>
              <a:t> 49 </a:t>
            </a:r>
            <a:r>
              <a:rPr lang="en-US" sz="1000" dirty="0" err="1" smtClean="0">
                <a:hlinkClick r:id="rId3" action="ppaction://hlinksldjump"/>
              </a:rPr>
              <a:t>ans</a:t>
            </a:r>
            <a:r>
              <a:rPr lang="en-US" sz="1000" dirty="0" smtClean="0">
                <a:hlinkClick r:id="rId3" action="ppaction://hlinksldjump"/>
              </a:rPr>
              <a:t>, par province </a:t>
            </a:r>
            <a:r>
              <a:rPr lang="en-US" sz="1000" dirty="0" err="1" smtClean="0">
                <a:hlinkClick r:id="rId3" action="ppaction://hlinksldjump"/>
              </a:rPr>
              <a:t>ou</a:t>
            </a:r>
            <a:r>
              <a:rPr lang="en-US" sz="1000" dirty="0" smtClean="0">
                <a:hlinkClick r:id="rId3" action="ppaction://hlinksldjump"/>
              </a:rPr>
              <a:t> </a:t>
            </a:r>
            <a:r>
              <a:rPr lang="en-US" sz="1000" dirty="0" err="1" smtClean="0">
                <a:hlinkClick r:id="rId3" action="ppaction://hlinksldjump"/>
              </a:rPr>
              <a:t>territoire</a:t>
            </a:r>
            <a:r>
              <a:rPr lang="en-US" sz="1000" dirty="0" smtClean="0">
                <a:hlinkClick r:id="rId3" action="ppaction://hlinksldjump"/>
              </a:rPr>
              <a:t> — </a:t>
            </a:r>
            <a:r>
              <a:rPr lang="en-US" sz="1000" dirty="0" err="1" smtClean="0">
                <a:hlinkClick r:id="rId3" action="ppaction://hlinksldjump"/>
              </a:rPr>
              <a:t>années</a:t>
            </a:r>
            <a:r>
              <a:rPr lang="en-US" sz="1000" dirty="0" smtClean="0">
                <a:hlinkClick r:id="rId3" action="ppaction://hlinksldjump"/>
              </a:rPr>
              <a:t> de </a:t>
            </a:r>
            <a:r>
              <a:rPr lang="en-US" sz="1000" dirty="0" err="1" smtClean="0">
                <a:hlinkClick r:id="rId3" action="ppaction://hlinksldjump"/>
              </a:rPr>
              <a:t>déclaration</a:t>
            </a:r>
            <a:r>
              <a:rPr lang="en-US" sz="1000" dirty="0" smtClean="0">
                <a:hlinkClick r:id="rId3" action="ppaction://hlinksldjump"/>
              </a:rPr>
              <a:t> 2008 </a:t>
            </a:r>
            <a:r>
              <a:rPr lang="en-US" sz="1000" dirty="0" err="1" smtClean="0">
                <a:hlinkClick r:id="rId3" action="ppaction://hlinksldjump"/>
              </a:rPr>
              <a:t>à</a:t>
            </a:r>
            <a:r>
              <a:rPr lang="en-US" sz="1000" dirty="0" smtClean="0">
                <a:hlinkClick r:id="rId3" action="ppaction://hlinksldjump"/>
              </a:rPr>
              <a:t> 2012 </a:t>
            </a:r>
            <a:r>
              <a:rPr lang="en-US" sz="1000" dirty="0" err="1" smtClean="0">
                <a:hlinkClick r:id="rId3" action="ppaction://hlinksldjump"/>
              </a:rPr>
              <a:t>combinées</a:t>
            </a:r>
            <a:endParaRPr lang="en-US" sz="10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4" action="ppaction://hlinksldjump"/>
              </a:rPr>
              <a:t>Tableau 2	</a:t>
            </a:r>
            <a:r>
              <a:rPr lang="en-US" sz="1000" dirty="0" err="1" smtClean="0">
                <a:hlinkClick r:id="rId4" action="ppaction://hlinksldjump"/>
              </a:rPr>
              <a:t>Pourcentage</a:t>
            </a:r>
            <a:r>
              <a:rPr lang="en-US" sz="1000" dirty="0" smtClean="0">
                <a:hlinkClick r:id="rId4" action="ppaction://hlinksldjump"/>
              </a:rPr>
              <a:t> des </a:t>
            </a:r>
            <a:r>
              <a:rPr lang="en-US" sz="1000" dirty="0" err="1" smtClean="0">
                <a:hlinkClick r:id="rId4" action="ppaction://hlinksldjump"/>
              </a:rPr>
              <a:t>mammographies</a:t>
            </a:r>
            <a:r>
              <a:rPr lang="en-US" sz="1000" dirty="0" smtClean="0">
                <a:hlinkClick r:id="rId4" action="ppaction://hlinksldjump"/>
              </a:rPr>
              <a:t> de </a:t>
            </a:r>
            <a:r>
              <a:rPr lang="en-US" sz="1000" dirty="0" err="1" smtClean="0">
                <a:hlinkClick r:id="rId4" action="ppaction://hlinksldjump"/>
              </a:rPr>
              <a:t>dépistage</a:t>
            </a:r>
            <a:r>
              <a:rPr lang="en-US" sz="1000" dirty="0" smtClean="0">
                <a:hlinkClick r:id="rId4" action="ppaction://hlinksldjump"/>
              </a:rPr>
              <a:t> </a:t>
            </a:r>
            <a:r>
              <a:rPr lang="en-US" sz="1000" dirty="0" err="1" smtClean="0">
                <a:hlinkClick r:id="rId4" action="ppaction://hlinksldjump"/>
              </a:rPr>
              <a:t>effectuées</a:t>
            </a:r>
            <a:r>
              <a:rPr lang="en-US" sz="1000" dirty="0" smtClean="0">
                <a:hlinkClick r:id="rId4" action="ppaction://hlinksldjump"/>
              </a:rPr>
              <a:t> au </a:t>
            </a:r>
            <a:r>
              <a:rPr lang="en-US" sz="1000" dirty="0" err="1" smtClean="0">
                <a:hlinkClick r:id="rId4" action="ppaction://hlinksldjump"/>
              </a:rPr>
              <a:t>cours</a:t>
            </a:r>
            <a:r>
              <a:rPr lang="en-US" sz="1000" dirty="0" smtClean="0">
                <a:hlinkClick r:id="rId4" action="ppaction://hlinksldjump"/>
              </a:rPr>
              <a:t> de </a:t>
            </a:r>
            <a:r>
              <a:rPr lang="en-US" sz="1000" dirty="0" err="1" smtClean="0">
                <a:hlinkClick r:id="rId4" action="ppaction://hlinksldjump"/>
              </a:rPr>
              <a:t>l’année</a:t>
            </a:r>
            <a:r>
              <a:rPr lang="en-US" sz="1000" dirty="0" smtClean="0">
                <a:hlinkClick r:id="rId4" action="ppaction://hlinksldjump"/>
              </a:rPr>
              <a:t> </a:t>
            </a:r>
            <a:r>
              <a:rPr lang="en-US" sz="1000" dirty="0" err="1" smtClean="0">
                <a:hlinkClick r:id="rId4" action="ppaction://hlinksldjump"/>
              </a:rPr>
              <a:t>passée</a:t>
            </a:r>
            <a:r>
              <a:rPr lang="en-US" sz="1000" dirty="0" smtClean="0">
                <a:hlinkClick r:id="rId4" action="ppaction://hlinksldjump"/>
              </a:rPr>
              <a:t>, par </a:t>
            </a:r>
            <a:r>
              <a:rPr lang="en-US" sz="1000" dirty="0" err="1" smtClean="0">
                <a:hlinkClick r:id="rId4" action="ppaction://hlinksldjump"/>
              </a:rPr>
              <a:t>groupe</a:t>
            </a:r>
            <a:r>
              <a:rPr lang="en-US" sz="1000" dirty="0" smtClean="0">
                <a:hlinkClick r:id="rId4" action="ppaction://hlinksldjump"/>
              </a:rPr>
              <a:t> </a:t>
            </a:r>
            <a:r>
              <a:rPr lang="en-US" sz="1000" dirty="0" err="1" smtClean="0">
                <a:hlinkClick r:id="rId4" action="ppaction://hlinksldjump"/>
              </a:rPr>
              <a:t>d’âge</a:t>
            </a:r>
            <a:r>
              <a:rPr lang="en-US" sz="1000" dirty="0" smtClean="0">
                <a:hlinkClick r:id="rId4" action="ppaction://hlinksldjump"/>
              </a:rPr>
              <a:t> — </a:t>
            </a:r>
            <a:r>
              <a:rPr lang="en-US" sz="1000" dirty="0" err="1" smtClean="0">
                <a:hlinkClick r:id="rId4" action="ppaction://hlinksldjump"/>
              </a:rPr>
              <a:t>années</a:t>
            </a:r>
            <a:r>
              <a:rPr lang="en-US" sz="1000" dirty="0" smtClean="0">
                <a:hlinkClick r:id="rId4" action="ppaction://hlinksldjump"/>
              </a:rPr>
              <a:t> de </a:t>
            </a:r>
            <a:br>
              <a:rPr lang="en-US" sz="1000" dirty="0" smtClean="0">
                <a:hlinkClick r:id="rId4" action="ppaction://hlinksldjump"/>
              </a:rPr>
            </a:br>
            <a:r>
              <a:rPr lang="en-US" sz="1000" dirty="0" err="1" smtClean="0">
                <a:hlinkClick r:id="rId4" action="ppaction://hlinksldjump"/>
              </a:rPr>
              <a:t>déclaration</a:t>
            </a:r>
            <a:r>
              <a:rPr lang="en-US" sz="1000" dirty="0" smtClean="0">
                <a:hlinkClick r:id="rId4" action="ppaction://hlinksldjump"/>
              </a:rPr>
              <a:t> 2008 </a:t>
            </a:r>
            <a:r>
              <a:rPr lang="en-US" sz="1000" dirty="0" err="1" smtClean="0">
                <a:hlinkClick r:id="rId4" action="ppaction://hlinksldjump"/>
              </a:rPr>
              <a:t>à</a:t>
            </a:r>
            <a:r>
              <a:rPr lang="en-US" sz="1000" dirty="0" smtClean="0">
                <a:hlinkClick r:id="rId4" action="ppaction://hlinksldjump"/>
              </a:rPr>
              <a:t> 2012 </a:t>
            </a:r>
            <a:r>
              <a:rPr lang="en-US" sz="1000" dirty="0" err="1" smtClean="0">
                <a:hlinkClick r:id="rId4" action="ppaction://hlinksldjump"/>
              </a:rPr>
              <a:t>combinées</a:t>
            </a:r>
            <a:r>
              <a:rPr lang="en-US" sz="1000" dirty="0" smtClean="0"/>
              <a:t>	</a:t>
            </a:r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5" action="ppaction://hlinksldjump"/>
              </a:rPr>
              <a:t>Figure 2	</a:t>
            </a:r>
            <a:r>
              <a:rPr lang="en-US" sz="1000" dirty="0" err="1" smtClean="0">
                <a:hlinkClick r:id="rId5" action="ppaction://hlinksldjump"/>
              </a:rPr>
              <a:t>Pourcentage</a:t>
            </a:r>
            <a:r>
              <a:rPr lang="en-US" sz="1000" dirty="0" smtClean="0">
                <a:hlinkClick r:id="rId5" action="ppaction://hlinksldjump"/>
              </a:rPr>
              <a:t> de </a:t>
            </a:r>
            <a:r>
              <a:rPr lang="en-US" sz="1000" dirty="0" err="1" smtClean="0">
                <a:hlinkClick r:id="rId5" action="ppaction://hlinksldjump"/>
              </a:rPr>
              <a:t>tous</a:t>
            </a:r>
            <a:r>
              <a:rPr lang="en-US" sz="1000" dirty="0" smtClean="0">
                <a:hlinkClick r:id="rId5" action="ppaction://hlinksldjump"/>
              </a:rPr>
              <a:t> les tests Pap </a:t>
            </a:r>
            <a:r>
              <a:rPr lang="en-US" sz="1000" dirty="0" err="1" smtClean="0">
                <a:hlinkClick r:id="rId5" action="ppaction://hlinksldjump"/>
              </a:rPr>
              <a:t>effectués</a:t>
            </a:r>
            <a:r>
              <a:rPr lang="en-US" sz="1000" dirty="0" smtClean="0">
                <a:hlinkClick r:id="rId5" action="ppaction://hlinksldjump"/>
              </a:rPr>
              <a:t> au </a:t>
            </a:r>
            <a:r>
              <a:rPr lang="en-US" sz="1000" dirty="0" err="1" smtClean="0">
                <a:hlinkClick r:id="rId5" action="ppaction://hlinksldjump"/>
              </a:rPr>
              <a:t>cours</a:t>
            </a:r>
            <a:r>
              <a:rPr lang="en-US" sz="1000" dirty="0" smtClean="0">
                <a:hlinkClick r:id="rId5" action="ppaction://hlinksldjump"/>
              </a:rPr>
              <a:t> des </a:t>
            </a:r>
            <a:r>
              <a:rPr lang="en-US" sz="1000" dirty="0" err="1" smtClean="0">
                <a:hlinkClick r:id="rId5" action="ppaction://hlinksldjump"/>
              </a:rPr>
              <a:t>trois</a:t>
            </a:r>
            <a:r>
              <a:rPr lang="en-US" sz="1000" dirty="0" smtClean="0">
                <a:hlinkClick r:id="rId5" action="ppaction://hlinksldjump"/>
              </a:rPr>
              <a:t> </a:t>
            </a:r>
            <a:r>
              <a:rPr lang="en-US" sz="1000" dirty="0" err="1" smtClean="0">
                <a:hlinkClick r:id="rId5" action="ppaction://hlinksldjump"/>
              </a:rPr>
              <a:t>dernières</a:t>
            </a:r>
            <a:r>
              <a:rPr lang="en-US" sz="1000" dirty="0" smtClean="0">
                <a:hlinkClick r:id="rId5" action="ppaction://hlinksldjump"/>
              </a:rPr>
              <a:t> </a:t>
            </a:r>
            <a:r>
              <a:rPr lang="en-US" sz="1000" dirty="0" err="1" smtClean="0">
                <a:hlinkClick r:id="rId5" action="ppaction://hlinksldjump"/>
              </a:rPr>
              <a:t>années</a:t>
            </a:r>
            <a:r>
              <a:rPr lang="en-US" sz="1000" dirty="0" smtClean="0">
                <a:hlinkClick r:id="rId5" action="ppaction://hlinksldjump"/>
              </a:rPr>
              <a:t> qui </a:t>
            </a:r>
            <a:r>
              <a:rPr lang="en-US" sz="1000" dirty="0" err="1" smtClean="0">
                <a:hlinkClick r:id="rId5" action="ppaction://hlinksldjump"/>
              </a:rPr>
              <a:t>ont</a:t>
            </a:r>
            <a:r>
              <a:rPr lang="en-US" sz="1000" dirty="0" smtClean="0">
                <a:hlinkClick r:id="rId5" action="ppaction://hlinksldjump"/>
              </a:rPr>
              <a:t> </a:t>
            </a:r>
            <a:r>
              <a:rPr lang="en-US" sz="1000" dirty="0" err="1" smtClean="0">
                <a:hlinkClick r:id="rId5" action="ppaction://hlinksldjump"/>
              </a:rPr>
              <a:t>été</a:t>
            </a:r>
            <a:r>
              <a:rPr lang="en-US" sz="1000" dirty="0" smtClean="0">
                <a:hlinkClick r:id="rId5" action="ppaction://hlinksldjump"/>
              </a:rPr>
              <a:t> </a:t>
            </a:r>
            <a:r>
              <a:rPr lang="en-US" sz="1000" dirty="0" err="1" smtClean="0">
                <a:hlinkClick r:id="rId5" action="ppaction://hlinksldjump"/>
              </a:rPr>
              <a:t>déclarés</a:t>
            </a:r>
            <a:r>
              <a:rPr lang="en-US" sz="1000" dirty="0" smtClean="0">
                <a:hlinkClick r:id="rId5" action="ppaction://hlinksldjump"/>
              </a:rPr>
              <a:t> par des femmes </a:t>
            </a:r>
            <a:r>
              <a:rPr lang="en-US" sz="1000" dirty="0" err="1" smtClean="0">
                <a:hlinkClick r:id="rId5" action="ppaction://hlinksldjump"/>
              </a:rPr>
              <a:t>dont</a:t>
            </a:r>
            <a:r>
              <a:rPr lang="en-US" sz="1000" dirty="0" smtClean="0">
                <a:hlinkClick r:id="rId5" action="ppaction://hlinksldjump"/>
              </a:rPr>
              <a:t> </a:t>
            </a:r>
            <a:r>
              <a:rPr lang="en-US" sz="1000" dirty="0" err="1" smtClean="0">
                <a:hlinkClick r:id="rId5" action="ppaction://hlinksldjump"/>
              </a:rPr>
              <a:t>l’âge</a:t>
            </a:r>
            <a:r>
              <a:rPr lang="en-US" sz="1000" dirty="0" smtClean="0">
                <a:hlinkClick r:id="rId5" action="ppaction://hlinksldjump"/>
              </a:rPr>
              <a:t> </a:t>
            </a:r>
            <a:br>
              <a:rPr lang="en-US" sz="1000" dirty="0" smtClean="0">
                <a:hlinkClick r:id="rId5" action="ppaction://hlinksldjump"/>
              </a:rPr>
            </a:br>
            <a:r>
              <a:rPr lang="en-US" sz="1000" dirty="0" smtClean="0">
                <a:hlinkClick r:id="rId5" action="ppaction://hlinksldjump"/>
              </a:rPr>
              <a:t>ne se </a:t>
            </a:r>
            <a:r>
              <a:rPr lang="en-US" sz="1000" dirty="0" err="1" smtClean="0">
                <a:hlinkClick r:id="rId5" action="ppaction://hlinksldjump"/>
              </a:rPr>
              <a:t>situait</a:t>
            </a:r>
            <a:r>
              <a:rPr lang="en-US" sz="1000" dirty="0" smtClean="0">
                <a:hlinkClick r:id="rId5" action="ppaction://hlinksldjump"/>
              </a:rPr>
              <a:t> pas </a:t>
            </a:r>
            <a:r>
              <a:rPr lang="en-US" sz="1000" dirty="0" err="1" smtClean="0">
                <a:hlinkClick r:id="rId5" action="ppaction://hlinksldjump"/>
              </a:rPr>
              <a:t>dans</a:t>
            </a:r>
            <a:r>
              <a:rPr lang="en-US" sz="1000" dirty="0" smtClean="0">
                <a:hlinkClick r:id="rId5" action="ppaction://hlinksldjump"/>
              </a:rPr>
              <a:t> la </a:t>
            </a:r>
            <a:r>
              <a:rPr lang="en-US" sz="1000" dirty="0" err="1" smtClean="0">
                <a:hlinkClick r:id="rId5" action="ppaction://hlinksldjump"/>
              </a:rPr>
              <a:t>fourchette</a:t>
            </a:r>
            <a:r>
              <a:rPr lang="en-US" sz="1000" dirty="0" smtClean="0">
                <a:hlinkClick r:id="rId5" action="ppaction://hlinksldjump"/>
              </a:rPr>
              <a:t> </a:t>
            </a:r>
            <a:r>
              <a:rPr lang="en-US" sz="1000" dirty="0" err="1" smtClean="0">
                <a:hlinkClick r:id="rId5" action="ppaction://hlinksldjump"/>
              </a:rPr>
              <a:t>recommandée</a:t>
            </a:r>
            <a:r>
              <a:rPr lang="en-US" sz="1000" dirty="0" smtClean="0">
                <a:hlinkClick r:id="rId5" action="ppaction://hlinksldjump"/>
              </a:rPr>
              <a:t> de 21 </a:t>
            </a:r>
            <a:r>
              <a:rPr lang="en-US" sz="1000" dirty="0" err="1" smtClean="0">
                <a:hlinkClick r:id="rId5" action="ppaction://hlinksldjump"/>
              </a:rPr>
              <a:t>à</a:t>
            </a:r>
            <a:r>
              <a:rPr lang="en-US" sz="1000" dirty="0" smtClean="0">
                <a:hlinkClick r:id="rId5" action="ppaction://hlinksldjump"/>
              </a:rPr>
              <a:t> 69 </a:t>
            </a:r>
            <a:r>
              <a:rPr lang="en-US" sz="1000" dirty="0" err="1" smtClean="0">
                <a:hlinkClick r:id="rId5" action="ppaction://hlinksldjump"/>
              </a:rPr>
              <a:t>ans</a:t>
            </a:r>
            <a:r>
              <a:rPr lang="en-US" sz="1000" dirty="0" smtClean="0">
                <a:hlinkClick r:id="rId5" action="ppaction://hlinksldjump"/>
              </a:rPr>
              <a:t>, par province </a:t>
            </a:r>
            <a:r>
              <a:rPr lang="en-US" sz="1000" dirty="0" err="1" smtClean="0">
                <a:hlinkClick r:id="rId5" action="ppaction://hlinksldjump"/>
              </a:rPr>
              <a:t>ou</a:t>
            </a:r>
            <a:r>
              <a:rPr lang="en-US" sz="1000" dirty="0" smtClean="0">
                <a:hlinkClick r:id="rId5" action="ppaction://hlinksldjump"/>
              </a:rPr>
              <a:t> </a:t>
            </a:r>
            <a:r>
              <a:rPr lang="en-US" sz="1000" dirty="0" err="1" smtClean="0">
                <a:hlinkClick r:id="rId5" action="ppaction://hlinksldjump"/>
              </a:rPr>
              <a:t>territoire</a:t>
            </a:r>
            <a:r>
              <a:rPr lang="en-US" sz="1000" dirty="0" smtClean="0">
                <a:hlinkClick r:id="rId5" action="ppaction://hlinksldjump"/>
              </a:rPr>
              <a:t> — </a:t>
            </a:r>
            <a:r>
              <a:rPr lang="en-US" sz="1000" dirty="0" err="1" smtClean="0">
                <a:hlinkClick r:id="rId5" action="ppaction://hlinksldjump"/>
              </a:rPr>
              <a:t>années</a:t>
            </a:r>
            <a:r>
              <a:rPr lang="en-US" sz="1000" dirty="0" smtClean="0">
                <a:hlinkClick r:id="rId5" action="ppaction://hlinksldjump"/>
              </a:rPr>
              <a:t> de </a:t>
            </a:r>
            <a:r>
              <a:rPr lang="en-US" sz="1000" dirty="0" err="1" smtClean="0">
                <a:hlinkClick r:id="rId5" action="ppaction://hlinksldjump"/>
              </a:rPr>
              <a:t>déclaration</a:t>
            </a:r>
            <a:r>
              <a:rPr lang="en-US" sz="1000" dirty="0" smtClean="0">
                <a:hlinkClick r:id="rId5" action="ppaction://hlinksldjump"/>
              </a:rPr>
              <a:t> 2008 </a:t>
            </a:r>
            <a:r>
              <a:rPr lang="en-US" sz="1000" dirty="0" err="1" smtClean="0">
                <a:hlinkClick r:id="rId5" action="ppaction://hlinksldjump"/>
              </a:rPr>
              <a:t>à</a:t>
            </a:r>
            <a:r>
              <a:rPr lang="en-US" sz="1000" dirty="0" smtClean="0">
                <a:hlinkClick r:id="rId5" action="ppaction://hlinksldjump"/>
              </a:rPr>
              <a:t> 2012 </a:t>
            </a:r>
            <a:r>
              <a:rPr lang="en-US" sz="1000" dirty="0" err="1" smtClean="0">
                <a:hlinkClick r:id="rId5" action="ppaction://hlinksldjump"/>
              </a:rPr>
              <a:t>combinées</a:t>
            </a:r>
            <a:endParaRPr lang="en-US" sz="10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6" action="ppaction://hlinksldjump"/>
              </a:rPr>
              <a:t>Figure 3 	</a:t>
            </a:r>
            <a:r>
              <a:rPr lang="en-US" sz="1000" dirty="0" err="1" smtClean="0">
                <a:hlinkClick r:id="rId6" action="ppaction://hlinksldjump"/>
              </a:rPr>
              <a:t>Pourcentage</a:t>
            </a:r>
            <a:r>
              <a:rPr lang="en-US" sz="1000" dirty="0" smtClean="0">
                <a:hlinkClick r:id="rId6" action="ppaction://hlinksldjump"/>
              </a:rPr>
              <a:t> de patients </a:t>
            </a:r>
            <a:r>
              <a:rPr lang="en-US" sz="1000" dirty="0" err="1" smtClean="0">
                <a:hlinkClick r:id="rId6" action="ppaction://hlinksldjump"/>
              </a:rPr>
              <a:t>atteints</a:t>
            </a:r>
            <a:r>
              <a:rPr lang="en-US" sz="1000" dirty="0" smtClean="0">
                <a:hlinkClick r:id="rId6" action="ppaction://hlinksldjump"/>
              </a:rPr>
              <a:t> d’un cancer de </a:t>
            </a:r>
            <a:r>
              <a:rPr lang="en-US" sz="1000" dirty="0" err="1" smtClean="0">
                <a:hlinkClick r:id="rId6" action="ppaction://hlinksldjump"/>
              </a:rPr>
              <a:t>stade</a:t>
            </a:r>
            <a:r>
              <a:rPr lang="en-US" sz="1000" dirty="0" smtClean="0">
                <a:hlinkClick r:id="rId6" action="ppaction://hlinksldjump"/>
              </a:rPr>
              <a:t> IV </a:t>
            </a:r>
            <a:r>
              <a:rPr lang="en-US" sz="1000" dirty="0" err="1" smtClean="0">
                <a:hlinkClick r:id="rId6" action="ppaction://hlinksldjump"/>
              </a:rPr>
              <a:t>recevant</a:t>
            </a:r>
            <a:r>
              <a:rPr lang="en-US" sz="1000" dirty="0" smtClean="0">
                <a:hlinkClick r:id="rId6" action="ppaction://hlinksldjump"/>
              </a:rPr>
              <a:t> un </a:t>
            </a:r>
            <a:r>
              <a:rPr lang="en-US" sz="1000" dirty="0" err="1" smtClean="0">
                <a:hlinkClick r:id="rId6" action="ppaction://hlinksldjump"/>
              </a:rPr>
              <a:t>traitement</a:t>
            </a:r>
            <a:r>
              <a:rPr lang="en-US" sz="1000" dirty="0" smtClean="0">
                <a:hlinkClick r:id="rId6" action="ppaction://hlinksldjump"/>
              </a:rPr>
              <a:t> au site </a:t>
            </a:r>
            <a:r>
              <a:rPr lang="en-US" sz="1000" dirty="0" err="1" smtClean="0">
                <a:hlinkClick r:id="rId6" action="ppaction://hlinksldjump"/>
              </a:rPr>
              <a:t>primaire</a:t>
            </a:r>
            <a:r>
              <a:rPr lang="en-US" sz="1000" dirty="0" smtClean="0">
                <a:hlinkClick r:id="rId6" action="ppaction://hlinksldjump"/>
              </a:rPr>
              <a:t> de la </a:t>
            </a:r>
            <a:r>
              <a:rPr lang="en-US" sz="1000" dirty="0" err="1" smtClean="0">
                <a:hlinkClick r:id="rId6" action="ppaction://hlinksldjump"/>
              </a:rPr>
              <a:t>tumeur</a:t>
            </a:r>
            <a:r>
              <a:rPr lang="en-US" sz="1000" dirty="0" smtClean="0">
                <a:hlinkClick r:id="rId6" action="ppaction://hlinksldjump"/>
              </a:rPr>
              <a:t>, par province et par type de cancer — </a:t>
            </a:r>
            <a:r>
              <a:rPr lang="en-US" sz="1000" dirty="0" err="1" smtClean="0">
                <a:hlinkClick r:id="rId6" action="ppaction://hlinksldjump"/>
              </a:rPr>
              <a:t>année</a:t>
            </a:r>
            <a:r>
              <a:rPr lang="en-US" sz="1000" dirty="0" smtClean="0">
                <a:hlinkClick r:id="rId6" action="ppaction://hlinksldjump"/>
              </a:rPr>
              <a:t> de diagnostic 2013  </a:t>
            </a:r>
            <a:r>
              <a:rPr lang="en-US" sz="1000" dirty="0" smtClean="0">
                <a:hlinkClick r:id="rId5" action="ppaction://hlinksldjump"/>
              </a:rPr>
              <a:t>	</a:t>
            </a:r>
            <a:endParaRPr lang="en-US" sz="10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7" action="ppaction://hlinksldjump"/>
              </a:rPr>
              <a:t>Figure 4	</a:t>
            </a:r>
            <a:r>
              <a:rPr lang="en-US" sz="1000" dirty="0" err="1" smtClean="0">
                <a:hlinkClick r:id="rId7" action="ppaction://hlinksldjump"/>
              </a:rPr>
              <a:t>Pourcentage</a:t>
            </a:r>
            <a:r>
              <a:rPr lang="en-US" sz="1000" dirty="0" smtClean="0">
                <a:hlinkClick r:id="rId7" action="ppaction://hlinksldjump"/>
              </a:rPr>
              <a:t> de patients </a:t>
            </a:r>
            <a:r>
              <a:rPr lang="en-US" sz="1000" dirty="0" err="1" smtClean="0">
                <a:hlinkClick r:id="rId7" action="ppaction://hlinksldjump"/>
              </a:rPr>
              <a:t>atteints</a:t>
            </a:r>
            <a:r>
              <a:rPr lang="en-US" sz="1000" dirty="0" smtClean="0">
                <a:hlinkClick r:id="rId7" action="ppaction://hlinksldjump"/>
              </a:rPr>
              <a:t> d’un cancer de </a:t>
            </a:r>
            <a:r>
              <a:rPr lang="en-US" sz="1000" dirty="0" err="1" smtClean="0">
                <a:hlinkClick r:id="rId7" action="ppaction://hlinksldjump"/>
              </a:rPr>
              <a:t>stade</a:t>
            </a:r>
            <a:r>
              <a:rPr lang="en-US" sz="1000" dirty="0" smtClean="0">
                <a:hlinkClick r:id="rId7" action="ppaction://hlinksldjump"/>
              </a:rPr>
              <a:t> IV </a:t>
            </a:r>
            <a:r>
              <a:rPr lang="en-US" sz="1000" dirty="0" err="1" smtClean="0">
                <a:hlinkClick r:id="rId7" action="ppaction://hlinksldjump"/>
              </a:rPr>
              <a:t>recevant</a:t>
            </a:r>
            <a:r>
              <a:rPr lang="en-US" sz="1000" dirty="0" smtClean="0">
                <a:hlinkClick r:id="rId7" action="ppaction://hlinksldjump"/>
              </a:rPr>
              <a:t> un </a:t>
            </a:r>
            <a:r>
              <a:rPr lang="en-US" sz="1000" dirty="0" err="1" smtClean="0">
                <a:hlinkClick r:id="rId7" action="ppaction://hlinksldjump"/>
              </a:rPr>
              <a:t>traitement</a:t>
            </a:r>
            <a:r>
              <a:rPr lang="en-US" sz="1000" dirty="0" smtClean="0">
                <a:hlinkClick r:id="rId7" action="ppaction://hlinksldjump"/>
              </a:rPr>
              <a:t> au site </a:t>
            </a:r>
            <a:r>
              <a:rPr lang="en-US" sz="1000" dirty="0" err="1" smtClean="0">
                <a:hlinkClick r:id="rId7" action="ppaction://hlinksldjump"/>
              </a:rPr>
              <a:t>primaire</a:t>
            </a:r>
            <a:r>
              <a:rPr lang="en-US" sz="1000" dirty="0" smtClean="0">
                <a:hlinkClick r:id="rId7" action="ppaction://hlinksldjump"/>
              </a:rPr>
              <a:t> de la </a:t>
            </a:r>
            <a:r>
              <a:rPr lang="en-US" sz="1000" dirty="0" err="1" smtClean="0">
                <a:hlinkClick r:id="rId7" action="ppaction://hlinksldjump"/>
              </a:rPr>
              <a:t>tumeur</a:t>
            </a:r>
            <a:r>
              <a:rPr lang="en-US" sz="1000" dirty="0" smtClean="0">
                <a:hlinkClick r:id="rId7" action="ppaction://hlinksldjump"/>
              </a:rPr>
              <a:t>, par type de cancer et par </a:t>
            </a:r>
            <a:r>
              <a:rPr lang="en-US" sz="1000" dirty="0" err="1" smtClean="0">
                <a:hlinkClick r:id="rId7" action="ppaction://hlinksldjump"/>
              </a:rPr>
              <a:t>groupe</a:t>
            </a:r>
            <a:r>
              <a:rPr lang="en-US" sz="1000" dirty="0" smtClean="0">
                <a:hlinkClick r:id="rId7" action="ppaction://hlinksldjump"/>
              </a:rPr>
              <a:t> </a:t>
            </a:r>
            <a:r>
              <a:rPr lang="en-US" sz="1000" dirty="0" err="1" smtClean="0">
                <a:hlinkClick r:id="rId7" action="ppaction://hlinksldjump"/>
              </a:rPr>
              <a:t>d’âge</a:t>
            </a:r>
            <a:r>
              <a:rPr lang="en-US" sz="1000" dirty="0" smtClean="0">
                <a:hlinkClick r:id="rId7" action="ppaction://hlinksldjump"/>
              </a:rPr>
              <a:t>, </a:t>
            </a:r>
            <a:r>
              <a:rPr lang="en-US" sz="1000" dirty="0" err="1" smtClean="0">
                <a:hlinkClick r:id="rId7" action="ppaction://hlinksldjump"/>
              </a:rPr>
              <a:t>toutes</a:t>
            </a:r>
            <a:r>
              <a:rPr lang="en-US" sz="1000" dirty="0" smtClean="0">
                <a:hlinkClick r:id="rId7" action="ppaction://hlinksldjump"/>
              </a:rPr>
              <a:t> provinces </a:t>
            </a:r>
            <a:r>
              <a:rPr lang="en-US" sz="1000" dirty="0" err="1" smtClean="0">
                <a:hlinkClick r:id="rId7" action="ppaction://hlinksldjump"/>
              </a:rPr>
              <a:t>combinées</a:t>
            </a:r>
            <a:r>
              <a:rPr lang="en-US" sz="1000" dirty="0" smtClean="0">
                <a:hlinkClick r:id="rId7" action="ppaction://hlinksldjump"/>
              </a:rPr>
              <a:t> — </a:t>
            </a:r>
            <a:r>
              <a:rPr lang="en-US" sz="1000" dirty="0" err="1" smtClean="0">
                <a:hlinkClick r:id="rId7" action="ppaction://hlinksldjump"/>
              </a:rPr>
              <a:t>année</a:t>
            </a:r>
            <a:r>
              <a:rPr lang="en-US" sz="1000" dirty="0" smtClean="0">
                <a:hlinkClick r:id="rId7" action="ppaction://hlinksldjump"/>
              </a:rPr>
              <a:t> de diagnostic 2013 </a:t>
            </a:r>
            <a:endParaRPr lang="en-US" sz="10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8" action="ppaction://hlinksldjump"/>
              </a:rPr>
              <a:t>Figure 5 	Pourcentage d’hommes atteints d’un cancer de la prostate à faible risque ayant reçu divers types de traitement, par province — année de diagnostic 2013 </a:t>
            </a:r>
            <a:r>
              <a:rPr lang="en-US" sz="1000" dirty="0" smtClean="0"/>
              <a:t>	</a:t>
            </a:r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9" action="ppaction://hlinksldjump"/>
              </a:rPr>
              <a:t>Figure 6 	Pourcentage d’hommes atteints d’un cancer de la prostate à faible risque n’ayant aucun dossier thérapeutique, par année, toutes provinces combinées — années de diagnostic 2011, 2012 et 2013	</a:t>
            </a:r>
            <a:endParaRPr lang="en-US" sz="10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10" action="ppaction://hlinksldjump"/>
              </a:rPr>
              <a:t>Figure 7 	Pourcentage de patientes d’un âge égal ou supérieur à 50 ans atteintes d’un cancer du sein de stade I ou II ayant reçu 16 ou </a:t>
            </a:r>
            <a:br>
              <a:rPr lang="en-US" sz="1000" dirty="0" smtClean="0">
                <a:hlinkClick r:id="rId10" action="ppaction://hlinksldjump"/>
              </a:rPr>
            </a:br>
            <a:r>
              <a:rPr lang="en-US" sz="1000" dirty="0" smtClean="0">
                <a:hlinkClick r:id="rId10" action="ppaction://hlinksldjump"/>
              </a:rPr>
              <a:t>25 fractions de radiothérapie après une chirurgie mammaire conservatrice, par province — année de diagnostic 2013</a:t>
            </a:r>
            <a:endParaRPr lang="en-US" sz="10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11" action="ppaction://hlinksldjump"/>
              </a:rPr>
              <a:t>Figure 8 	Pourcentage de patients atteints de cancer recevant une radiothérapie palliative des os en dose fractionnée, par province — année de traitement 2013</a:t>
            </a:r>
            <a:endParaRPr lang="en-US" sz="10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12" action="ppaction://hlinksldjump"/>
              </a:rPr>
              <a:t>Figure 9 	Pourcentage de patients atteints de cancer recevant une radiothérapie palliative des os, par nombre de fractions, toutes provinces combinées — année de traitement 2013 </a:t>
            </a:r>
            <a:endParaRPr lang="en-US" sz="10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13" action="ppaction://hlinksldjump"/>
              </a:rPr>
              <a:t>Figure 10 	</a:t>
            </a:r>
            <a:r>
              <a:rPr lang="en-US" sz="1000" dirty="0" err="1" smtClean="0">
                <a:hlinkClick r:id="rId13" action="ppaction://hlinksldjump"/>
              </a:rPr>
              <a:t>Pourcentage</a:t>
            </a:r>
            <a:r>
              <a:rPr lang="en-US" sz="1000" dirty="0" smtClean="0">
                <a:hlinkClick r:id="rId13" action="ppaction://hlinksldjump"/>
              </a:rPr>
              <a:t> de patients </a:t>
            </a:r>
            <a:r>
              <a:rPr lang="en-US" sz="1000" dirty="0" err="1" smtClean="0">
                <a:hlinkClick r:id="rId13" action="ppaction://hlinksldjump"/>
              </a:rPr>
              <a:t>atteints</a:t>
            </a:r>
            <a:r>
              <a:rPr lang="en-US" sz="1000" dirty="0" smtClean="0">
                <a:hlinkClick r:id="rId13" action="ppaction://hlinksldjump"/>
              </a:rPr>
              <a:t> de cancer </a:t>
            </a:r>
            <a:r>
              <a:rPr lang="en-US" sz="1000" dirty="0" err="1" smtClean="0">
                <a:hlinkClick r:id="rId13" action="ppaction://hlinksldjump"/>
              </a:rPr>
              <a:t>recevant</a:t>
            </a:r>
            <a:r>
              <a:rPr lang="en-US" sz="1000" dirty="0" smtClean="0">
                <a:hlinkClick r:id="rId13" action="ppaction://hlinksldjump"/>
              </a:rPr>
              <a:t> </a:t>
            </a:r>
            <a:r>
              <a:rPr lang="en-US" sz="1000" dirty="0" err="1" smtClean="0">
                <a:hlinkClick r:id="rId13" action="ppaction://hlinksldjump"/>
              </a:rPr>
              <a:t>une</a:t>
            </a:r>
            <a:r>
              <a:rPr lang="en-US" sz="1000" dirty="0" smtClean="0">
                <a:hlinkClick r:id="rId13" action="ppaction://hlinksldjump"/>
              </a:rPr>
              <a:t> </a:t>
            </a:r>
            <a:r>
              <a:rPr lang="en-US" sz="1000" dirty="0" err="1" smtClean="0">
                <a:hlinkClick r:id="rId13" action="ppaction://hlinksldjump"/>
              </a:rPr>
              <a:t>chimiothérapie</a:t>
            </a:r>
            <a:r>
              <a:rPr lang="en-US" sz="1000" dirty="0" smtClean="0">
                <a:hlinkClick r:id="rId13" action="ppaction://hlinksldjump"/>
              </a:rPr>
              <a:t> pendant les 30 </a:t>
            </a:r>
            <a:r>
              <a:rPr lang="en-US" sz="1000" dirty="0" err="1" smtClean="0">
                <a:hlinkClick r:id="rId13" action="ppaction://hlinksldjump"/>
              </a:rPr>
              <a:t>derniers</a:t>
            </a:r>
            <a:r>
              <a:rPr lang="en-US" sz="1000" dirty="0" smtClean="0">
                <a:hlinkClick r:id="rId13" action="ppaction://hlinksldjump"/>
              </a:rPr>
              <a:t> </a:t>
            </a:r>
            <a:r>
              <a:rPr lang="en-US" sz="1000" dirty="0" err="1" smtClean="0">
                <a:hlinkClick r:id="rId13" action="ppaction://hlinksldjump"/>
              </a:rPr>
              <a:t>jours</a:t>
            </a:r>
            <a:r>
              <a:rPr lang="en-US" sz="1000" dirty="0" smtClean="0">
                <a:hlinkClick r:id="rId13" action="ppaction://hlinksldjump"/>
              </a:rPr>
              <a:t> de vie, par province — </a:t>
            </a:r>
            <a:br>
              <a:rPr lang="en-US" sz="1000" dirty="0" smtClean="0">
                <a:hlinkClick r:id="rId13" action="ppaction://hlinksldjump"/>
              </a:rPr>
            </a:br>
            <a:r>
              <a:rPr lang="en-US" sz="1000" dirty="0" err="1" smtClean="0">
                <a:hlinkClick r:id="rId13" action="ppaction://hlinksldjump"/>
              </a:rPr>
              <a:t>années</a:t>
            </a:r>
            <a:r>
              <a:rPr lang="en-US" sz="1000" dirty="0" smtClean="0">
                <a:hlinkClick r:id="rId13" action="ppaction://hlinksldjump"/>
              </a:rPr>
              <a:t> de </a:t>
            </a:r>
            <a:r>
              <a:rPr lang="en-US" sz="1000" dirty="0" err="1" smtClean="0">
                <a:hlinkClick r:id="rId13" action="ppaction://hlinksldjump"/>
              </a:rPr>
              <a:t>décès</a:t>
            </a:r>
            <a:r>
              <a:rPr lang="en-US" sz="1000" dirty="0" smtClean="0">
                <a:hlinkClick r:id="rId13" action="ppaction://hlinksldjump"/>
              </a:rPr>
              <a:t> 2012 et 2013 </a:t>
            </a:r>
            <a:r>
              <a:rPr lang="en-US" sz="1000" dirty="0" err="1" smtClean="0">
                <a:hlinkClick r:id="rId13" action="ppaction://hlinksldjump"/>
              </a:rPr>
              <a:t>combinées</a:t>
            </a:r>
            <a:r>
              <a:rPr lang="en-US" sz="1000" dirty="0" smtClean="0">
                <a:hlinkClick r:id="rId13" action="ppaction://hlinksldjump"/>
              </a:rPr>
              <a:t> </a:t>
            </a:r>
            <a:r>
              <a:rPr lang="en-US" sz="1000" dirty="0" smtClean="0"/>
              <a:t>	</a:t>
            </a:r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14" action="ppaction://hlinksldjump"/>
              </a:rPr>
              <a:t>Figure 11 	Pourcentage de patients atteints de cancer recevant une chimiothérapie pendant les 30 derniers jours de vie, par groupe d’âge, toutes provinces combinées — années de décès 2012 et 2013 combinées  </a:t>
            </a:r>
            <a:endParaRPr lang="en-US" sz="10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15" action="ppaction://hlinksldjump"/>
              </a:rPr>
              <a:t>Figure 12 	</a:t>
            </a:r>
            <a:r>
              <a:rPr lang="en-US" sz="1000" dirty="0" err="1" smtClean="0">
                <a:hlinkClick r:id="rId15" action="ppaction://hlinksldjump"/>
              </a:rPr>
              <a:t>Pourcentage</a:t>
            </a:r>
            <a:r>
              <a:rPr lang="en-US" sz="1000" dirty="0" smtClean="0">
                <a:hlinkClick r:id="rId15" action="ppaction://hlinksldjump"/>
              </a:rPr>
              <a:t> de patients </a:t>
            </a:r>
            <a:r>
              <a:rPr lang="en-US" sz="1000" dirty="0" err="1" smtClean="0">
                <a:hlinkClick r:id="rId15" action="ppaction://hlinksldjump"/>
              </a:rPr>
              <a:t>atteints</a:t>
            </a:r>
            <a:r>
              <a:rPr lang="en-US" sz="1000" dirty="0" smtClean="0">
                <a:hlinkClick r:id="rId15" action="ppaction://hlinksldjump"/>
              </a:rPr>
              <a:t> de cancer </a:t>
            </a:r>
            <a:r>
              <a:rPr lang="en-US" sz="1000" dirty="0" err="1" smtClean="0">
                <a:hlinkClick r:id="rId15" action="ppaction://hlinksldjump"/>
              </a:rPr>
              <a:t>admis</a:t>
            </a:r>
            <a:r>
              <a:rPr lang="en-US" sz="1000" dirty="0" smtClean="0">
                <a:hlinkClick r:id="rId15" action="ppaction://hlinksldjump"/>
              </a:rPr>
              <a:t> </a:t>
            </a:r>
            <a:r>
              <a:rPr lang="en-US" sz="1000" dirty="0" err="1" smtClean="0">
                <a:hlinkClick r:id="rId15" action="ppaction://hlinksldjump"/>
              </a:rPr>
              <a:t>à</a:t>
            </a:r>
            <a:r>
              <a:rPr lang="en-US" sz="1000" dirty="0" smtClean="0">
                <a:hlinkClick r:id="rId15" action="ppaction://hlinksldjump"/>
              </a:rPr>
              <a:t> </a:t>
            </a:r>
            <a:r>
              <a:rPr lang="en-US" sz="1000" dirty="0" err="1" smtClean="0">
                <a:hlinkClick r:id="rId15" action="ppaction://hlinksldjump"/>
              </a:rPr>
              <a:t>l’unité</a:t>
            </a:r>
            <a:r>
              <a:rPr lang="en-US" sz="1000" dirty="0" smtClean="0">
                <a:hlinkClick r:id="rId15" action="ppaction://hlinksldjump"/>
              </a:rPr>
              <a:t> de </a:t>
            </a:r>
            <a:r>
              <a:rPr lang="en-US" sz="1000" dirty="0" err="1" smtClean="0">
                <a:hlinkClick r:id="rId15" action="ppaction://hlinksldjump"/>
              </a:rPr>
              <a:t>soins</a:t>
            </a:r>
            <a:r>
              <a:rPr lang="en-US" sz="1000" dirty="0" smtClean="0">
                <a:hlinkClick r:id="rId15" action="ppaction://hlinksldjump"/>
              </a:rPr>
              <a:t> </a:t>
            </a:r>
            <a:r>
              <a:rPr lang="en-US" sz="1000" dirty="0" err="1" smtClean="0">
                <a:hlinkClick r:id="rId15" action="ppaction://hlinksldjump"/>
              </a:rPr>
              <a:t>intensifs</a:t>
            </a:r>
            <a:r>
              <a:rPr lang="en-US" sz="1000" dirty="0" smtClean="0">
                <a:hlinkClick r:id="rId15" action="ppaction://hlinksldjump"/>
              </a:rPr>
              <a:t> au </a:t>
            </a:r>
            <a:r>
              <a:rPr lang="en-US" sz="1000" dirty="0" err="1" smtClean="0">
                <a:hlinkClick r:id="rId15" action="ppaction://hlinksldjump"/>
              </a:rPr>
              <a:t>cours</a:t>
            </a:r>
            <a:r>
              <a:rPr lang="en-US" sz="1000" dirty="0" smtClean="0">
                <a:hlinkClick r:id="rId15" action="ppaction://hlinksldjump"/>
              </a:rPr>
              <a:t> des </a:t>
            </a:r>
            <a:r>
              <a:rPr lang="en-US" sz="1000" dirty="0" err="1" smtClean="0">
                <a:hlinkClick r:id="rId15" action="ppaction://hlinksldjump"/>
              </a:rPr>
              <a:t>deux</a:t>
            </a:r>
            <a:r>
              <a:rPr lang="en-US" sz="1000" dirty="0" smtClean="0">
                <a:hlinkClick r:id="rId15" action="ppaction://hlinksldjump"/>
              </a:rPr>
              <a:t> </a:t>
            </a:r>
            <a:r>
              <a:rPr lang="en-US" sz="1000" dirty="0" err="1" smtClean="0">
                <a:hlinkClick r:id="rId15" action="ppaction://hlinksldjump"/>
              </a:rPr>
              <a:t>dernières</a:t>
            </a:r>
            <a:r>
              <a:rPr lang="en-US" sz="1000" dirty="0" smtClean="0">
                <a:hlinkClick r:id="rId15" action="ppaction://hlinksldjump"/>
              </a:rPr>
              <a:t> </a:t>
            </a:r>
            <a:r>
              <a:rPr lang="en-US" sz="1000" dirty="0" err="1" smtClean="0">
                <a:hlinkClick r:id="rId15" action="ppaction://hlinksldjump"/>
              </a:rPr>
              <a:t>semaines</a:t>
            </a:r>
            <a:r>
              <a:rPr lang="en-US" sz="1000" dirty="0" smtClean="0">
                <a:hlinkClick r:id="rId15" action="ppaction://hlinksldjump"/>
              </a:rPr>
              <a:t> de </a:t>
            </a:r>
            <a:r>
              <a:rPr lang="en-US" sz="1000" dirty="0" err="1" smtClean="0">
                <a:hlinkClick r:id="rId15" action="ppaction://hlinksldjump"/>
              </a:rPr>
              <a:t>leur</a:t>
            </a:r>
            <a:r>
              <a:rPr lang="en-US" sz="1000" dirty="0" smtClean="0">
                <a:hlinkClick r:id="rId15" action="ppaction://hlinksldjump"/>
              </a:rPr>
              <a:t> </a:t>
            </a:r>
            <a:br>
              <a:rPr lang="en-US" sz="1000" dirty="0" smtClean="0">
                <a:hlinkClick r:id="rId15" action="ppaction://hlinksldjump"/>
              </a:rPr>
            </a:br>
            <a:r>
              <a:rPr lang="en-US" sz="1000" dirty="0" smtClean="0">
                <a:hlinkClick r:id="rId15" action="ppaction://hlinksldjump"/>
              </a:rPr>
              <a:t>vie et qui </a:t>
            </a:r>
            <a:r>
              <a:rPr lang="en-US" sz="1000" dirty="0" err="1" smtClean="0">
                <a:hlinkClick r:id="rId15" action="ppaction://hlinksldjump"/>
              </a:rPr>
              <a:t>y</a:t>
            </a:r>
            <a:r>
              <a:rPr lang="en-US" sz="1000" dirty="0" smtClean="0">
                <a:hlinkClick r:id="rId15" action="ppaction://hlinksldjump"/>
              </a:rPr>
              <a:t> </a:t>
            </a:r>
            <a:r>
              <a:rPr lang="en-US" sz="1000" dirty="0" err="1" smtClean="0">
                <a:hlinkClick r:id="rId15" action="ppaction://hlinksldjump"/>
              </a:rPr>
              <a:t>sont</a:t>
            </a:r>
            <a:r>
              <a:rPr lang="en-US" sz="1000" dirty="0" smtClean="0">
                <a:hlinkClick r:id="rId15" action="ppaction://hlinksldjump"/>
              </a:rPr>
              <a:t> </a:t>
            </a:r>
            <a:r>
              <a:rPr lang="en-US" sz="1000" dirty="0" err="1" smtClean="0">
                <a:hlinkClick r:id="rId15" action="ppaction://hlinksldjump"/>
              </a:rPr>
              <a:t>décédés</a:t>
            </a:r>
            <a:r>
              <a:rPr lang="en-US" sz="1000" dirty="0" smtClean="0">
                <a:hlinkClick r:id="rId15" action="ppaction://hlinksldjump"/>
              </a:rPr>
              <a:t>, par province </a:t>
            </a:r>
            <a:r>
              <a:rPr lang="en-US" sz="1000" dirty="0" err="1" smtClean="0">
                <a:hlinkClick r:id="rId15" action="ppaction://hlinksldjump"/>
              </a:rPr>
              <a:t>ou</a:t>
            </a:r>
            <a:r>
              <a:rPr lang="en-US" sz="1000" dirty="0" smtClean="0">
                <a:hlinkClick r:id="rId15" action="ppaction://hlinksldjump"/>
              </a:rPr>
              <a:t> </a:t>
            </a:r>
            <a:r>
              <a:rPr lang="en-US" sz="1000" dirty="0" err="1" smtClean="0">
                <a:hlinkClick r:id="rId15" action="ppaction://hlinksldjump"/>
              </a:rPr>
              <a:t>territoires</a:t>
            </a:r>
            <a:r>
              <a:rPr lang="en-US" sz="1000" dirty="0" smtClean="0">
                <a:hlinkClick r:id="rId15" action="ppaction://hlinksldjump"/>
              </a:rPr>
              <a:t> — </a:t>
            </a:r>
            <a:r>
              <a:rPr lang="en-US" sz="1000" dirty="0" err="1" smtClean="0">
                <a:hlinkClick r:id="rId15" action="ppaction://hlinksldjump"/>
              </a:rPr>
              <a:t>exercices</a:t>
            </a:r>
            <a:r>
              <a:rPr lang="en-US" sz="1000" dirty="0" smtClean="0">
                <a:hlinkClick r:id="rId15" action="ppaction://hlinksldjump"/>
              </a:rPr>
              <a:t> 2011-2012 </a:t>
            </a:r>
            <a:r>
              <a:rPr lang="en-US" sz="1000" dirty="0" err="1" smtClean="0">
                <a:hlinkClick r:id="rId15" action="ppaction://hlinksldjump"/>
              </a:rPr>
              <a:t>à</a:t>
            </a:r>
            <a:r>
              <a:rPr lang="en-US" sz="1000" dirty="0" smtClean="0">
                <a:hlinkClick r:id="rId15" action="ppaction://hlinksldjump"/>
              </a:rPr>
              <a:t> 2014-2015 </a:t>
            </a:r>
            <a:r>
              <a:rPr lang="en-US" sz="1000" dirty="0" err="1" smtClean="0">
                <a:hlinkClick r:id="rId15" action="ppaction://hlinksldjump"/>
              </a:rPr>
              <a:t>combinés</a:t>
            </a:r>
            <a:r>
              <a:rPr lang="en-US" sz="1000" dirty="0" smtClean="0">
                <a:hlinkClick r:id="rId15" action="ppaction://hlinksldjump"/>
              </a:rPr>
              <a:t>	</a:t>
            </a:r>
            <a:endParaRPr lang="en-US" sz="1000" dirty="0" smtClean="0"/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16" action="ppaction://hlinksldjump"/>
              </a:rPr>
              <a:t>Figure 13 	</a:t>
            </a:r>
            <a:r>
              <a:rPr lang="en-US" sz="1000" dirty="0" err="1" smtClean="0">
                <a:hlinkClick r:id="rId16" action="ppaction://hlinksldjump"/>
              </a:rPr>
              <a:t>Pourcentage</a:t>
            </a:r>
            <a:r>
              <a:rPr lang="en-US" sz="1000" dirty="0" smtClean="0">
                <a:hlinkClick r:id="rId16" action="ppaction://hlinksldjump"/>
              </a:rPr>
              <a:t> de mastectomies pour un cancer du </a:t>
            </a:r>
            <a:r>
              <a:rPr lang="en-US" sz="1000" dirty="0" err="1" smtClean="0">
                <a:hlinkClick r:id="rId16" action="ppaction://hlinksldjump"/>
              </a:rPr>
              <a:t>sein</a:t>
            </a:r>
            <a:r>
              <a:rPr lang="en-US" sz="1000" dirty="0" smtClean="0">
                <a:hlinkClick r:id="rId16" action="ppaction://hlinksldjump"/>
              </a:rPr>
              <a:t> </a:t>
            </a:r>
            <a:r>
              <a:rPr lang="en-US" sz="1000" dirty="0" err="1" smtClean="0">
                <a:hlinkClick r:id="rId16" action="ppaction://hlinksldjump"/>
              </a:rPr>
              <a:t>effectuées</a:t>
            </a:r>
            <a:r>
              <a:rPr lang="en-US" sz="1000" dirty="0" smtClean="0">
                <a:hlinkClick r:id="rId16" action="ppaction://hlinksldjump"/>
              </a:rPr>
              <a:t> en </a:t>
            </a:r>
            <a:r>
              <a:rPr lang="en-US" sz="1000" dirty="0" err="1" smtClean="0">
                <a:hlinkClick r:id="rId16" action="ppaction://hlinksldjump"/>
              </a:rPr>
              <a:t>ambulatoire</a:t>
            </a:r>
            <a:r>
              <a:rPr lang="en-US" sz="1000" dirty="0" smtClean="0">
                <a:hlinkClick r:id="rId16" action="ppaction://hlinksldjump"/>
              </a:rPr>
              <a:t>, </a:t>
            </a:r>
            <a:r>
              <a:rPr lang="en-US" sz="1000" dirty="0" err="1" smtClean="0">
                <a:hlinkClick r:id="rId16" action="ppaction://hlinksldjump"/>
              </a:rPr>
              <a:t>selon</a:t>
            </a:r>
            <a:r>
              <a:rPr lang="en-US" sz="1000" dirty="0" smtClean="0">
                <a:hlinkClick r:id="rId16" action="ppaction://hlinksldjump"/>
              </a:rPr>
              <a:t> la province </a:t>
            </a:r>
            <a:r>
              <a:rPr lang="en-US" sz="1000" dirty="0" err="1" smtClean="0">
                <a:hlinkClick r:id="rId16" action="ppaction://hlinksldjump"/>
              </a:rPr>
              <a:t>ou</a:t>
            </a:r>
            <a:r>
              <a:rPr lang="en-US" sz="1000" dirty="0" smtClean="0">
                <a:hlinkClick r:id="rId16" action="ppaction://hlinksldjump"/>
              </a:rPr>
              <a:t> le </a:t>
            </a:r>
            <a:r>
              <a:rPr lang="en-US" sz="1000" dirty="0" err="1" smtClean="0">
                <a:hlinkClick r:id="rId16" action="ppaction://hlinksldjump"/>
              </a:rPr>
              <a:t>territoire</a:t>
            </a:r>
            <a:r>
              <a:rPr lang="en-US" sz="1000" dirty="0" smtClean="0">
                <a:hlinkClick r:id="rId16" action="ppaction://hlinksldjump"/>
              </a:rPr>
              <a:t> — </a:t>
            </a:r>
            <a:r>
              <a:rPr lang="en-US" sz="1000" dirty="0" err="1" smtClean="0">
                <a:hlinkClick r:id="rId16" action="ppaction://hlinksldjump"/>
              </a:rPr>
              <a:t>exercices</a:t>
            </a:r>
            <a:r>
              <a:rPr lang="en-US" sz="1000" dirty="0" smtClean="0">
                <a:hlinkClick r:id="rId16" action="ppaction://hlinksldjump"/>
              </a:rPr>
              <a:t> 2009-2010 </a:t>
            </a:r>
            <a:r>
              <a:rPr lang="en-US" sz="1000" dirty="0" err="1" smtClean="0">
                <a:hlinkClick r:id="rId16" action="ppaction://hlinksldjump"/>
              </a:rPr>
              <a:t>à</a:t>
            </a:r>
            <a:r>
              <a:rPr lang="en-US" sz="1000" dirty="0" smtClean="0">
                <a:hlinkClick r:id="rId16" action="ppaction://hlinksldjump"/>
              </a:rPr>
              <a:t> 2013-2014 </a:t>
            </a:r>
            <a:r>
              <a:rPr lang="en-US" sz="1000" dirty="0" err="1" smtClean="0">
                <a:hlinkClick r:id="rId16" action="ppaction://hlinksldjump"/>
              </a:rPr>
              <a:t>combinés</a:t>
            </a:r>
            <a:r>
              <a:rPr lang="en-US" sz="1000" dirty="0" smtClean="0">
                <a:hlinkClick r:id="rId16" action="ppaction://hlinksldjump"/>
              </a:rPr>
              <a:t> </a:t>
            </a:r>
            <a:r>
              <a:rPr lang="en-US" sz="1000" dirty="0" smtClean="0"/>
              <a:t>	</a:t>
            </a:r>
          </a:p>
          <a:p>
            <a:pPr marL="742950" indent="-742950">
              <a:buNone/>
              <a:tabLst>
                <a:tab pos="749300" algn="l"/>
              </a:tabLst>
            </a:pPr>
            <a:r>
              <a:rPr lang="en-US" sz="1000" dirty="0" smtClean="0">
                <a:hlinkClick r:id="rId17" action="ppaction://hlinksldjump"/>
              </a:rPr>
              <a:t>Figure 14	</a:t>
            </a:r>
            <a:r>
              <a:rPr lang="en-US" sz="1000" dirty="0" err="1" smtClean="0">
                <a:hlinkClick r:id="rId17" action="ppaction://hlinksldjump"/>
              </a:rPr>
              <a:t>Pourcentage</a:t>
            </a:r>
            <a:r>
              <a:rPr lang="en-US" sz="1000" dirty="0" smtClean="0">
                <a:hlinkClick r:id="rId17" action="ppaction://hlinksldjump"/>
              </a:rPr>
              <a:t> de mastectomies pour un cancer du </a:t>
            </a:r>
            <a:r>
              <a:rPr lang="en-US" sz="1000" dirty="0" err="1" smtClean="0">
                <a:hlinkClick r:id="rId17" action="ppaction://hlinksldjump"/>
              </a:rPr>
              <a:t>sein</a:t>
            </a:r>
            <a:r>
              <a:rPr lang="en-US" sz="1000" dirty="0" smtClean="0">
                <a:hlinkClick r:id="rId17" action="ppaction://hlinksldjump"/>
              </a:rPr>
              <a:t> </a:t>
            </a:r>
            <a:r>
              <a:rPr lang="en-US" sz="1000" dirty="0" err="1" smtClean="0">
                <a:hlinkClick r:id="rId17" action="ppaction://hlinksldjump"/>
              </a:rPr>
              <a:t>effectuées</a:t>
            </a:r>
            <a:r>
              <a:rPr lang="en-US" sz="1000" dirty="0" smtClean="0">
                <a:hlinkClick r:id="rId17" action="ppaction://hlinksldjump"/>
              </a:rPr>
              <a:t> en </a:t>
            </a:r>
            <a:r>
              <a:rPr lang="en-US" sz="1000" dirty="0" err="1" smtClean="0">
                <a:hlinkClick r:id="rId17" action="ppaction://hlinksldjump"/>
              </a:rPr>
              <a:t>ambulatoire</a:t>
            </a:r>
            <a:r>
              <a:rPr lang="en-US" sz="1000" dirty="0" smtClean="0">
                <a:hlinkClick r:id="rId17" action="ppaction://hlinksldjump"/>
              </a:rPr>
              <a:t>, </a:t>
            </a:r>
            <a:r>
              <a:rPr lang="en-US" sz="1000" dirty="0" err="1" smtClean="0">
                <a:hlinkClick r:id="rId17" action="ppaction://hlinksldjump"/>
              </a:rPr>
              <a:t>selon</a:t>
            </a:r>
            <a:r>
              <a:rPr lang="en-US" sz="1000" dirty="0" smtClean="0">
                <a:hlinkClick r:id="rId17" action="ppaction://hlinksldjump"/>
              </a:rPr>
              <a:t> la province </a:t>
            </a:r>
            <a:r>
              <a:rPr lang="en-US" sz="1000" dirty="0" err="1" smtClean="0">
                <a:hlinkClick r:id="rId17" action="ppaction://hlinksldjump"/>
              </a:rPr>
              <a:t>ou</a:t>
            </a:r>
            <a:r>
              <a:rPr lang="en-US" sz="1000" dirty="0" smtClean="0">
                <a:hlinkClick r:id="rId17" action="ppaction://hlinksldjump"/>
              </a:rPr>
              <a:t> le </a:t>
            </a:r>
            <a:r>
              <a:rPr lang="en-US" sz="1000" dirty="0" err="1" smtClean="0">
                <a:hlinkClick r:id="rId17" action="ppaction://hlinksldjump"/>
              </a:rPr>
              <a:t>territoire</a:t>
            </a:r>
            <a:r>
              <a:rPr lang="en-US" sz="1000" dirty="0" smtClean="0">
                <a:hlinkClick r:id="rId17" action="ppaction://hlinksldjump"/>
              </a:rPr>
              <a:t> — </a:t>
            </a:r>
            <a:r>
              <a:rPr lang="en-US" sz="1000" dirty="0" err="1" smtClean="0">
                <a:hlinkClick r:id="rId17" action="ppaction://hlinksldjump"/>
              </a:rPr>
              <a:t>exercices</a:t>
            </a:r>
            <a:r>
              <a:rPr lang="en-US" sz="1000" dirty="0" smtClean="0">
                <a:hlinkClick r:id="rId17" action="ppaction://hlinksldjump"/>
              </a:rPr>
              <a:t> </a:t>
            </a:r>
            <a:r>
              <a:rPr lang="en-US" sz="1000" dirty="0" err="1" smtClean="0">
                <a:hlinkClick r:id="rId17" action="ppaction://hlinksldjump"/>
              </a:rPr>
              <a:t>combinés</a:t>
            </a:r>
            <a:r>
              <a:rPr lang="en-US" sz="1000" dirty="0" smtClean="0">
                <a:hlinkClick r:id="rId17" action="ppaction://hlinksldjump"/>
              </a:rPr>
              <a:t> 2008-2009–2010-2011 et 2011-2012–2013-2014</a:t>
            </a:r>
            <a:r>
              <a:rPr lang="en-US" sz="1000" dirty="0" smtClean="0"/>
              <a:t>	</a:t>
            </a:r>
            <a:r>
              <a:rPr lang="en-US" sz="1100" dirty="0" smtClean="0"/>
              <a:t>	</a:t>
            </a:r>
          </a:p>
          <a:p>
            <a:endParaRPr lang="en-US" sz="105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1036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7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2" y="762000"/>
            <a:ext cx="758613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8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68" y="736600"/>
            <a:ext cx="764466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9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51" y="723900"/>
            <a:ext cx="731849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10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27" y="228600"/>
            <a:ext cx="319474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11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6616"/>
            <a:ext cx="7315200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12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20" y="533400"/>
            <a:ext cx="748536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13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11" y="609600"/>
            <a:ext cx="738157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14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79" y="381000"/>
            <a:ext cx="727184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tableau_1_F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350" y="76200"/>
            <a:ext cx="45553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1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07" y="381000"/>
            <a:ext cx="749698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tableau2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78" y="723900"/>
            <a:ext cx="747344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2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2" y="678667"/>
            <a:ext cx="7690840" cy="50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3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12" y="736599"/>
            <a:ext cx="7496035" cy="53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4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41" y="622300"/>
            <a:ext cx="7522545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&amp;Sreport_figure5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88" y="533400"/>
            <a:ext cx="7441424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&amp;Sreport_figure6_FR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89" y="749300"/>
            <a:ext cx="773942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18</Words>
  <Application>Microsoft Office PowerPoint</Application>
  <PresentationFormat>Affichage à l'écran (4:3)</PresentationFormat>
  <Paragraphs>18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accurate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George</dc:creator>
  <cp:lastModifiedBy>michel jan</cp:lastModifiedBy>
  <cp:revision>39</cp:revision>
  <dcterms:created xsi:type="dcterms:W3CDTF">2016-03-30T16:48:27Z</dcterms:created>
  <dcterms:modified xsi:type="dcterms:W3CDTF">2019-10-21T20:20:13Z</dcterms:modified>
</cp:coreProperties>
</file>